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</p:sldMasterIdLst>
  <p:notesMasterIdLst>
    <p:notesMasterId r:id="rId50"/>
  </p:notesMasterIdLst>
  <p:sldIdLst>
    <p:sldId id="256" r:id="rId2"/>
    <p:sldId id="257" r:id="rId3"/>
    <p:sldId id="261" r:id="rId4"/>
    <p:sldId id="357" r:id="rId5"/>
    <p:sldId id="345" r:id="rId6"/>
    <p:sldId id="264" r:id="rId7"/>
    <p:sldId id="265" r:id="rId8"/>
    <p:sldId id="310" r:id="rId9"/>
    <p:sldId id="283" r:id="rId10"/>
    <p:sldId id="346" r:id="rId11"/>
    <p:sldId id="299" r:id="rId12"/>
    <p:sldId id="349" r:id="rId13"/>
    <p:sldId id="307" r:id="rId14"/>
    <p:sldId id="269" r:id="rId15"/>
    <p:sldId id="270" r:id="rId16"/>
    <p:sldId id="274" r:id="rId17"/>
    <p:sldId id="331" r:id="rId18"/>
    <p:sldId id="301" r:id="rId19"/>
    <p:sldId id="276" r:id="rId20"/>
    <p:sldId id="364" r:id="rId21"/>
    <p:sldId id="363" r:id="rId22"/>
    <p:sldId id="277" r:id="rId23"/>
    <p:sldId id="303" r:id="rId24"/>
    <p:sldId id="279" r:id="rId25"/>
    <p:sldId id="305" r:id="rId26"/>
    <p:sldId id="304" r:id="rId27"/>
    <p:sldId id="356" r:id="rId28"/>
    <p:sldId id="355" r:id="rId29"/>
    <p:sldId id="327" r:id="rId30"/>
    <p:sldId id="328" r:id="rId31"/>
    <p:sldId id="329" r:id="rId32"/>
    <p:sldId id="295" r:id="rId33"/>
    <p:sldId id="296" r:id="rId34"/>
    <p:sldId id="297" r:id="rId35"/>
    <p:sldId id="371" r:id="rId36"/>
    <p:sldId id="298" r:id="rId37"/>
    <p:sldId id="369" r:id="rId38"/>
    <p:sldId id="370" r:id="rId39"/>
    <p:sldId id="368" r:id="rId40"/>
    <p:sldId id="367" r:id="rId41"/>
    <p:sldId id="366" r:id="rId42"/>
    <p:sldId id="365" r:id="rId43"/>
    <p:sldId id="306" r:id="rId44"/>
    <p:sldId id="358" r:id="rId45"/>
    <p:sldId id="362" r:id="rId46"/>
    <p:sldId id="359" r:id="rId47"/>
    <p:sldId id="360" r:id="rId48"/>
    <p:sldId id="361" r:id="rId49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2AF"/>
    <a:srgbClr val="622707"/>
    <a:srgbClr val="49CDDF"/>
    <a:srgbClr val="C3349E"/>
    <a:srgbClr val="FFFFFF"/>
    <a:srgbClr val="ECECEC"/>
    <a:srgbClr val="C5D7F3"/>
    <a:srgbClr val="ADF5B3"/>
    <a:srgbClr val="F57434"/>
    <a:srgbClr val="B8F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619" autoAdjust="0"/>
  </p:normalViewPr>
  <p:slideViewPr>
    <p:cSldViewPr snapToGrid="0" snapToObjects="1">
      <p:cViewPr>
        <p:scale>
          <a:sx n="110" d="100"/>
          <a:sy n="110" d="100"/>
        </p:scale>
        <p:origin x="-144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8" Type="http://schemas.openxmlformats.org/officeDocument/2006/relationships/image" Target="../media/image60.emf"/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8" Type="http://schemas.openxmlformats.org/officeDocument/2006/relationships/image" Target="../media/image89.emf"/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emf"/><Relationship Id="rId12" Type="http://schemas.openxmlformats.org/officeDocument/2006/relationships/image" Target="../media/image102.emf"/><Relationship Id="rId13" Type="http://schemas.openxmlformats.org/officeDocument/2006/relationships/image" Target="../media/image103.emf"/><Relationship Id="rId14" Type="http://schemas.openxmlformats.org/officeDocument/2006/relationships/image" Target="../media/image104.emf"/><Relationship Id="rId15" Type="http://schemas.openxmlformats.org/officeDocument/2006/relationships/image" Target="../media/image105.emf"/><Relationship Id="rId16" Type="http://schemas.openxmlformats.org/officeDocument/2006/relationships/image" Target="../media/image106.emf"/><Relationship Id="rId1" Type="http://schemas.openxmlformats.org/officeDocument/2006/relationships/image" Target="../media/image91.emf"/><Relationship Id="rId2" Type="http://schemas.openxmlformats.org/officeDocument/2006/relationships/image" Target="../media/image92.emf"/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6" Type="http://schemas.openxmlformats.org/officeDocument/2006/relationships/image" Target="../media/image96.emf"/><Relationship Id="rId7" Type="http://schemas.openxmlformats.org/officeDocument/2006/relationships/image" Target="../media/image97.emf"/><Relationship Id="rId8" Type="http://schemas.openxmlformats.org/officeDocument/2006/relationships/image" Target="../media/image98.emf"/><Relationship Id="rId9" Type="http://schemas.openxmlformats.org/officeDocument/2006/relationships/image" Target="../media/image99.emf"/><Relationship Id="rId10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2685E92-AA11-7B43-BC2D-E2C360281D6E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B6E2E0F-7979-FB4E-BEE8-9C1817892A8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104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93FB6C-7B52-3841-B359-6B686BAFEA51}" type="slidenum">
              <a:rPr lang="fr-FR" sz="1200"/>
              <a:pPr eaLnBrk="1" hangingPunct="1"/>
              <a:t>1</a:t>
            </a:fld>
            <a:endParaRPr 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47B751-6CF3-F242-9F39-89BCDBD9A6FF}" type="slidenum">
              <a:rPr lang="fr-FR" sz="1200"/>
              <a:pPr eaLnBrk="1" hangingPunct="1"/>
              <a:t>20</a:t>
            </a:fld>
            <a:endParaRPr 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5AF699-A2EB-5C4F-9EE6-A77E299C68E1}" type="slidenum">
              <a:rPr lang="fr-FR" sz="1200"/>
              <a:pPr eaLnBrk="1" hangingPunct="1"/>
              <a:t>26</a:t>
            </a:fld>
            <a:endParaRPr lang="fr-F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z="1400">
                <a:latin typeface="Times New Roman" charset="0"/>
                <a:ea typeface="ＭＳ Ｐゴシック" charset="0"/>
                <a:cs typeface="Arial" charset="0"/>
              </a:rPr>
              <a:t>Schéma particule </a:t>
            </a:r>
            <a:r>
              <a:rPr lang="fr-FR" sz="1400">
                <a:latin typeface="Times New Roman" charset="0"/>
                <a:ea typeface="ＭＳ Ｐゴシック" charset="0"/>
                <a:cs typeface="Arial" charset="0"/>
                <a:sym typeface="Wingdings" charset="0"/>
              </a:rPr>
              <a:t> APD  spike   +   Event display spike   +   rates</a:t>
            </a:r>
            <a:endParaRPr lang="fr-FR" sz="1400"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14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AA3882-A800-BC4A-9416-080E95C9E22C}" type="slidenum">
              <a:rPr lang="fr-FR" sz="1200">
                <a:latin typeface="Times New Roman" charset="0"/>
                <a:cs typeface="Arial" charset="0"/>
              </a:rPr>
              <a:pPr eaLnBrk="1" hangingPunct="1"/>
              <a:t>27</a:t>
            </a:fld>
            <a:endParaRPr lang="fr-FR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taux_spikes(√s)=9.926543577526e-05 * √s</a:t>
            </a:r>
          </a:p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1.920492456474e-04</a:t>
            </a:r>
          </a:p>
        </p:txBody>
      </p:sp>
      <p:sp>
        <p:nvSpPr>
          <p:cNvPr id="634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8C5C7-C5D8-BA45-AAA3-6365531D9B54}" type="slidenum">
              <a:rPr lang="fr-FR" sz="1200"/>
              <a:pPr eaLnBrk="1" hangingPunct="1"/>
              <a:t>28</a:t>
            </a:fld>
            <a:endParaRPr lang="fr-F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Masse Zee résolution</a:t>
            </a:r>
          </a:p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          EB          EE</a:t>
            </a:r>
          </a:p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Data  1,51        2,36</a:t>
            </a:r>
          </a:p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MC    1,29        1,78</a:t>
            </a: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CE0E58-3E05-1443-B16A-6486D55FB5BA}" type="slidenum">
              <a:rPr lang="fr-FR" sz="1200"/>
              <a:pPr eaLnBrk="1" hangingPunct="1"/>
              <a:t>45</a:t>
            </a:fld>
            <a:endParaRPr 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name="adj" fmla="val 1052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tIns="182880" bIns="18288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5400" b="1" kern="1200" baseline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91000"/>
            <a:ext cx="5029200" cy="1447800"/>
          </a:xfrm>
          <a:effectLst/>
        </p:spPr>
        <p:txBody>
          <a:bodyPr/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5B03EE-7654-4D48-940C-5E2E2767A30A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D5E39-7ABB-D649-8128-117B11A6F5F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69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/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807293" cy="3585882"/>
          </a:xfrm>
          <a:effectLst/>
        </p:spPr>
        <p:txBody>
          <a:bodyPr/>
          <a:lstStyle>
            <a:lvl1pPr marL="0" indent="0">
              <a:lnSpc>
                <a:spcPct val="110000"/>
              </a:lnSpc>
              <a:buNone/>
              <a:defRPr sz="20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tlCol="0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24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Cliquez sur l'icône pour ajouter une image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FF28222-F1DB-AB41-92C4-2AEFDF6830BA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A3478F9-91DF-3F41-9E5C-E736288DA29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76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47839"/>
            <a:ext cx="7823200" cy="4316411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C412F2-D9B7-134D-8D07-E21AFAAD6CEF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A511C-59A7-ED40-980C-6D35D510324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607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2082" y="389966"/>
            <a:ext cx="1524000" cy="5736198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99" y="644525"/>
            <a:ext cx="6399213" cy="5419726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7B6AF9-B424-B741-ADCC-EDB8A1FF0F02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D05FE-978B-8F43-9C7A-5E879071CC2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78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421DB0-8712-3647-B9DC-FBDA9855601D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6F389-8B2A-BA4F-8046-FF9D21CA759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67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tlCol="0">
            <a:scene3d>
              <a:camera prst="orthographicFront"/>
              <a:lightRig rig="chilly" dir="t"/>
            </a:scene3d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Cliquez sur l'icône pour ajouter une image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</p:spPr>
        <p:txBody>
          <a:bodyPr anchor="b"/>
          <a:lstStyle>
            <a:lvl1pPr>
              <a:lnSpc>
                <a:spcPts val="5200"/>
              </a:lnSpc>
              <a:defRPr sz="48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5715000"/>
            <a:ext cx="7827264" cy="501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221413"/>
            <a:ext cx="2133600" cy="300037"/>
          </a:xfrm>
        </p:spPr>
        <p:txBody>
          <a:bodyPr/>
          <a:lstStyle>
            <a:lvl1pPr>
              <a:defRPr/>
            </a:lvl1pPr>
          </a:lstStyle>
          <a:p>
            <a:fld id="{D95E8569-3164-FC4E-B474-C98254AAE9D4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211888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211888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D5B34EA4-88A4-EE47-A235-B1704FBEC75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22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</p:spPr>
        <p:txBody>
          <a:bodyPr anchor="b"/>
          <a:lstStyle>
            <a:lvl1pPr algn="ctr">
              <a:defRPr sz="4800" b="1" cap="none" baseline="0">
                <a:effectLst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3913188"/>
            <a:ext cx="7823200" cy="554694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E3CE15-657B-7248-BDC6-DB2647B4E05A}" type="datetime1">
              <a:rPr lang="en-US"/>
              <a:pPr/>
              <a:t>2/24/14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2FBD8-B0B1-3245-9F53-F7D1474438F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61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563470" cy="4316786"/>
          </a:xfrm>
        </p:spPr>
        <p:txBody>
          <a:bodyPr/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47838"/>
            <a:ext cx="3565526" cy="4316786"/>
          </a:xfrm>
        </p:spPr>
        <p:txBody>
          <a:bodyPr/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F5E973-F850-1B44-88D5-1D870C49B076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28EA8-4047-5749-AF57-B4C85DFA13F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08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8" y="2271713"/>
            <a:ext cx="3566160" cy="3792911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71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71" y="2271713"/>
            <a:ext cx="3566160" cy="3792911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44B94-A348-1E45-A309-9823ABFDF629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87C09-1078-904D-BF8A-840289A7A0C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76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5927A6-E43F-0B40-BBD1-BD49F2024B2D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C8DA3F-B7E3-B445-9174-FD662EE86E0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50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38898A-BFA0-C14D-80D9-88B5FD5D2920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5B7A7-C77A-DB48-9D12-D7C971A561A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41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</p:spPr>
        <p:txBody>
          <a:bodyPr anchor="b"/>
          <a:lstStyle>
            <a:lvl1pPr algn="l">
              <a:lnSpc>
                <a:spcPts val="4000"/>
              </a:lnSpc>
              <a:defRPr sz="3600" b="1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58906"/>
            <a:ext cx="3794760" cy="5405719"/>
          </a:xfrm>
        </p:spPr>
        <p:txBody>
          <a:bodyPr/>
          <a:lstStyle>
            <a:lvl1pPr>
              <a:spcBef>
                <a:spcPts val="2000"/>
              </a:spcBef>
              <a:defRPr sz="2200">
                <a:effectLst/>
              </a:defRPr>
            </a:lvl1pPr>
            <a:lvl2pPr>
              <a:spcBef>
                <a:spcPts val="2000"/>
              </a:spcBef>
              <a:defRPr sz="2000">
                <a:effectLst/>
              </a:defRPr>
            </a:lvl2pPr>
            <a:lvl3pPr>
              <a:spcBef>
                <a:spcPts val="2000"/>
              </a:spcBef>
              <a:defRPr sz="1800">
                <a:effectLst/>
              </a:defRPr>
            </a:lvl3pPr>
            <a:lvl4pPr>
              <a:spcBef>
                <a:spcPts val="2000"/>
              </a:spcBef>
              <a:defRPr sz="1800">
                <a:effectLst/>
              </a:defRPr>
            </a:lvl4pPr>
            <a:lvl5pPr>
              <a:spcBef>
                <a:spcPts val="2000"/>
              </a:spcBef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794760" cy="3814482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C3AC5-7E51-5248-B8C7-F6F20560C91F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6B312-DD2E-D246-9FF0-DDEA97E1B93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45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126365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  <a:sp3d extrusionH="12700">
              <a:extrusionClr>
                <a:schemeClr val="bg1"/>
              </a:extrusionClr>
            </a:sp3d>
          </a:bodyPr>
          <a:lstStyle/>
          <a:p>
            <a:pPr lvl="0"/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47838"/>
            <a:ext cx="7313613" cy="4303712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  <a:sp3d extrusionH="6350">
              <a:extrusionClr>
                <a:schemeClr val="bg1"/>
              </a:extrusionClr>
            </a:sp3d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7F7F7F"/>
                </a:solidFill>
                <a:latin typeface="Corbel" charset="0"/>
              </a:defRPr>
            </a:lvl1pPr>
          </a:lstStyle>
          <a:p>
            <a:fld id="{7041A65D-B6B1-A245-AB19-66F45A5DFDD5}" type="datetime1">
              <a:rPr lang="fr-FR"/>
              <a:pPr/>
              <a:t>2/24/14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26175"/>
            <a:ext cx="2895600" cy="2778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7F7F7F"/>
                </a:solidFill>
                <a:latin typeface="Corbe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26175"/>
            <a:ext cx="2133600" cy="2778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7F7F7F"/>
                </a:solidFill>
                <a:latin typeface="Corbel" charset="0"/>
              </a:defRPr>
            </a:lvl1pPr>
          </a:lstStyle>
          <a:p>
            <a:fld id="{354B708C-4A51-2440-9A9B-D7EFBF0BA4BB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56" r:id="rId3"/>
    <p:sldLayoutId id="214748385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lnSpc>
          <a:spcPts val="5600"/>
        </a:lnSpc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orbe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SzPct val="80000"/>
        <a:buFont typeface="Wingdings" charset="0"/>
        <a:buChar char="l"/>
        <a:defRPr sz="24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85800" indent="-3365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2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5" charset="-128"/>
          <a:cs typeface="+mn-cs"/>
        </a:defRPr>
      </a:lvl2pPr>
      <a:lvl3pPr marL="1035050" indent="-3492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5" charset="-128"/>
          <a:cs typeface="+mn-cs"/>
        </a:defRPr>
      </a:lvl3pPr>
      <a:lvl4pPr marL="1371600" indent="-3365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0"/>
        <a:buChar char="l"/>
        <a:defRPr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5" charset="-128"/>
          <a:cs typeface="+mn-cs"/>
        </a:defRPr>
      </a:lvl4pPr>
      <a:lvl5pPr marL="1720850" indent="-3492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charset="0"/>
        <a:buChar char="l"/>
        <a:defRPr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atin typeface="+mn-lt"/>
          <a:ea typeface="ＭＳ Ｐゴシック" pitchFamily="-10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42.emf"/><Relationship Id="rId10" Type="http://schemas.openxmlformats.org/officeDocument/2006/relationships/image" Target="../media/image37.e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39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40.emf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41.emf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57.emf"/><Relationship Id="rId14" Type="http://schemas.openxmlformats.org/officeDocument/2006/relationships/oleObject" Target="../embeddings/oleObject14.bin"/><Relationship Id="rId15" Type="http://schemas.openxmlformats.org/officeDocument/2006/relationships/image" Target="../media/image58.emf"/><Relationship Id="rId16" Type="http://schemas.openxmlformats.org/officeDocument/2006/relationships/oleObject" Target="../embeddings/oleObject15.bin"/><Relationship Id="rId17" Type="http://schemas.openxmlformats.org/officeDocument/2006/relationships/image" Target="../media/image59.emf"/><Relationship Id="rId18" Type="http://schemas.openxmlformats.org/officeDocument/2006/relationships/oleObject" Target="../embeddings/oleObject16.bin"/><Relationship Id="rId19" Type="http://schemas.openxmlformats.org/officeDocument/2006/relationships/image" Target="../media/image6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1.emf"/><Relationship Id="rId4" Type="http://schemas.openxmlformats.org/officeDocument/2006/relationships/oleObject" Target="../embeddings/oleObject9.bin"/><Relationship Id="rId5" Type="http://schemas.openxmlformats.org/officeDocument/2006/relationships/image" Target="../media/image53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54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55.emf"/><Relationship Id="rId10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emf"/><Relationship Id="rId12" Type="http://schemas.openxmlformats.org/officeDocument/2006/relationships/oleObject" Target="../embeddings/oleObject21.bin"/><Relationship Id="rId13" Type="http://schemas.openxmlformats.org/officeDocument/2006/relationships/image" Target="../media/image86.emf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87.emf"/><Relationship Id="rId16" Type="http://schemas.openxmlformats.org/officeDocument/2006/relationships/oleObject" Target="../embeddings/oleObject23.bin"/><Relationship Id="rId17" Type="http://schemas.openxmlformats.org/officeDocument/2006/relationships/image" Target="../media/image88.emf"/><Relationship Id="rId18" Type="http://schemas.openxmlformats.org/officeDocument/2006/relationships/oleObject" Target="../embeddings/oleObject24.bin"/><Relationship Id="rId19" Type="http://schemas.openxmlformats.org/officeDocument/2006/relationships/image" Target="../media/image8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0.pn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82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83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84.emf"/><Relationship Id="rId10" Type="http://schemas.openxmlformats.org/officeDocument/2006/relationships/oleObject" Target="../embeddings/oleObject20.bin"/></Relationships>
</file>

<file path=ppt/slides/_rels/slide4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8.png"/><Relationship Id="rId21" Type="http://schemas.openxmlformats.org/officeDocument/2006/relationships/oleObject" Target="../embeddings/oleObject33.bin"/><Relationship Id="rId22" Type="http://schemas.openxmlformats.org/officeDocument/2006/relationships/image" Target="../media/image99.emf"/><Relationship Id="rId23" Type="http://schemas.openxmlformats.org/officeDocument/2006/relationships/oleObject" Target="../embeddings/oleObject34.bin"/><Relationship Id="rId24" Type="http://schemas.openxmlformats.org/officeDocument/2006/relationships/image" Target="../media/image100.emf"/><Relationship Id="rId25" Type="http://schemas.openxmlformats.org/officeDocument/2006/relationships/oleObject" Target="../embeddings/oleObject35.bin"/><Relationship Id="rId26" Type="http://schemas.openxmlformats.org/officeDocument/2006/relationships/image" Target="../media/image101.emf"/><Relationship Id="rId27" Type="http://schemas.openxmlformats.org/officeDocument/2006/relationships/oleObject" Target="../embeddings/oleObject36.bin"/><Relationship Id="rId28" Type="http://schemas.openxmlformats.org/officeDocument/2006/relationships/image" Target="../media/image102.emf"/><Relationship Id="rId29" Type="http://schemas.openxmlformats.org/officeDocument/2006/relationships/oleObject" Target="../embeddings/oleObject37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7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91.emf"/><Relationship Id="rId30" Type="http://schemas.openxmlformats.org/officeDocument/2006/relationships/image" Target="../media/image103.emf"/><Relationship Id="rId31" Type="http://schemas.openxmlformats.org/officeDocument/2006/relationships/oleObject" Target="../embeddings/oleObject38.bin"/><Relationship Id="rId32" Type="http://schemas.openxmlformats.org/officeDocument/2006/relationships/image" Target="../media/image104.emf"/><Relationship Id="rId9" Type="http://schemas.openxmlformats.org/officeDocument/2006/relationships/image" Target="../media/image93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92.emf"/><Relationship Id="rId8" Type="http://schemas.openxmlformats.org/officeDocument/2006/relationships/oleObject" Target="../embeddings/oleObject27.bin"/><Relationship Id="rId33" Type="http://schemas.openxmlformats.org/officeDocument/2006/relationships/oleObject" Target="../embeddings/oleObject39.bin"/><Relationship Id="rId34" Type="http://schemas.openxmlformats.org/officeDocument/2006/relationships/image" Target="../media/image105.emf"/><Relationship Id="rId35" Type="http://schemas.openxmlformats.org/officeDocument/2006/relationships/oleObject" Target="../embeddings/oleObject40.bin"/><Relationship Id="rId36" Type="http://schemas.openxmlformats.org/officeDocument/2006/relationships/image" Target="../media/image106.emf"/><Relationship Id="rId10" Type="http://schemas.openxmlformats.org/officeDocument/2006/relationships/oleObject" Target="../embeddings/oleObject28.bin"/><Relationship Id="rId11" Type="http://schemas.openxmlformats.org/officeDocument/2006/relationships/image" Target="../media/image94.emf"/><Relationship Id="rId12" Type="http://schemas.openxmlformats.org/officeDocument/2006/relationships/oleObject" Target="../embeddings/oleObject29.bin"/><Relationship Id="rId13" Type="http://schemas.openxmlformats.org/officeDocument/2006/relationships/image" Target="../media/image95.emf"/><Relationship Id="rId14" Type="http://schemas.openxmlformats.org/officeDocument/2006/relationships/oleObject" Target="../embeddings/oleObject30.bin"/><Relationship Id="rId15" Type="http://schemas.openxmlformats.org/officeDocument/2006/relationships/image" Target="../media/image96.emf"/><Relationship Id="rId16" Type="http://schemas.openxmlformats.org/officeDocument/2006/relationships/oleObject" Target="../embeddings/oleObject31.bin"/><Relationship Id="rId17" Type="http://schemas.openxmlformats.org/officeDocument/2006/relationships/image" Target="../media/image97.emf"/><Relationship Id="rId18" Type="http://schemas.openxmlformats.org/officeDocument/2006/relationships/oleObject" Target="../embeddings/oleObject32.bin"/><Relationship Id="rId19" Type="http://schemas.openxmlformats.org/officeDocument/2006/relationships/image" Target="../media/image9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1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11" descr="cms-real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0"/>
            <a:ext cx="1023778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3"/>
          <p:cNvSpPr txBox="1">
            <a:spLocks noChangeArrowheads="1"/>
          </p:cNvSpPr>
          <p:nvPr/>
        </p:nvSpPr>
        <p:spPr bwMode="auto">
          <a:xfrm>
            <a:off x="6353" y="723900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900" b="1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Commissioning</a:t>
            </a:r>
            <a:r>
              <a:rPr lang="fr-FR" sz="39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 and optimisation </a:t>
            </a:r>
            <a:endParaRPr lang="fr-FR" sz="3900" b="1" dirty="0" smtClean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Arial Rounded MT Bold" pitchFamily="-105" charset="0"/>
              <a:ea typeface="Arial Rounded MT Bold" pitchFamily="-105" charset="0"/>
              <a:cs typeface="Arial Rounded MT Bold" pitchFamily="-105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900" b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of </a:t>
            </a:r>
            <a:r>
              <a:rPr lang="fr-FR" sz="39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the CMS L1 ECAL Trigger </a:t>
            </a:r>
            <a:endParaRPr lang="fr-FR" sz="3900" b="1" dirty="0" smtClean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Arial Rounded MT Bold" pitchFamily="-105" charset="0"/>
              <a:ea typeface="Arial Rounded MT Bold" pitchFamily="-105" charset="0"/>
              <a:cs typeface="Arial Rounded MT Bold" pitchFamily="-105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900" b="1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during</a:t>
            </a:r>
            <a:r>
              <a:rPr lang="fr-FR" sz="3900" b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 </a:t>
            </a:r>
            <a:r>
              <a:rPr lang="fr-FR" sz="39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LHC </a:t>
            </a:r>
            <a:r>
              <a:rPr lang="fr-FR" sz="3900" b="1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Run</a:t>
            </a:r>
            <a:r>
              <a:rPr lang="fr-FR" sz="39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 </a:t>
            </a:r>
            <a:r>
              <a:rPr lang="fr-FR" sz="3900" b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Rounded MT Bold" pitchFamily="-105" charset="0"/>
                <a:ea typeface="Arial Rounded MT Bold" pitchFamily="-105" charset="0"/>
                <a:cs typeface="Arial Rounded MT Bold" pitchFamily="-105" charset="0"/>
              </a:rPr>
              <a:t>1</a:t>
            </a:r>
            <a:endParaRPr lang="fr-FR" sz="3900" b="1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Arial Rounded MT Bold" pitchFamily="-105" charset="0"/>
              <a:ea typeface="Arial Rounded MT Bold" pitchFamily="-105" charset="0"/>
              <a:cs typeface="Arial Rounded MT Bold" pitchFamily="-105" charset="0"/>
            </a:endParaRPr>
          </a:p>
        </p:txBody>
      </p:sp>
      <p:pic>
        <p:nvPicPr>
          <p:cNvPr id="15365" name="Image 4" descr="logo_cm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9757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ZoneTexte 8"/>
          <p:cNvSpPr txBox="1">
            <a:spLocks noChangeArrowheads="1"/>
          </p:cNvSpPr>
          <p:nvPr/>
        </p:nvSpPr>
        <p:spPr bwMode="auto">
          <a:xfrm>
            <a:off x="6353" y="5257562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600" b="1" dirty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 Rounded MT Bold" pitchFamily="-105" charset="0"/>
                <a:ea typeface="Arial" pitchFamily="-105" charset="0"/>
                <a:cs typeface="Arial" pitchFamily="-105" charset="0"/>
              </a:rPr>
              <a:t>Nadir DACI</a:t>
            </a:r>
          </a:p>
          <a:p>
            <a:pPr algn="ctr">
              <a:defRPr/>
            </a:pPr>
            <a:r>
              <a:rPr lang="fr-FR" sz="2600" b="1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 Rounded MT Bold" pitchFamily="-105" charset="0"/>
                <a:ea typeface="Arial" pitchFamily="-105" charset="0"/>
                <a:cs typeface="Arial" pitchFamily="-105" charset="0"/>
              </a:rPr>
              <a:t>IIHE </a:t>
            </a:r>
            <a:r>
              <a:rPr lang="fr-FR" sz="2600" b="1" dirty="0" err="1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 Rounded MT Bold" pitchFamily="-105" charset="0"/>
                <a:ea typeface="Arial" pitchFamily="-105" charset="0"/>
                <a:cs typeface="Arial" pitchFamily="-105" charset="0"/>
              </a:rPr>
              <a:t>Internal</a:t>
            </a:r>
            <a:r>
              <a:rPr lang="fr-FR" sz="2600" b="1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 Rounded MT Bold" pitchFamily="-105" charset="0"/>
                <a:ea typeface="Arial" pitchFamily="-105" charset="0"/>
                <a:cs typeface="Arial" pitchFamily="-105" charset="0"/>
              </a:rPr>
              <a:t> </a:t>
            </a:r>
            <a:r>
              <a:rPr lang="fr-FR" sz="2600" b="1" dirty="0" err="1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 Rounded MT Bold" pitchFamily="-105" charset="0"/>
                <a:ea typeface="Arial" pitchFamily="-105" charset="0"/>
                <a:cs typeface="Arial" pitchFamily="-105" charset="0"/>
              </a:rPr>
              <a:t>Seminar</a:t>
            </a:r>
            <a:endParaRPr lang="fr-FR" sz="2600" b="1" dirty="0"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 Rounded MT Bold" pitchFamily="-105" charset="0"/>
              <a:ea typeface="Arial" pitchFamily="-105" charset="0"/>
              <a:cs typeface="Arial" pitchFamily="-105" charset="0"/>
            </a:endParaRPr>
          </a:p>
          <a:p>
            <a:pPr algn="ctr">
              <a:defRPr/>
            </a:pPr>
            <a:endParaRPr lang="fr-FR" sz="2600" b="1" dirty="0"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 Rounded MT Bold" pitchFamily="-105" charset="0"/>
              <a:ea typeface="Arial" pitchFamily="-105" charset="0"/>
              <a:cs typeface="Arial" pitchFamily="-105" charset="0"/>
            </a:endParaRPr>
          </a:p>
          <a:p>
            <a:pPr algn="ctr">
              <a:defRPr/>
            </a:pPr>
            <a:r>
              <a:rPr lang="fr-FR" sz="2000" b="1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 Rounded MT Bold" pitchFamily="-105" charset="0"/>
                <a:ea typeface="Arial" pitchFamily="-105" charset="0"/>
                <a:cs typeface="Arial" pitchFamily="-105" charset="0"/>
              </a:rPr>
              <a:t>24/02/2014</a:t>
            </a:r>
            <a:endParaRPr lang="fr-FR" sz="2000" b="1" dirty="0"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 Rounded MT Bold" pitchFamily="-105" charset="0"/>
              <a:ea typeface="Arial" pitchFamily="-105" charset="0"/>
              <a:cs typeface="Arial" pitchFamily="-105" charset="0"/>
            </a:endParaRPr>
          </a:p>
        </p:txBody>
      </p:sp>
      <p:pic>
        <p:nvPicPr>
          <p:cNvPr id="1536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0550" y="5994400"/>
            <a:ext cx="1489950" cy="800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oneTexte 3"/>
          <p:cNvSpPr txBox="1">
            <a:spLocks noChangeArrowheads="1"/>
          </p:cNvSpPr>
          <p:nvPr/>
        </p:nvSpPr>
        <p:spPr bwMode="auto">
          <a:xfrm>
            <a:off x="0" y="-3810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Electron energy resolution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EB030003-A243-8F4D-9711-9493B1334FEA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10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36868" name="Image 17" descr="effRMSfinal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2700338"/>
            <a:ext cx="3597275" cy="359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Image 32" descr="ecal-energy-res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700338"/>
            <a:ext cx="3930650" cy="359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Imag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3268663"/>
            <a:ext cx="2736850" cy="569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239712" y="560388"/>
            <a:ext cx="8675687" cy="1700212"/>
          </a:xfrm>
          <a:prstGeom prst="roundRect">
            <a:avLst>
              <a:gd name="adj" fmla="val 11884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872" name="ZoneTexte 16"/>
          <p:cNvSpPr txBox="1">
            <a:spLocks noChangeArrowheads="1"/>
          </p:cNvSpPr>
          <p:nvPr/>
        </p:nvSpPr>
        <p:spPr bwMode="auto">
          <a:xfrm>
            <a:off x="303213" y="581025"/>
            <a:ext cx="86756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²"/>
            </a:pPr>
            <a:r>
              <a:rPr lang="fr-FR" sz="1600" smtClean="0"/>
              <a:t> </a:t>
            </a:r>
            <a:r>
              <a:rPr lang="fr-FR" sz="1600" b="1" smtClean="0"/>
              <a:t>ECAL </a:t>
            </a:r>
            <a:r>
              <a:rPr lang="fr-FR" sz="1600" b="1"/>
              <a:t>intrinsic </a:t>
            </a:r>
            <a:r>
              <a:rPr lang="fr-FR" sz="1600" b="1" smtClean="0"/>
              <a:t>resolution</a:t>
            </a:r>
            <a:r>
              <a:rPr lang="fr-FR" sz="1600"/>
              <a:t> (</a:t>
            </a:r>
            <a:r>
              <a:rPr lang="fr-FR" sz="1600" smtClean="0"/>
              <a:t>electron beams) ⟹ constant term of </a:t>
            </a:r>
            <a:r>
              <a:rPr lang="fr-FR" sz="1600" b="1"/>
              <a:t>0,3%</a:t>
            </a:r>
            <a:r>
              <a:rPr lang="fr-FR" sz="1600"/>
              <a:t> </a:t>
            </a:r>
            <a:r>
              <a:rPr lang="fr-FR" sz="1600" smtClean="0"/>
              <a:t>(above 250 GeV)</a:t>
            </a:r>
            <a:endParaRPr lang="fr-FR" sz="1600" b="1"/>
          </a:p>
          <a:p>
            <a:pPr eaLnBrk="1" hangingPunct="1">
              <a:buFont typeface="Wingdings" charset="0"/>
              <a:buChar char="²"/>
            </a:pPr>
            <a:endParaRPr lang="fr-FR" sz="1600" smtClean="0"/>
          </a:p>
          <a:p>
            <a:pPr eaLnBrk="1" hangingPunct="1">
              <a:buFont typeface="Wingdings" charset="0"/>
              <a:buChar char="²"/>
            </a:pPr>
            <a:r>
              <a:rPr lang="fr-FR" sz="1600"/>
              <a:t> </a:t>
            </a:r>
            <a:r>
              <a:rPr lang="fr-FR" sz="1600" smtClean="0"/>
              <a:t>Material budget, intense </a:t>
            </a:r>
            <a:r>
              <a:rPr lang="fr-FR" sz="1600"/>
              <a:t>magnetic </a:t>
            </a:r>
            <a:r>
              <a:rPr lang="fr-FR" sz="1600" smtClean="0"/>
              <a:t>field ⟹ Bremsstrahlung </a:t>
            </a:r>
          </a:p>
          <a:p>
            <a:pPr eaLnBrk="1" hangingPunct="1"/>
            <a:r>
              <a:rPr lang="fr-FR" sz="1600"/>
              <a:t> </a:t>
            </a:r>
            <a:r>
              <a:rPr lang="fr-FR" sz="1600" smtClean="0"/>
              <a:t>   ⟹ </a:t>
            </a:r>
            <a:r>
              <a:rPr lang="fr-FR" sz="1600" b="1"/>
              <a:t>advanced clustering algorithms</a:t>
            </a:r>
            <a:endParaRPr lang="fr-FR" sz="1600"/>
          </a:p>
          <a:p>
            <a:pPr eaLnBrk="1" hangingPunct="1">
              <a:buFont typeface="Wingdings" charset="0"/>
              <a:buChar char="²"/>
            </a:pPr>
            <a:endParaRPr lang="fr-FR" sz="1600"/>
          </a:p>
          <a:p>
            <a:pPr eaLnBrk="1" hangingPunct="1">
              <a:buFont typeface="Wingdings" charset="0"/>
              <a:buChar char="²"/>
            </a:pPr>
            <a:r>
              <a:rPr lang="fr-FR" sz="1600"/>
              <a:t> </a:t>
            </a:r>
            <a:r>
              <a:rPr lang="fr-FR" sz="1600" smtClean="0"/>
              <a:t>The resulting effective </a:t>
            </a:r>
            <a:r>
              <a:rPr lang="fr-FR" sz="1600" b="1" smtClean="0"/>
              <a:t>electron</a:t>
            </a:r>
            <a:r>
              <a:rPr lang="fr-FR" sz="1600" smtClean="0"/>
              <a:t> </a:t>
            </a:r>
            <a:r>
              <a:rPr lang="fr-FR" sz="1600" b="1" smtClean="0"/>
              <a:t>energy</a:t>
            </a:r>
            <a:r>
              <a:rPr lang="fr-FR" sz="1600" smtClean="0"/>
              <a:t> </a:t>
            </a:r>
            <a:r>
              <a:rPr lang="fr-FR" sz="1600" b="1" smtClean="0"/>
              <a:t>resolution </a:t>
            </a:r>
            <a:r>
              <a:rPr lang="fr-FR" sz="1600" smtClean="0"/>
              <a:t>reaches </a:t>
            </a:r>
            <a:r>
              <a:rPr lang="fr-FR" sz="1600" b="1" smtClean="0"/>
              <a:t>2</a:t>
            </a:r>
            <a:r>
              <a:rPr lang="fr-FR" sz="1600" b="1"/>
              <a:t>%</a:t>
            </a:r>
            <a:r>
              <a:rPr lang="fr-FR" sz="1600"/>
              <a:t> </a:t>
            </a:r>
            <a:r>
              <a:rPr lang="fr-FR" sz="1600" smtClean="0"/>
              <a:t>above 70 GeV</a:t>
            </a:r>
            <a:endParaRPr lang="fr-FR" sz="1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203200" y="582613"/>
            <a:ext cx="8801099" cy="2030412"/>
          </a:xfrm>
          <a:prstGeom prst="roundRect">
            <a:avLst>
              <a:gd name="adj" fmla="val 2033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5060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Trigger strategy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45061" name="ZoneTexte 4"/>
          <p:cNvSpPr txBox="1">
            <a:spLocks noChangeArrowheads="1"/>
          </p:cNvSpPr>
          <p:nvPr/>
        </p:nvSpPr>
        <p:spPr bwMode="auto">
          <a:xfrm>
            <a:off x="203200" y="582613"/>
            <a:ext cx="8686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Char char="²"/>
            </a:pPr>
            <a:r>
              <a:rPr lang="fr-FR" sz="1800">
                <a:cs typeface="Arial" charset="0"/>
              </a:rPr>
              <a:t> CMS </a:t>
            </a:r>
            <a:r>
              <a:rPr lang="fr-FR" sz="1800" smtClean="0">
                <a:cs typeface="Arial" charset="0"/>
              </a:rPr>
              <a:t>uses a two-level trigger system : Level-1 and High Level</a:t>
            </a:r>
            <a:endParaRPr lang="fr-FR" sz="1800">
              <a:cs typeface="Arial" charset="0"/>
            </a:endParaRPr>
          </a:p>
          <a:p>
            <a:pPr algn="ctr" eaLnBrk="1" hangingPunct="1"/>
            <a:endParaRPr lang="fr-FR" sz="1800">
              <a:cs typeface="Arial" charset="0"/>
              <a:sym typeface="Wingdings" charset="0"/>
            </a:endParaRPr>
          </a:p>
          <a:p>
            <a:pPr algn="ctr" eaLnBrk="1" hangingPunct="1">
              <a:buFont typeface="Wingdings" charset="0"/>
              <a:buChar char="²"/>
            </a:pPr>
            <a:r>
              <a:rPr lang="fr-FR" sz="1800">
                <a:cs typeface="Arial" charset="0"/>
                <a:sym typeface="Wingdings" charset="0"/>
              </a:rPr>
              <a:t> </a:t>
            </a:r>
            <a:r>
              <a:rPr lang="fr-FR" sz="1800" b="1">
                <a:cs typeface="Arial" charset="0"/>
                <a:sym typeface="Wingdings" charset="0"/>
              </a:rPr>
              <a:t>L1 </a:t>
            </a:r>
            <a:r>
              <a:rPr lang="fr-FR" sz="1800">
                <a:cs typeface="Arial" charset="0"/>
                <a:sym typeface="Wingdings" charset="0"/>
              </a:rPr>
              <a:t>: </a:t>
            </a:r>
            <a:r>
              <a:rPr lang="fr-FR" sz="1800" smtClean="0">
                <a:cs typeface="Arial" charset="0"/>
                <a:sym typeface="Wingdings" charset="0"/>
              </a:rPr>
              <a:t>trigger electronics </a:t>
            </a:r>
            <a:r>
              <a:rPr lang="fr-FR" sz="1800">
                <a:cs typeface="Arial" charset="0"/>
                <a:sym typeface="Wingdings" charset="0"/>
              </a:rPr>
              <a:t>⇒ </a:t>
            </a:r>
            <a:r>
              <a:rPr lang="fr-FR" sz="1800" b="1" smtClean="0">
                <a:cs typeface="Arial" charset="0"/>
                <a:sym typeface="Wingdings" charset="0"/>
              </a:rPr>
              <a:t>coarse granularity </a:t>
            </a:r>
            <a:r>
              <a:rPr lang="fr-FR" sz="1800" smtClean="0">
                <a:cs typeface="Arial" charset="0"/>
                <a:sym typeface="Wingdings" charset="0"/>
              </a:rPr>
              <a:t>data from calorimeters and the muon detector</a:t>
            </a:r>
            <a:endParaRPr lang="fr-FR" sz="1800" b="1">
              <a:cs typeface="Arial" charset="0"/>
              <a:sym typeface="Wingdings" charset="0"/>
            </a:endParaRPr>
          </a:p>
          <a:p>
            <a:pPr algn="ctr" eaLnBrk="1" hangingPunct="1">
              <a:buFont typeface="Wingdings" charset="0"/>
              <a:buChar char="²"/>
            </a:pPr>
            <a:endParaRPr lang="fr-FR" sz="1800">
              <a:cs typeface="Arial" charset="0"/>
              <a:sym typeface="Wingdings" charset="0"/>
            </a:endParaRPr>
          </a:p>
          <a:p>
            <a:pPr algn="ctr" eaLnBrk="1" hangingPunct="1">
              <a:buFont typeface="Wingdings" charset="0"/>
              <a:buChar char="²"/>
            </a:pPr>
            <a:r>
              <a:rPr lang="fr-FR" sz="1800">
                <a:cs typeface="Arial" charset="0"/>
                <a:sym typeface="Wingdings" charset="0"/>
              </a:rPr>
              <a:t> </a:t>
            </a:r>
            <a:r>
              <a:rPr lang="fr-FR" sz="1800" b="1">
                <a:cs typeface="Arial" charset="0"/>
                <a:sym typeface="Wingdings" charset="0"/>
              </a:rPr>
              <a:t>HLT </a:t>
            </a:r>
            <a:r>
              <a:rPr lang="fr-FR" sz="1800">
                <a:cs typeface="Arial" charset="0"/>
                <a:sym typeface="Wingdings" charset="0"/>
              </a:rPr>
              <a:t>: </a:t>
            </a:r>
            <a:r>
              <a:rPr lang="fr-FR" sz="1800" smtClean="0">
                <a:cs typeface="Arial" charset="0"/>
                <a:sym typeface="Wingdings" charset="0"/>
              </a:rPr>
              <a:t>reads data from all individual channels in all sub-detectors passing L1 zero-suppression ⇒ similar to the offline reconstruction</a:t>
            </a:r>
            <a:endParaRPr lang="fr-FR" sz="1800" b="1">
              <a:cs typeface="Arial" charset="0"/>
              <a:sym typeface="Wingdings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C997CBCC-399D-FC4D-B990-385C8797C590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11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83033" y="5833030"/>
            <a:ext cx="1274708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L1 Output </a:t>
            </a:r>
          </a:p>
          <a:p>
            <a:pPr algn="ctr" defTabSz="914400" eaLnBrk="1" hangingPunct="1"/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100 kHz</a:t>
            </a:r>
          </a:p>
          <a:p>
            <a:pPr algn="ctr" defTabSz="914400" eaLnBrk="1" hangingPunct="1"/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2.5 GB/s</a:t>
            </a:r>
            <a:endParaRPr lang="en-US" sz="1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81781" y="5833030"/>
            <a:ext cx="1394621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LHC pp</a:t>
            </a:r>
          </a:p>
          <a:p>
            <a:pPr algn="ctr" defTabSz="914400" eaLnBrk="1" hangingPunct="1"/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40 MHz</a:t>
            </a:r>
          </a:p>
          <a:p>
            <a:pPr algn="ctr" defTabSz="914400" eaLnBrk="1" hangingPunct="1"/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1 PB/s</a:t>
            </a:r>
            <a:endParaRPr 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398925" y="5833030"/>
            <a:ext cx="1762509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HLT Output </a:t>
            </a:r>
          </a:p>
          <a:p>
            <a:pPr algn="ctr" defTabSz="914400" eaLnBrk="1" hangingPunct="1"/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300 </a:t>
            </a:r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Hz </a:t>
            </a:r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- 1 KHz</a:t>
            </a:r>
          </a:p>
          <a:p>
            <a:pPr algn="ctr" defTabSz="914400" eaLnBrk="1" hangingPunct="1"/>
            <a:r>
              <a:rPr lang="en-US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225 MB/s</a:t>
            </a:r>
            <a:endParaRPr lang="en-US" sz="1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pic>
        <p:nvPicPr>
          <p:cNvPr id="45069" name="Picture 27" descr="ECA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2" y="2951163"/>
            <a:ext cx="3504522" cy="272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MS_HLT_Fa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80" y="2951163"/>
            <a:ext cx="3634318" cy="2725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gg-run177878-evt188723900-3d-with-barr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95225" y="3386871"/>
            <a:ext cx="2725739" cy="185432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460502" y="3759200"/>
            <a:ext cx="1036733" cy="812800"/>
          </a:xfrm>
          <a:prstGeom prst="rightArrow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052498" y="3759200"/>
            <a:ext cx="1036733" cy="812800"/>
          </a:xfrm>
          <a:prstGeom prst="rightArrow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5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138113" y="573087"/>
            <a:ext cx="8891587" cy="1065213"/>
          </a:xfrm>
          <a:prstGeom prst="roundRect">
            <a:avLst>
              <a:gd name="adj" fmla="val 11884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743575" y="2628900"/>
            <a:ext cx="3357563" cy="2585323"/>
          </a:xfrm>
          <a:prstGeom prst="roundRect">
            <a:avLst>
              <a:gd name="adj" fmla="val 6274"/>
            </a:avLst>
          </a:prstGeom>
          <a:solidFill>
            <a:srgbClr val="C5D7F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6084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Trigger strategy </a:t>
            </a:r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: </a:t>
            </a:r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Level-1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46085" name="ZoneTexte 4"/>
          <p:cNvSpPr txBox="1">
            <a:spLocks noChangeArrowheads="1"/>
          </p:cNvSpPr>
          <p:nvPr/>
        </p:nvSpPr>
        <p:spPr bwMode="auto">
          <a:xfrm>
            <a:off x="138113" y="623888"/>
            <a:ext cx="88915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Char char="²"/>
            </a:pPr>
            <a:r>
              <a:rPr lang="fr-FR" sz="1800">
                <a:cs typeface="Arial" charset="0"/>
                <a:sym typeface="Wingdings" charset="0"/>
              </a:rPr>
              <a:t> </a:t>
            </a:r>
            <a:r>
              <a:rPr lang="fr-FR" sz="1800" smtClean="0">
                <a:cs typeface="Arial" charset="0"/>
                <a:sym typeface="Wingdings" charset="0"/>
              </a:rPr>
              <a:t>The Level-1 uses the local </a:t>
            </a:r>
            <a:r>
              <a:rPr lang="fr-FR" sz="1800" b="1" smtClean="0">
                <a:cs typeface="Arial" charset="0"/>
                <a:sym typeface="Wingdings" charset="0"/>
              </a:rPr>
              <a:t>readout electronics </a:t>
            </a:r>
            <a:r>
              <a:rPr lang="fr-FR" sz="1800" smtClean="0">
                <a:cs typeface="Arial" charset="0"/>
                <a:sym typeface="Wingdings" charset="0"/>
              </a:rPr>
              <a:t>to </a:t>
            </a:r>
            <a:r>
              <a:rPr lang="fr-FR" sz="1800" b="1" smtClean="0">
                <a:cs typeface="Arial" charset="0"/>
                <a:sym typeface="Wingdings" charset="0"/>
              </a:rPr>
              <a:t>filter </a:t>
            </a:r>
            <a:r>
              <a:rPr lang="fr-FR" sz="1800" smtClean="0">
                <a:cs typeface="Arial" charset="0"/>
                <a:sym typeface="Wingdings" charset="0"/>
              </a:rPr>
              <a:t>the information </a:t>
            </a:r>
            <a:r>
              <a:rPr lang="fr-FR" sz="1800" b="1" smtClean="0">
                <a:cs typeface="Arial" charset="0"/>
                <a:sym typeface="Wingdings" charset="0"/>
              </a:rPr>
              <a:t>as soon as possible </a:t>
            </a:r>
            <a:r>
              <a:rPr lang="fr-FR" sz="1800" smtClean="0">
                <a:cs typeface="Arial" charset="0"/>
                <a:sym typeface="Wingdings" charset="0"/>
              </a:rPr>
              <a:t>in the decision chain</a:t>
            </a:r>
            <a:endParaRPr lang="fr-FR" sz="1800">
              <a:cs typeface="Arial" charset="0"/>
              <a:sym typeface="Wingdings" charset="0"/>
            </a:endParaRPr>
          </a:p>
          <a:p>
            <a:pPr algn="ctr" eaLnBrk="1" hangingPunct="1"/>
            <a:r>
              <a:rPr lang="fr-FR" sz="1800">
                <a:cs typeface="Arial" charset="0"/>
                <a:sym typeface="Wingdings" charset="0"/>
              </a:rPr>
              <a:t>    </a:t>
            </a:r>
            <a:r>
              <a:rPr lang="fr-FR" sz="1800" smtClean="0">
                <a:cs typeface="Arial" charset="0"/>
                <a:sym typeface="Wingdings" charset="0"/>
              </a:rPr>
              <a:t>⇒ </a:t>
            </a:r>
            <a:r>
              <a:rPr lang="fr-FR" sz="1800" b="1" smtClean="0">
                <a:cs typeface="Arial" charset="0"/>
                <a:sym typeface="Wingdings" charset="0"/>
              </a:rPr>
              <a:t>process </a:t>
            </a:r>
            <a:r>
              <a:rPr lang="fr-FR" sz="1800" smtClean="0">
                <a:cs typeface="Arial" charset="0"/>
                <a:sym typeface="Wingdings" charset="0"/>
              </a:rPr>
              <a:t>in</a:t>
            </a:r>
            <a:r>
              <a:rPr lang="fr-FR" sz="1800" b="1" smtClean="0">
                <a:cs typeface="Arial" charset="0"/>
                <a:sym typeface="Wingdings" charset="0"/>
              </a:rPr>
              <a:t> parallel </a:t>
            </a:r>
            <a:r>
              <a:rPr lang="fr-FR" sz="1800" smtClean="0">
                <a:cs typeface="Arial" charset="0"/>
                <a:sym typeface="Wingdings" charset="0"/>
              </a:rPr>
              <a:t>the data coming from independant </a:t>
            </a:r>
            <a:r>
              <a:rPr lang="fr-FR" sz="1800" b="1" smtClean="0">
                <a:cs typeface="Arial" charset="0"/>
                <a:sym typeface="Wingdings" charset="0"/>
              </a:rPr>
              <a:t>regions</a:t>
            </a:r>
            <a:r>
              <a:rPr lang="fr-FR" sz="1800" smtClean="0">
                <a:cs typeface="Arial" charset="0"/>
                <a:sym typeface="Wingdings" charset="0"/>
              </a:rPr>
              <a:t> of the detector</a:t>
            </a:r>
            <a:endParaRPr lang="fr-FR" sz="1800">
              <a:cs typeface="Arial" charset="0"/>
              <a:sym typeface="Wingdings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5E315BEC-884D-4B41-ABA5-5BB69B22E852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12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46087" name="Image 23" descr="L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25650"/>
            <a:ext cx="5568950" cy="396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8" name="ZoneTexte 6"/>
          <p:cNvSpPr txBox="1">
            <a:spLocks noChangeArrowheads="1"/>
          </p:cNvSpPr>
          <p:nvPr/>
        </p:nvSpPr>
        <p:spPr bwMode="auto">
          <a:xfrm>
            <a:off x="5743575" y="2628900"/>
            <a:ext cx="335756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b="1" smtClean="0"/>
              <a:t>Filter : </a:t>
            </a:r>
            <a:r>
              <a:rPr lang="fr-FR" sz="1600" b="1"/>
              <a:t>40 MHz ⇒ 100 kHz</a:t>
            </a:r>
          </a:p>
          <a:p>
            <a:pPr algn="ctr" eaLnBrk="1" hangingPunct="1"/>
            <a:r>
              <a:rPr lang="fr-FR" sz="1600" b="1" smtClean="0"/>
              <a:t>L1 latency (buffer) : 3,2 </a:t>
            </a:r>
            <a:r>
              <a:rPr lang="fr-FR" sz="1800" b="1">
                <a:latin typeface="Symbol" charset="0"/>
                <a:cs typeface="Symbol" charset="0"/>
              </a:rPr>
              <a:t>m</a:t>
            </a:r>
            <a:r>
              <a:rPr lang="fr-FR" sz="1600" b="1"/>
              <a:t>s</a:t>
            </a:r>
          </a:p>
          <a:p>
            <a:pPr algn="ctr" eaLnBrk="1" hangingPunct="1"/>
            <a:endParaRPr lang="fr-FR" sz="1600" b="1"/>
          </a:p>
          <a:p>
            <a:pPr algn="ctr" eaLnBrk="1" hangingPunct="1"/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cs typeface="Arial" charset="0"/>
                <a:sym typeface="Wingdings" charset="0"/>
              </a:rPr>
              <a:t>Local</a:t>
            </a:r>
            <a:r>
              <a:rPr lang="fr-FR" sz="1600" smtClean="0">
                <a:cs typeface="Arial" charset="0"/>
                <a:sym typeface="Wingdings" charset="0"/>
              </a:rPr>
              <a:t> readout data from </a:t>
            </a:r>
            <a:r>
              <a:rPr lang="fr-FR" sz="1600" b="1" smtClean="0">
                <a:cs typeface="Arial" charset="0"/>
                <a:sym typeface="Wingdings" charset="0"/>
              </a:rPr>
              <a:t>regions</a:t>
            </a:r>
            <a:r>
              <a:rPr lang="fr-FR" sz="1600" smtClean="0">
                <a:cs typeface="Arial" charset="0"/>
                <a:sym typeface="Wingdings" charset="0"/>
              </a:rPr>
              <a:t> of the </a:t>
            </a:r>
            <a:r>
              <a:rPr lang="fr-FR" sz="1600" b="1" smtClean="0">
                <a:cs typeface="Arial" charset="0"/>
                <a:sym typeface="Wingdings" charset="0"/>
              </a:rPr>
              <a:t>calorimeters</a:t>
            </a:r>
            <a:r>
              <a:rPr lang="fr-FR" sz="1600" smtClean="0">
                <a:cs typeface="Arial" charset="0"/>
                <a:sym typeface="Wingdings" charset="0"/>
              </a:rPr>
              <a:t> and the </a:t>
            </a:r>
            <a:r>
              <a:rPr lang="fr-FR" sz="1600" b="1" smtClean="0">
                <a:cs typeface="Arial" charset="0"/>
                <a:sym typeface="Wingdings" charset="0"/>
              </a:rPr>
              <a:t>muon</a:t>
            </a:r>
            <a:r>
              <a:rPr lang="fr-FR" sz="1600" smtClean="0"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cs typeface="Arial" charset="0"/>
                <a:sym typeface="Wingdings" charset="0"/>
              </a:rPr>
              <a:t>systems</a:t>
            </a:r>
            <a:r>
              <a:rPr lang="fr-FR" sz="1600" smtClean="0">
                <a:cs typeface="Arial" charset="0"/>
                <a:sym typeface="Wingdings" charset="0"/>
              </a:rPr>
              <a:t> (DT, CSC, RPC)</a:t>
            </a:r>
          </a:p>
          <a:p>
            <a:pPr algn="ctr" eaLnBrk="1" hangingPunct="1"/>
            <a:endParaRPr lang="fr-FR" sz="1600">
              <a:cs typeface="Arial" charset="0"/>
              <a:sym typeface="Wingdings" charset="0"/>
            </a:endParaRPr>
          </a:p>
          <a:p>
            <a:pPr algn="ctr" eaLnBrk="1" hangingPunct="1"/>
            <a:r>
              <a:rPr lang="fr-FR" sz="1600">
                <a:cs typeface="Arial" charset="0"/>
                <a:sym typeface="Wingdings" charset="0"/>
              </a:rPr>
              <a:t>⇒ </a:t>
            </a:r>
            <a:r>
              <a:rPr lang="fr-FR" sz="1600" b="1" smtClean="0">
                <a:cs typeface="Arial" charset="0"/>
                <a:sym typeface="Wingdings" charset="0"/>
              </a:rPr>
              <a:t>candidates</a:t>
            </a:r>
            <a:r>
              <a:rPr lang="fr-FR" sz="1600" smtClean="0">
                <a:cs typeface="Arial" charset="0"/>
                <a:sym typeface="Wingdings" charset="0"/>
              </a:rPr>
              <a:t> : EG</a:t>
            </a:r>
            <a:r>
              <a:rPr lang="fr-FR" sz="1600">
                <a:cs typeface="Arial" charset="0"/>
                <a:sym typeface="Wingdings" charset="0"/>
              </a:rPr>
              <a:t>, Mu, Jet, Tau</a:t>
            </a:r>
          </a:p>
          <a:p>
            <a:pPr algn="ctr" eaLnBrk="1" hangingPunct="1"/>
            <a:r>
              <a:rPr lang="fr-FR" sz="1600">
                <a:cs typeface="Arial" charset="0"/>
                <a:sym typeface="Wingdings" charset="0"/>
              </a:rPr>
              <a:t>⇒ </a:t>
            </a:r>
            <a:r>
              <a:rPr lang="fr-FR" sz="1600" b="1" smtClean="0">
                <a:cs typeface="Arial" charset="0"/>
                <a:sym typeface="Wingdings" charset="0"/>
              </a:rPr>
              <a:t>global quantities</a:t>
            </a:r>
            <a:r>
              <a:rPr lang="fr-FR" sz="1600" smtClean="0">
                <a:cs typeface="Arial" charset="0"/>
                <a:sym typeface="Wingdings" charset="0"/>
              </a:rPr>
              <a:t> </a:t>
            </a:r>
            <a:r>
              <a:rPr lang="fr-FR" sz="1600">
                <a:cs typeface="Arial" charset="0"/>
                <a:sym typeface="Wingdings" charset="0"/>
              </a:rPr>
              <a:t>: </a:t>
            </a:r>
            <a:endParaRPr lang="fr-FR" sz="1600" smtClean="0">
              <a:cs typeface="Arial" charset="0"/>
              <a:sym typeface="Wingdings" charset="0"/>
            </a:endParaRPr>
          </a:p>
          <a:p>
            <a:pPr algn="ctr" eaLnBrk="1" hangingPunct="1"/>
            <a:r>
              <a:rPr lang="fr-FR" sz="1600" smtClean="0">
                <a:cs typeface="Arial" charset="0"/>
                <a:sym typeface="Wingdings" charset="0"/>
              </a:rPr>
              <a:t>had., em., total and missing E</a:t>
            </a:r>
            <a:r>
              <a:rPr lang="fr-FR" sz="1600" baseline="-25000" smtClean="0">
                <a:cs typeface="Arial" charset="0"/>
                <a:sym typeface="Wingdings" charset="0"/>
              </a:rPr>
              <a:t>T</a:t>
            </a:r>
            <a:endParaRPr lang="fr-FR" sz="1600" baseline="-25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168275" y="1717675"/>
            <a:ext cx="8874125" cy="1656130"/>
          </a:xfrm>
          <a:prstGeom prst="roundRect">
            <a:avLst>
              <a:gd name="adj" fmla="val 6274"/>
            </a:avLst>
          </a:prstGeom>
          <a:solidFill>
            <a:srgbClr val="C5D7F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694266" y="615419"/>
            <a:ext cx="7757583" cy="9376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7109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Trigger strategy : High Level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490E19AD-4212-944D-AC0E-2A5516008721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13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47111" name="Rectangle 10"/>
          <p:cNvSpPr>
            <a:spLocks noChangeArrowheads="1"/>
          </p:cNvSpPr>
          <p:nvPr/>
        </p:nvSpPr>
        <p:spPr bwMode="auto">
          <a:xfrm>
            <a:off x="138113" y="1727200"/>
            <a:ext cx="8904287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Wingdings" charset="0"/>
              <a:buChar char="²"/>
            </a:pPr>
            <a:r>
              <a:rPr lang="fr-FR" sz="16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Sequential reconstruction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similar to the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offline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 reconstruction</a:t>
            </a:r>
            <a:endParaRPr lang="fr-FR" sz="1600" b="1">
              <a:solidFill>
                <a:srgbClr val="000000"/>
              </a:solidFill>
              <a:cs typeface="Arial" charset="0"/>
            </a:endParaRPr>
          </a:p>
          <a:p>
            <a:pPr>
              <a:buFont typeface="Wingdings" charset="0"/>
              <a:buChar char="²"/>
            </a:pPr>
            <a:r>
              <a:rPr lang="fr-FR" sz="1600" b="1" smtClean="0">
                <a:solidFill>
                  <a:srgbClr val="FF0000"/>
                </a:solidFill>
                <a:cs typeface="Arial" charset="0"/>
              </a:rPr>
              <a:t> HLT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algorithms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 divided into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sub-levels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, e.g. for the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electron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paths :</a:t>
            </a:r>
          </a:p>
          <a:p>
            <a:pPr>
              <a:buFont typeface="Wingdings" charset="0"/>
              <a:buChar char="²"/>
            </a:pPr>
            <a:endParaRPr lang="fr-FR" sz="1600">
              <a:solidFill>
                <a:srgbClr val="000000"/>
              </a:solidFill>
              <a:cs typeface="Arial" charset="0"/>
            </a:endParaRPr>
          </a:p>
          <a:p>
            <a:pPr>
              <a:buFontTx/>
              <a:buChar char="-"/>
            </a:pPr>
            <a:r>
              <a:rPr lang="fr-FR" sz="16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600" b="1">
                <a:solidFill>
                  <a:srgbClr val="000000"/>
                </a:solidFill>
                <a:cs typeface="Arial" charset="0"/>
              </a:rPr>
              <a:t>L2    </a:t>
            </a:r>
            <a:r>
              <a:rPr lang="fr-FR" sz="1600">
                <a:solidFill>
                  <a:srgbClr val="000000"/>
                </a:solidFill>
                <a:cs typeface="Arial" charset="0"/>
              </a:rPr>
              <a:t>: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super-clusters reconstruction &amp; selection :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regions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centered around L1 EG candidates</a:t>
            </a:r>
          </a:p>
          <a:p>
            <a:pPr>
              <a:buFontTx/>
              <a:buChar char="-"/>
            </a:pPr>
            <a:r>
              <a:rPr lang="fr-FR" sz="160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L2.5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tracking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⇒ matching tracks &amp; super-clusters</a:t>
            </a:r>
          </a:p>
          <a:p>
            <a:pPr>
              <a:buFontTx/>
              <a:buChar char="-"/>
            </a:pPr>
            <a:r>
              <a:rPr lang="fr-FR" sz="160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600" b="1">
                <a:solidFill>
                  <a:srgbClr val="000000"/>
                </a:solidFill>
                <a:cs typeface="Arial" charset="0"/>
              </a:rPr>
              <a:t>L3    </a:t>
            </a:r>
            <a:r>
              <a:rPr lang="fr-FR" sz="1600">
                <a:solidFill>
                  <a:srgbClr val="000000"/>
                </a:solidFill>
                <a:cs typeface="Arial" charset="0"/>
              </a:rPr>
              <a:t>: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final selection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of the electron candidates</a:t>
            </a:r>
            <a:endParaRPr lang="fr-FR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118" name="Rectangle 12"/>
          <p:cNvSpPr>
            <a:spLocks noChangeArrowheads="1"/>
          </p:cNvSpPr>
          <p:nvPr/>
        </p:nvSpPr>
        <p:spPr bwMode="auto">
          <a:xfrm>
            <a:off x="30163" y="615950"/>
            <a:ext cx="91138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fr-FR" b="1">
                <a:solidFill>
                  <a:srgbClr val="FF0000"/>
                </a:solidFill>
                <a:cs typeface="Arial" charset="0"/>
              </a:rPr>
              <a:t>HLT </a:t>
            </a:r>
            <a:r>
              <a:rPr lang="fr-FR" smtClean="0">
                <a:solidFill>
                  <a:srgbClr val="000000"/>
                </a:solidFill>
                <a:cs typeface="Arial" charset="0"/>
              </a:rPr>
              <a:t>treats </a:t>
            </a:r>
            <a:r>
              <a:rPr lang="fr-FR" b="1">
                <a:solidFill>
                  <a:srgbClr val="000000"/>
                </a:solidFill>
                <a:cs typeface="Arial" charset="0"/>
              </a:rPr>
              <a:t>10</a:t>
            </a:r>
            <a:r>
              <a:rPr lang="fr-FR" b="1" baseline="30000">
                <a:solidFill>
                  <a:srgbClr val="000000"/>
                </a:solidFill>
                <a:cs typeface="Arial" charset="0"/>
              </a:rPr>
              <a:t>5</a:t>
            </a:r>
            <a:r>
              <a:rPr lang="fr-FR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mtClean="0">
                <a:solidFill>
                  <a:srgbClr val="000000"/>
                </a:solidFill>
                <a:cs typeface="Arial" charset="0"/>
              </a:rPr>
              <a:t>events per second selected by the L1</a:t>
            </a:r>
            <a:endParaRPr lang="fr-FR">
              <a:solidFill>
                <a:srgbClr val="000000"/>
              </a:solidFill>
              <a:cs typeface="Arial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cs typeface="Arial" charset="0"/>
              </a:rPr>
              <a:t>⇒ </a:t>
            </a:r>
            <a:r>
              <a:rPr lang="fr-FR" smtClean="0">
                <a:solidFill>
                  <a:srgbClr val="000000"/>
                </a:solidFill>
                <a:cs typeface="Arial" charset="0"/>
              </a:rPr>
              <a:t>CPU farm </a:t>
            </a:r>
            <a:r>
              <a:rPr lang="fr-FR">
                <a:solidFill>
                  <a:srgbClr val="000000"/>
                </a:solidFill>
                <a:cs typeface="Arial" charset="0"/>
              </a:rPr>
              <a:t>(13k </a:t>
            </a:r>
            <a:r>
              <a:rPr lang="fr-FR" smtClean="0">
                <a:solidFill>
                  <a:srgbClr val="000000"/>
                </a:solidFill>
                <a:cs typeface="Arial" charset="0"/>
              </a:rPr>
              <a:t>cores</a:t>
            </a:r>
            <a:r>
              <a:rPr lang="fr-FR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mtClean="0">
                <a:solidFill>
                  <a:srgbClr val="000000"/>
                </a:solidFill>
                <a:cs typeface="Arial" charset="0"/>
              </a:rPr>
              <a:t>équivalent to </a:t>
            </a:r>
            <a:r>
              <a:rPr lang="fr-FR">
                <a:solidFill>
                  <a:srgbClr val="000000"/>
                </a:solidFill>
                <a:cs typeface="Arial" charset="0"/>
              </a:rPr>
              <a:t>20k </a:t>
            </a:r>
            <a:r>
              <a:rPr lang="fr-FR" smtClean="0">
                <a:solidFill>
                  <a:srgbClr val="000000"/>
                </a:solidFill>
                <a:cs typeface="Arial" charset="0"/>
              </a:rPr>
              <a:t>cores with hyperthreading</a:t>
            </a:r>
            <a:r>
              <a:rPr lang="fr-FR">
                <a:solidFill>
                  <a:srgbClr val="000000"/>
                </a:solidFill>
                <a:cs typeface="Arial" charset="0"/>
              </a:rPr>
              <a:t>) </a:t>
            </a:r>
          </a:p>
          <a:p>
            <a:pPr algn="ctr"/>
            <a:r>
              <a:rPr lang="fr-FR">
                <a:solidFill>
                  <a:srgbClr val="000000"/>
                </a:solidFill>
                <a:cs typeface="Arial" charset="0"/>
              </a:rPr>
              <a:t>⇒ </a:t>
            </a:r>
            <a:r>
              <a:rPr lang="fr-FR" b="1">
                <a:solidFill>
                  <a:srgbClr val="000000"/>
                </a:solidFill>
                <a:cs typeface="Arial" charset="0"/>
              </a:rPr>
              <a:t>160 ms / </a:t>
            </a:r>
            <a:r>
              <a:rPr lang="fr-FR" b="1" smtClean="0">
                <a:solidFill>
                  <a:srgbClr val="000000"/>
                </a:solidFill>
                <a:cs typeface="Arial" charset="0"/>
              </a:rPr>
              <a:t>event ; total HLT output rate </a:t>
            </a:r>
            <a:r>
              <a:rPr lang="fr-FR" b="1">
                <a:solidFill>
                  <a:srgbClr val="000000"/>
                </a:solidFill>
                <a:cs typeface="Arial" charset="0"/>
              </a:rPr>
              <a:t>: 1 kHz</a:t>
            </a:r>
          </a:p>
        </p:txBody>
      </p:sp>
      <p:pic>
        <p:nvPicPr>
          <p:cNvPr id="16" name="Picture 1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43263"/>
            <a:ext cx="47593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 8" descr="TCC-EE.pdf"/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age 5" descr="TCC-EB.pdf"/>
          <p:cNvPicPr>
            <a:picLocks noChangeAspect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1507"/>
            <a:ext cx="9144000" cy="67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ZoneTexte 3"/>
          <p:cNvSpPr txBox="1">
            <a:spLocks noChangeArrowheads="1"/>
          </p:cNvSpPr>
          <p:nvPr/>
        </p:nvSpPr>
        <p:spPr bwMode="auto">
          <a:xfrm>
            <a:off x="0" y="914400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5000" b="1">
                <a:solidFill>
                  <a:srgbClr val="000090"/>
                </a:solidFill>
                <a:latin typeface="Arial Rounded MT Bold"/>
                <a:ea typeface="AppleGothic" charset="0"/>
                <a:cs typeface="Arial Rounded MT Bold"/>
              </a:rPr>
              <a:t> The Level-1 ECAL Trigger</a:t>
            </a:r>
          </a:p>
        </p:txBody>
      </p:sp>
      <p:sp>
        <p:nvSpPr>
          <p:cNvPr id="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4B10C33B-8D60-DC44-A81D-2C2C0C72D30C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14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à coins arrondis 60"/>
          <p:cNvSpPr/>
          <p:nvPr/>
        </p:nvSpPr>
        <p:spPr>
          <a:xfrm>
            <a:off x="1605740" y="3889123"/>
            <a:ext cx="7500160" cy="2907953"/>
          </a:xfrm>
          <a:prstGeom prst="roundRect">
            <a:avLst>
              <a:gd name="adj" fmla="val 9378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66676" y="2789238"/>
            <a:ext cx="3308348" cy="848460"/>
          </a:xfrm>
          <a:prstGeom prst="roundRect">
            <a:avLst>
              <a:gd name="adj" fmla="val 8352"/>
            </a:avLst>
          </a:prstGeom>
          <a:solidFill>
            <a:srgbClr val="FF975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7" name="Rectangle à coins arrondis 56"/>
          <p:cNvSpPr/>
          <p:nvPr/>
        </p:nvSpPr>
        <p:spPr>
          <a:xfrm>
            <a:off x="300038" y="2098675"/>
            <a:ext cx="2292349" cy="577850"/>
          </a:xfrm>
          <a:prstGeom prst="roundRect">
            <a:avLst>
              <a:gd name="adj" fmla="val 8352"/>
            </a:avLst>
          </a:prstGeom>
          <a:solidFill>
            <a:srgbClr val="FF8F8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6" name="Rectangle à coins arrondis 55"/>
          <p:cNvSpPr/>
          <p:nvPr/>
        </p:nvSpPr>
        <p:spPr>
          <a:xfrm>
            <a:off x="7034208" y="965200"/>
            <a:ext cx="1863725" cy="1135063"/>
          </a:xfrm>
          <a:prstGeom prst="roundRect">
            <a:avLst>
              <a:gd name="adj" fmla="val 8352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9158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Level-1 electron selection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9C82F345-E9A8-E848-8AB0-D3BDA656C21E}" type="slidenum">
              <a:rPr lang="fr-FR" sz="1400">
                <a:latin typeface="Corbel" charset="0"/>
              </a:rPr>
              <a:pPr defTabSz="914400" eaLnBrk="1" hangingPunct="1"/>
              <a:t>15</a:t>
            </a:fld>
            <a:endParaRPr lang="fr-FR" sz="1400">
              <a:latin typeface="Corbel" charset="0"/>
            </a:endParaRPr>
          </a:p>
        </p:txBody>
      </p:sp>
      <p:pic>
        <p:nvPicPr>
          <p:cNvPr id="7" name="Imag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8" y="1127125"/>
            <a:ext cx="1276350" cy="841375"/>
          </a:xfrm>
          <a:prstGeom prst="rect">
            <a:avLst/>
          </a:prstGeom>
          <a:noFill/>
          <a:ln w="25400">
            <a:solidFill>
              <a:srgbClr val="C8020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ylindre 7"/>
          <p:cNvSpPr/>
          <p:nvPr/>
        </p:nvSpPr>
        <p:spPr bwMode="auto">
          <a:xfrm rot="16200000">
            <a:off x="3998186" y="1038825"/>
            <a:ext cx="596900" cy="1009640"/>
          </a:xfrm>
          <a:prstGeom prst="can">
            <a:avLst/>
          </a:prstGeom>
          <a:gradFill flip="none" rotWithShape="1">
            <a:gsLst>
              <a:gs pos="30000">
                <a:srgbClr val="FF66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vert" anchor="ctr"/>
          <a:lstStyle/>
          <a:p>
            <a:pPr algn="ctr" defTabSz="41767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latin typeface="Arial" pitchFamily="-107" charset="0"/>
                <a:ea typeface="+mn-ea"/>
                <a:cs typeface="+mn-cs"/>
              </a:rPr>
              <a:t>RCTGCT</a:t>
            </a:r>
          </a:p>
        </p:txBody>
      </p:sp>
      <p:sp>
        <p:nvSpPr>
          <p:cNvPr id="9" name="Cylindre 8"/>
          <p:cNvSpPr/>
          <p:nvPr/>
        </p:nvSpPr>
        <p:spPr bwMode="auto">
          <a:xfrm rot="16200000">
            <a:off x="5673485" y="1161059"/>
            <a:ext cx="568330" cy="736598"/>
          </a:xfrm>
          <a:prstGeom prst="can">
            <a:avLst/>
          </a:prstGeom>
          <a:gradFill flip="none" rotWithShape="1">
            <a:gsLst>
              <a:gs pos="39000">
                <a:srgbClr val="FFA91B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vert" anchor="ctr"/>
          <a:lstStyle/>
          <a:p>
            <a:pPr algn="ctr" defTabSz="41767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>
                <a:latin typeface="Arial" pitchFamily="-107" charset="0"/>
                <a:ea typeface="+mn-ea"/>
                <a:cs typeface="+mn-cs"/>
              </a:rPr>
              <a:t>GT</a:t>
            </a:r>
          </a:p>
        </p:txBody>
      </p:sp>
      <p:sp>
        <p:nvSpPr>
          <p:cNvPr id="10" name="Cylindre 9"/>
          <p:cNvSpPr/>
          <p:nvPr/>
        </p:nvSpPr>
        <p:spPr bwMode="auto">
          <a:xfrm rot="16200000">
            <a:off x="4172806" y="400644"/>
            <a:ext cx="228599" cy="698500"/>
          </a:xfrm>
          <a:prstGeom prst="can">
            <a:avLst/>
          </a:prstGeom>
          <a:gradFill flip="none" rotWithShape="1">
            <a:gsLst>
              <a:gs pos="35000">
                <a:srgbClr val="EC0A49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vert" anchor="ctr"/>
          <a:lstStyle/>
          <a:p>
            <a:pPr algn="ctr" defTabSz="41767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>
                <a:latin typeface="Arial" pitchFamily="-107" charset="0"/>
                <a:ea typeface="+mn-ea"/>
                <a:cs typeface="+mn-cs"/>
              </a:rPr>
              <a:t>HCAL</a:t>
            </a:r>
          </a:p>
        </p:txBody>
      </p:sp>
      <p:sp>
        <p:nvSpPr>
          <p:cNvPr id="11" name="Cylindre 10"/>
          <p:cNvSpPr/>
          <p:nvPr/>
        </p:nvSpPr>
        <p:spPr bwMode="auto">
          <a:xfrm rot="16200000">
            <a:off x="5834889" y="475228"/>
            <a:ext cx="228601" cy="574730"/>
          </a:xfrm>
          <a:prstGeom prst="can">
            <a:avLst/>
          </a:prstGeom>
          <a:gradFill flip="none" rotWithShape="1">
            <a:gsLst>
              <a:gs pos="52000">
                <a:srgbClr val="FF6A7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vert" anchor="ctr"/>
          <a:lstStyle/>
          <a:p>
            <a:pPr algn="ctr" defTabSz="41767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>
                <a:latin typeface="Arial" pitchFamily="-107" charset="0"/>
                <a:ea typeface="+mn-ea"/>
                <a:cs typeface="+mn-cs"/>
              </a:rPr>
              <a:t>G</a:t>
            </a:r>
            <a:r>
              <a:rPr lang="fr-FR" sz="1600" b="1">
                <a:latin typeface="Symbol" charset="2"/>
                <a:ea typeface="+mn-ea"/>
                <a:cs typeface="Symbol" charset="2"/>
              </a:rPr>
              <a:t>m</a:t>
            </a:r>
            <a:r>
              <a:rPr lang="fr-FR" sz="1600" b="1">
                <a:latin typeface="Arial" pitchFamily="-107" charset="0"/>
                <a:ea typeface="+mn-ea"/>
                <a:cs typeface="+mn-cs"/>
              </a:rPr>
              <a:t>T</a:t>
            </a:r>
          </a:p>
        </p:txBody>
      </p:sp>
      <p:cxnSp>
        <p:nvCxnSpPr>
          <p:cNvPr id="49173" name="Connecteur droit avec flèche 13"/>
          <p:cNvCxnSpPr>
            <a:cxnSpLocks noChangeShapeType="1"/>
          </p:cNvCxnSpPr>
          <p:nvPr/>
        </p:nvCxnSpPr>
        <p:spPr bwMode="auto">
          <a:xfrm flipV="1">
            <a:off x="1512888" y="1528763"/>
            <a:ext cx="796925" cy="7937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4" name="ZoneTexte 14"/>
          <p:cNvSpPr txBox="1">
            <a:spLocks noChangeArrowheads="1"/>
          </p:cNvSpPr>
          <p:nvPr/>
        </p:nvSpPr>
        <p:spPr bwMode="auto">
          <a:xfrm>
            <a:off x="1328738" y="1133475"/>
            <a:ext cx="1173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/>
              <a:t>800 Mb/s </a:t>
            </a:r>
          </a:p>
        </p:txBody>
      </p:sp>
      <p:sp>
        <p:nvSpPr>
          <p:cNvPr id="14" name="Cube 13"/>
          <p:cNvSpPr/>
          <p:nvPr/>
        </p:nvSpPr>
        <p:spPr bwMode="auto">
          <a:xfrm rot="16200000">
            <a:off x="2079625" y="1341438"/>
            <a:ext cx="892175" cy="361950"/>
          </a:xfrm>
          <a:prstGeom prst="cube">
            <a:avLst/>
          </a:prstGeom>
          <a:gradFill flip="none" rotWithShape="1">
            <a:gsLst>
              <a:gs pos="73000">
                <a:srgbClr val="DE5042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vert" lIns="108000" anchor="ctr"/>
          <a:lstStyle/>
          <a:p>
            <a:pPr algn="ctr" defTabSz="41767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>
                <a:solidFill>
                  <a:sysClr val="windowText" lastClr="000000"/>
                </a:solidFill>
                <a:latin typeface="Arial" pitchFamily="-107" charset="0"/>
                <a:ea typeface="+mn-ea"/>
                <a:cs typeface="+mn-cs"/>
              </a:rPr>
              <a:t>TCC</a:t>
            </a:r>
          </a:p>
        </p:txBody>
      </p:sp>
      <p:sp>
        <p:nvSpPr>
          <p:cNvPr id="49176" name="ZoneTexte 20"/>
          <p:cNvSpPr txBox="1">
            <a:spLocks noChangeArrowheads="1"/>
          </p:cNvSpPr>
          <p:nvPr/>
        </p:nvSpPr>
        <p:spPr bwMode="auto">
          <a:xfrm>
            <a:off x="-61912" y="606425"/>
            <a:ext cx="1390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b="1" i="1"/>
              <a:t>1 tower </a:t>
            </a:r>
          </a:p>
          <a:p>
            <a:pPr algn="ctr" eaLnBrk="1" hangingPunct="1"/>
            <a:r>
              <a:rPr lang="fr-FR" sz="1400" b="1" i="1"/>
              <a:t>(5x5 crystals)</a:t>
            </a:r>
          </a:p>
        </p:txBody>
      </p:sp>
      <p:cxnSp>
        <p:nvCxnSpPr>
          <p:cNvPr id="49177" name="Connecteur droit avec flèche 34"/>
          <p:cNvCxnSpPr>
            <a:cxnSpLocks noChangeShapeType="1"/>
          </p:cNvCxnSpPr>
          <p:nvPr/>
        </p:nvCxnSpPr>
        <p:spPr bwMode="auto">
          <a:xfrm flipV="1">
            <a:off x="2779713" y="1536700"/>
            <a:ext cx="936625" cy="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8" name="ZoneTexte 36"/>
          <p:cNvSpPr txBox="1">
            <a:spLocks noChangeArrowheads="1"/>
          </p:cNvSpPr>
          <p:nvPr/>
        </p:nvSpPr>
        <p:spPr bwMode="auto">
          <a:xfrm>
            <a:off x="2706688" y="1133475"/>
            <a:ext cx="1117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/>
              <a:t>1.2 Gb/s </a:t>
            </a:r>
          </a:p>
        </p:txBody>
      </p:sp>
      <p:cxnSp>
        <p:nvCxnSpPr>
          <p:cNvPr id="49179" name="Connecteur droit avec flèche 29"/>
          <p:cNvCxnSpPr>
            <a:cxnSpLocks noChangeShapeType="1"/>
          </p:cNvCxnSpPr>
          <p:nvPr/>
        </p:nvCxnSpPr>
        <p:spPr bwMode="auto">
          <a:xfrm rot="16200000" flipH="1">
            <a:off x="4124326" y="1058862"/>
            <a:ext cx="355600" cy="15875"/>
          </a:xfrm>
          <a:prstGeom prst="straightConnector1">
            <a:avLst/>
          </a:prstGeom>
          <a:noFill/>
          <a:ln w="38100">
            <a:solidFill>
              <a:srgbClr val="CC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0" name="Connecteur droit avec flèche 34"/>
          <p:cNvCxnSpPr>
            <a:cxnSpLocks noChangeShapeType="1"/>
          </p:cNvCxnSpPr>
          <p:nvPr/>
        </p:nvCxnSpPr>
        <p:spPr bwMode="auto">
          <a:xfrm>
            <a:off x="4924568" y="1543050"/>
            <a:ext cx="539750" cy="1588"/>
          </a:xfrm>
          <a:prstGeom prst="straightConnector1">
            <a:avLst/>
          </a:prstGeom>
          <a:noFill/>
          <a:ln w="50800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81" name="ZoneTexte 29"/>
          <p:cNvSpPr txBox="1">
            <a:spLocks noChangeArrowheads="1"/>
          </p:cNvSpPr>
          <p:nvPr/>
        </p:nvSpPr>
        <p:spPr bwMode="auto">
          <a:xfrm>
            <a:off x="1347788" y="1549400"/>
            <a:ext cx="88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i="1"/>
              <a:t>x 68/48 (EB/EE)</a:t>
            </a:r>
          </a:p>
        </p:txBody>
      </p:sp>
      <p:sp>
        <p:nvSpPr>
          <p:cNvPr id="49182" name="Flèche vers la droite 45"/>
          <p:cNvSpPr>
            <a:spLocks noChangeArrowheads="1"/>
          </p:cNvSpPr>
          <p:nvPr/>
        </p:nvSpPr>
        <p:spPr bwMode="auto">
          <a:xfrm>
            <a:off x="6376983" y="1346200"/>
            <a:ext cx="5715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6B828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83" name="ZoneTexte 46"/>
          <p:cNvSpPr txBox="1">
            <a:spLocks noChangeArrowheads="1"/>
          </p:cNvSpPr>
          <p:nvPr/>
        </p:nvSpPr>
        <p:spPr bwMode="auto">
          <a:xfrm>
            <a:off x="6986583" y="1003300"/>
            <a:ext cx="19113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smtClean="0">
                <a:latin typeface="Arial Rounded MT Bold" charset="0"/>
                <a:cs typeface="Microsoft Sans Serif" charset="0"/>
              </a:rPr>
              <a:t>L1 Accept</a:t>
            </a:r>
            <a:endParaRPr lang="fr-FR" sz="2000">
              <a:latin typeface="Arial Rounded MT Bold" charset="0"/>
              <a:cs typeface="Microsoft Sans Serif" charset="0"/>
            </a:endParaRPr>
          </a:p>
          <a:p>
            <a:pPr algn="ctr" eaLnBrk="1" hangingPunct="1"/>
            <a:r>
              <a:rPr lang="fr-FR" sz="2000" b="1">
                <a:latin typeface="Arial Rounded MT Bold" charset="0"/>
                <a:cs typeface="Microsoft Sans Serif" charset="0"/>
              </a:rPr>
              <a:t>3.5 </a:t>
            </a:r>
            <a:r>
              <a:rPr lang="fr-FR" sz="2200" b="1">
                <a:latin typeface="Symbol" charset="0"/>
                <a:cs typeface="Symbol" charset="0"/>
              </a:rPr>
              <a:t>m</a:t>
            </a:r>
            <a:r>
              <a:rPr lang="fr-FR" sz="2000" b="1">
                <a:latin typeface="Arial Rounded MT Bold" charset="0"/>
                <a:cs typeface="Microsoft Sans Serif" charset="0"/>
              </a:rPr>
              <a:t>s</a:t>
            </a:r>
          </a:p>
          <a:p>
            <a:pPr algn="ctr" eaLnBrk="1" hangingPunct="1"/>
            <a:r>
              <a:rPr lang="fr-FR" sz="2000" b="1">
                <a:latin typeface="Arial Rounded MT Bold" charset="0"/>
                <a:cs typeface="Microsoft Sans Serif" charset="0"/>
              </a:rPr>
              <a:t>⇒ 100 kHz</a:t>
            </a:r>
          </a:p>
        </p:txBody>
      </p:sp>
      <p:cxnSp>
        <p:nvCxnSpPr>
          <p:cNvPr id="49184" name="Connecteur droit avec flèche 29"/>
          <p:cNvCxnSpPr>
            <a:cxnSpLocks noChangeShapeType="1"/>
          </p:cNvCxnSpPr>
          <p:nvPr/>
        </p:nvCxnSpPr>
        <p:spPr bwMode="auto">
          <a:xfrm rot="16200000" flipH="1">
            <a:off x="5788021" y="1084262"/>
            <a:ext cx="355600" cy="15875"/>
          </a:xfrm>
          <a:prstGeom prst="straightConnector1">
            <a:avLst/>
          </a:prstGeom>
          <a:noFill/>
          <a:ln w="38100">
            <a:solidFill>
              <a:srgbClr val="CC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9185" name="Grouper 169"/>
          <p:cNvGrpSpPr>
            <a:grpSpLocks/>
          </p:cNvGrpSpPr>
          <p:nvPr/>
        </p:nvGrpSpPr>
        <p:grpSpPr bwMode="auto">
          <a:xfrm>
            <a:off x="3438525" y="2214563"/>
            <a:ext cx="1743075" cy="1600200"/>
            <a:chOff x="4809960" y="4294188"/>
            <a:chExt cx="2616200" cy="2487612"/>
          </a:xfrm>
        </p:grpSpPr>
        <p:sp>
          <p:nvSpPr>
            <p:cNvPr id="28" name="Cube 27"/>
            <p:cNvSpPr/>
            <p:nvPr/>
          </p:nvSpPr>
          <p:spPr bwMode="auto">
            <a:xfrm>
              <a:off x="5038699" y="5646580"/>
              <a:ext cx="950696" cy="905707"/>
            </a:xfrm>
            <a:prstGeom prst="cube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Cube 28"/>
            <p:cNvSpPr/>
            <p:nvPr/>
          </p:nvSpPr>
          <p:spPr bwMode="auto">
            <a:xfrm>
              <a:off x="5758273" y="5646580"/>
              <a:ext cx="950696" cy="905707"/>
            </a:xfrm>
            <a:prstGeom prst="cube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ube 29"/>
            <p:cNvSpPr/>
            <p:nvPr/>
          </p:nvSpPr>
          <p:spPr bwMode="auto">
            <a:xfrm>
              <a:off x="6477847" y="5646580"/>
              <a:ext cx="948313" cy="905707"/>
            </a:xfrm>
            <a:prstGeom prst="cube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 bwMode="auto">
            <a:xfrm>
              <a:off x="5038699" y="4967915"/>
              <a:ext cx="950696" cy="905709"/>
            </a:xfrm>
            <a:prstGeom prst="cube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 bwMode="auto">
            <a:xfrm>
              <a:off x="5758273" y="4967915"/>
              <a:ext cx="950696" cy="905709"/>
            </a:xfrm>
            <a:prstGeom prst="cube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 bwMode="auto">
            <a:xfrm>
              <a:off x="6477847" y="4967915"/>
              <a:ext cx="948313" cy="905709"/>
            </a:xfrm>
            <a:prstGeom prst="cube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Cube 33"/>
            <p:cNvSpPr/>
            <p:nvPr/>
          </p:nvSpPr>
          <p:spPr bwMode="auto">
            <a:xfrm>
              <a:off x="5038699" y="4294188"/>
              <a:ext cx="950696" cy="905707"/>
            </a:xfrm>
            <a:prstGeom prst="cube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ube 34"/>
            <p:cNvSpPr/>
            <p:nvPr/>
          </p:nvSpPr>
          <p:spPr bwMode="auto">
            <a:xfrm>
              <a:off x="5758273" y="4294188"/>
              <a:ext cx="950696" cy="905707"/>
            </a:xfrm>
            <a:prstGeom prst="cube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Cube 35"/>
            <p:cNvSpPr/>
            <p:nvPr/>
          </p:nvSpPr>
          <p:spPr bwMode="auto">
            <a:xfrm>
              <a:off x="6477847" y="4294188"/>
              <a:ext cx="948313" cy="905707"/>
            </a:xfrm>
            <a:prstGeom prst="cube">
              <a:avLst/>
            </a:prstGeom>
            <a:solidFill>
              <a:srgbClr val="4BACC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Cube 36"/>
            <p:cNvSpPr/>
            <p:nvPr/>
          </p:nvSpPr>
          <p:spPr bwMode="auto">
            <a:xfrm>
              <a:off x="4809960" y="5876091"/>
              <a:ext cx="948313" cy="905709"/>
            </a:xfrm>
            <a:prstGeom prst="cube">
              <a:avLst/>
            </a:prstGeom>
            <a:solidFill>
              <a:srgbClr val="EEECE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 bwMode="auto">
            <a:xfrm>
              <a:off x="5531918" y="5876091"/>
              <a:ext cx="948313" cy="905709"/>
            </a:xfrm>
            <a:prstGeom prst="cube">
              <a:avLst/>
            </a:prstGeom>
            <a:solidFill>
              <a:srgbClr val="FFDF85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 bwMode="auto">
            <a:xfrm>
              <a:off x="6246726" y="5876091"/>
              <a:ext cx="950695" cy="905709"/>
            </a:xfrm>
            <a:prstGeom prst="cube">
              <a:avLst/>
            </a:prstGeom>
            <a:solidFill>
              <a:srgbClr val="EEECE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 bwMode="auto">
            <a:xfrm>
              <a:off x="4809960" y="5194959"/>
              <a:ext cx="948313" cy="908176"/>
            </a:xfrm>
            <a:prstGeom prst="cube">
              <a:avLst/>
            </a:prstGeom>
            <a:solidFill>
              <a:srgbClr val="FFDF85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Cube 40"/>
            <p:cNvSpPr/>
            <p:nvPr/>
          </p:nvSpPr>
          <p:spPr bwMode="auto">
            <a:xfrm>
              <a:off x="5531918" y="5194959"/>
              <a:ext cx="948313" cy="908176"/>
            </a:xfrm>
            <a:prstGeom prst="cube">
              <a:avLst/>
            </a:prstGeom>
            <a:gradFill flip="none" rotWithShape="1">
              <a:gsLst>
                <a:gs pos="0">
                  <a:srgbClr val="FF6600"/>
                </a:gs>
                <a:gs pos="100000">
                  <a:srgbClr val="F79646"/>
                </a:gs>
              </a:gsLst>
              <a:path path="rect">
                <a:fillToRect l="100000" t="100000"/>
              </a:path>
              <a:tileRect r="-100000" b="-100000"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Cube 41"/>
            <p:cNvSpPr/>
            <p:nvPr/>
          </p:nvSpPr>
          <p:spPr bwMode="auto">
            <a:xfrm>
              <a:off x="6248923" y="5196401"/>
              <a:ext cx="948686" cy="905608"/>
            </a:xfrm>
            <a:prstGeom prst="cube">
              <a:avLst/>
            </a:prstGeom>
            <a:gradFill flip="none" rotWithShape="1">
              <a:gsLst>
                <a:gs pos="0">
                  <a:srgbClr val="FFCD52"/>
                </a:gs>
                <a:gs pos="100000">
                  <a:srgbClr val="F7964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 bwMode="auto">
            <a:xfrm>
              <a:off x="4809960" y="4523699"/>
              <a:ext cx="948313" cy="905709"/>
            </a:xfrm>
            <a:prstGeom prst="cube">
              <a:avLst/>
            </a:prstGeom>
            <a:solidFill>
              <a:srgbClr val="EEECE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 bwMode="auto">
            <a:xfrm>
              <a:off x="5531918" y="4523699"/>
              <a:ext cx="948313" cy="905709"/>
            </a:xfrm>
            <a:prstGeom prst="cube">
              <a:avLst/>
            </a:prstGeom>
            <a:solidFill>
              <a:srgbClr val="FFDF85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 bwMode="auto">
            <a:xfrm>
              <a:off x="6246726" y="4523699"/>
              <a:ext cx="950695" cy="905709"/>
            </a:xfrm>
            <a:prstGeom prst="cube">
              <a:avLst/>
            </a:prstGeom>
            <a:solidFill>
              <a:srgbClr val="EEECE1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ZoneTexte 45"/>
            <p:cNvSpPr txBox="1"/>
            <p:nvPr/>
          </p:nvSpPr>
          <p:spPr bwMode="auto">
            <a:xfrm>
              <a:off x="5531918" y="5500975"/>
              <a:ext cx="717191" cy="528124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fr-FR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HIT</a:t>
              </a:r>
            </a:p>
          </p:txBody>
        </p:sp>
        <p:cxnSp>
          <p:nvCxnSpPr>
            <p:cNvPr id="47" name="Connecteur droit 46"/>
            <p:cNvCxnSpPr/>
            <p:nvPr/>
          </p:nvCxnSpPr>
          <p:spPr>
            <a:xfrm>
              <a:off x="5531918" y="6095732"/>
              <a:ext cx="1441530" cy="7403"/>
            </a:xfrm>
            <a:prstGeom prst="line">
              <a:avLst/>
            </a:prstGeom>
            <a:ln w="76200" cap="flat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6200000" flipH="1">
              <a:off x="5219774" y="5762569"/>
              <a:ext cx="69100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rot="5400000" flipH="1" flipV="1">
              <a:off x="6946682" y="5202921"/>
              <a:ext cx="239383" cy="238270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5400000" flipH="1" flipV="1">
              <a:off x="6946682" y="5876649"/>
              <a:ext cx="239384" cy="238270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rot="16200000" flipH="1">
              <a:off x="6826858" y="5554036"/>
              <a:ext cx="69347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rot="5400000" flipH="1" flipV="1">
              <a:off x="6950255" y="5184370"/>
              <a:ext cx="239383" cy="235886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5531918" y="5429408"/>
              <a:ext cx="1441530" cy="0"/>
            </a:xfrm>
            <a:prstGeom prst="line">
              <a:avLst/>
            </a:prstGeom>
            <a:ln w="76200" cap="flat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orme en L 53"/>
            <p:cNvSpPr/>
            <p:nvPr/>
          </p:nvSpPr>
          <p:spPr>
            <a:xfrm>
              <a:off x="5122094" y="4879072"/>
              <a:ext cx="1532073" cy="1762059"/>
            </a:xfrm>
            <a:prstGeom prst="corner">
              <a:avLst>
                <a:gd name="adj1" fmla="val 6269"/>
                <a:gd name="adj2" fmla="val 5170"/>
              </a:avLst>
            </a:prstGeom>
            <a:solidFill>
              <a:srgbClr val="0000FF"/>
            </a:solidFill>
            <a:ln w="158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 bwMode="auto">
            <a:xfrm>
              <a:off x="6108530" y="5500975"/>
              <a:ext cx="1031707" cy="528124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fr-FR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MAX</a:t>
              </a:r>
            </a:p>
          </p:txBody>
        </p:sp>
      </p:grpSp>
      <p:graphicFrame>
        <p:nvGraphicFramePr>
          <p:cNvPr id="59" name="Tableau 58"/>
          <p:cNvGraphicFramePr>
            <a:graphicFrameLocks noGrp="1" noChangeAspect="1"/>
          </p:cNvGraphicFramePr>
          <p:nvPr/>
        </p:nvGraphicFramePr>
        <p:xfrm>
          <a:off x="255588" y="4257675"/>
          <a:ext cx="1193800" cy="14097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5415"/>
                <a:gridCol w="252105"/>
                <a:gridCol w="238760"/>
                <a:gridCol w="238760"/>
                <a:gridCol w="238760"/>
              </a:tblGrid>
              <a:tr h="2819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</a:tr>
              <a:tr h="281940"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619" marR="68619" marT="34290" marB="3429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rgbClr val="F9CD88"/>
                        </a:solidFill>
                      </a:endParaRPr>
                    </a:p>
                  </a:txBody>
                  <a:tcPr marL="68619" marR="68619" marT="34290" marB="34290">
                    <a:solidFill>
                      <a:srgbClr val="F9CD88"/>
                    </a:solidFill>
                  </a:tcPr>
                </a:tc>
              </a:tr>
            </a:tbl>
          </a:graphicData>
        </a:graphic>
      </p:graphicFrame>
      <p:sp>
        <p:nvSpPr>
          <p:cNvPr id="49224" name="ZoneTexte 44"/>
          <p:cNvSpPr txBox="1">
            <a:spLocks noChangeArrowheads="1"/>
          </p:cNvSpPr>
          <p:nvPr/>
        </p:nvSpPr>
        <p:spPr bwMode="auto">
          <a:xfrm>
            <a:off x="1677988" y="3932238"/>
            <a:ext cx="7427912" cy="28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sz="1800" b="1">
                <a:solidFill>
                  <a:srgbClr val="FF0000"/>
                </a:solidFill>
                <a:cs typeface="Arial" charset="0"/>
              </a:rPr>
              <a:t>VETO</a:t>
            </a:r>
            <a:r>
              <a:rPr lang="fr-FR" sz="1800">
                <a:solidFill>
                  <a:srgbClr val="FF0000"/>
                </a:solidFill>
                <a:cs typeface="Arial" charset="0"/>
              </a:rPr>
              <a:t> : </a:t>
            </a:r>
            <a:r>
              <a:rPr lang="fr-FR" sz="1800" b="1" smtClean="0">
                <a:solidFill>
                  <a:srgbClr val="FF0000"/>
                </a:solidFill>
                <a:cs typeface="Arial" charset="0"/>
              </a:rPr>
              <a:t>discriminate electrons and hadrons</a:t>
            </a:r>
            <a:endParaRPr lang="fr-FR" sz="1800" b="1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fr-FR" sz="1600" i="1">
                <a:cs typeface="Arial" charset="0"/>
              </a:rPr>
              <a:t> </a:t>
            </a:r>
            <a:r>
              <a:rPr lang="fr-FR" sz="1600" b="1" i="1">
                <a:solidFill>
                  <a:srgbClr val="800000"/>
                </a:solidFill>
                <a:cs typeface="Arial" charset="0"/>
              </a:rPr>
              <a:t>Fine Grain</a:t>
            </a:r>
            <a:r>
              <a:rPr lang="fr-FR" sz="1600">
                <a:solidFill>
                  <a:srgbClr val="800000"/>
                </a:solidFill>
                <a:cs typeface="Arial" charset="0"/>
              </a:rPr>
              <a:t> </a:t>
            </a:r>
            <a:r>
              <a:rPr lang="fr-FR" sz="1600">
                <a:cs typeface="Arial" charset="0"/>
              </a:rPr>
              <a:t>: </a:t>
            </a:r>
            <a:r>
              <a:rPr lang="fr-FR" sz="1600" b="1">
                <a:cs typeface="Arial" charset="0"/>
              </a:rPr>
              <a:t>90% </a:t>
            </a:r>
            <a:r>
              <a:rPr lang="fr-FR" sz="1600">
                <a:cs typeface="Arial" charset="0"/>
              </a:rPr>
              <a:t>E</a:t>
            </a:r>
            <a:r>
              <a:rPr lang="fr-FR" sz="1600" baseline="-25000">
                <a:cs typeface="Arial" charset="0"/>
              </a:rPr>
              <a:t>T</a:t>
            </a:r>
            <a:r>
              <a:rPr lang="fr-FR" sz="1600">
                <a:cs typeface="Arial" charset="0"/>
              </a:rPr>
              <a:t> </a:t>
            </a:r>
            <a:r>
              <a:rPr lang="en-US" sz="1600" smtClean="0">
                <a:cs typeface="Arial" charset="0"/>
              </a:rPr>
              <a:t>of a TP must be </a:t>
            </a:r>
            <a:r>
              <a:rPr lang="fr-FR" sz="1600" smtClean="0">
                <a:cs typeface="Arial" charset="0"/>
              </a:rPr>
              <a:t>in </a:t>
            </a:r>
            <a:r>
              <a:rPr lang="fr-FR" sz="1600" b="1">
                <a:cs typeface="Arial" charset="0"/>
              </a:rPr>
              <a:t>2 </a:t>
            </a:r>
            <a:r>
              <a:rPr lang="fr-FR" sz="1600" b="1" smtClean="0">
                <a:cs typeface="Arial" charset="0"/>
              </a:rPr>
              <a:t>adjacent bands </a:t>
            </a:r>
            <a:r>
              <a:rPr lang="fr-FR" sz="1600" smtClean="0">
                <a:cs typeface="Arial" charset="0"/>
              </a:rPr>
              <a:t>if E</a:t>
            </a:r>
            <a:r>
              <a:rPr lang="fr-FR" sz="1600" baseline="-25000" smtClean="0">
                <a:cs typeface="Arial" charset="0"/>
              </a:rPr>
              <a:t>T</a:t>
            </a:r>
            <a:r>
              <a:rPr lang="fr-FR" sz="1600" smtClean="0">
                <a:cs typeface="Arial" charset="0"/>
              </a:rPr>
              <a:t>(TP)</a:t>
            </a:r>
            <a:r>
              <a:rPr lang="fr-FR" sz="1600">
                <a:cs typeface="Arial" charset="0"/>
              </a:rPr>
              <a:t>&gt;6 </a:t>
            </a:r>
            <a:r>
              <a:rPr lang="fr-FR" sz="1600" smtClean="0">
                <a:cs typeface="Arial" charset="0"/>
              </a:rPr>
              <a:t>GeV</a:t>
            </a:r>
            <a:endParaRPr lang="fr-FR" sz="1600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1600">
                <a:cs typeface="Arial" charset="0"/>
              </a:rPr>
              <a:t> </a:t>
            </a:r>
            <a:r>
              <a:rPr lang="fr-FR" sz="1600" b="1">
                <a:cs typeface="Arial" charset="0"/>
              </a:rPr>
              <a:t>H/E</a:t>
            </a:r>
            <a:r>
              <a:rPr lang="fr-FR" sz="1600">
                <a:cs typeface="Arial" charset="0"/>
              </a:rPr>
              <a:t> </a:t>
            </a:r>
            <a:r>
              <a:rPr lang="fr-FR" sz="1600" smtClean="0">
                <a:cs typeface="Arial" charset="0"/>
              </a:rPr>
              <a:t>: E</a:t>
            </a:r>
            <a:r>
              <a:rPr lang="fr-FR" sz="1600" baseline="-25000" smtClean="0">
                <a:cs typeface="Arial" charset="0"/>
              </a:rPr>
              <a:t>T</a:t>
            </a:r>
            <a:r>
              <a:rPr lang="fr-FR" sz="1600" smtClean="0">
                <a:cs typeface="Arial" charset="0"/>
              </a:rPr>
              <a:t> ratio between a </a:t>
            </a:r>
            <a:r>
              <a:rPr lang="fr-FR" sz="1600" b="1" smtClean="0">
                <a:cs typeface="Arial" charset="0"/>
              </a:rPr>
              <a:t>HCAL</a:t>
            </a:r>
            <a:r>
              <a:rPr lang="fr-FR" sz="1600" smtClean="0">
                <a:cs typeface="Arial" charset="0"/>
              </a:rPr>
              <a:t> tower and the corresponding </a:t>
            </a:r>
            <a:r>
              <a:rPr lang="fr-FR" sz="1600" b="1" smtClean="0">
                <a:cs typeface="Arial" charset="0"/>
              </a:rPr>
              <a:t>ECAL</a:t>
            </a:r>
            <a:r>
              <a:rPr lang="fr-FR" sz="1600" smtClean="0">
                <a:cs typeface="Arial" charset="0"/>
              </a:rPr>
              <a:t> tower</a:t>
            </a:r>
            <a:endParaRPr lang="fr-FR" sz="1600">
              <a:cs typeface="Arial" charset="0"/>
            </a:endParaRPr>
          </a:p>
          <a:p>
            <a:pPr eaLnBrk="1" hangingPunct="1"/>
            <a:r>
              <a:rPr lang="fr-FR" sz="1600" b="1">
                <a:cs typeface="Arial" charset="0"/>
              </a:rPr>
              <a:t>           ⇒ </a:t>
            </a:r>
            <a:r>
              <a:rPr lang="fr-FR" sz="1600" b="1" smtClean="0">
                <a:cs typeface="Arial" charset="0"/>
              </a:rPr>
              <a:t>Cut : H</a:t>
            </a:r>
            <a:r>
              <a:rPr lang="fr-FR" sz="1600" b="1">
                <a:cs typeface="Arial" charset="0"/>
              </a:rPr>
              <a:t>/E &lt; 5%</a:t>
            </a:r>
            <a:r>
              <a:rPr lang="fr-FR" sz="1600">
                <a:cs typeface="Arial" charset="0"/>
              </a:rPr>
              <a:t> </a:t>
            </a:r>
            <a:r>
              <a:rPr lang="fr-FR" sz="1600" smtClean="0">
                <a:cs typeface="Arial" charset="0"/>
              </a:rPr>
              <a:t>(applied if L1 </a:t>
            </a:r>
            <a:r>
              <a:rPr lang="fr-FR" sz="1600">
                <a:cs typeface="Arial" charset="0"/>
              </a:rPr>
              <a:t>E</a:t>
            </a:r>
            <a:r>
              <a:rPr lang="fr-FR" sz="1600" baseline="-25000">
                <a:cs typeface="Arial" charset="0"/>
              </a:rPr>
              <a:t>T</a:t>
            </a:r>
            <a:r>
              <a:rPr lang="fr-FR" sz="1600">
                <a:cs typeface="Arial" charset="0"/>
              </a:rPr>
              <a:t> &gt; 2 GeV)</a:t>
            </a:r>
          </a:p>
          <a:p>
            <a:pPr eaLnBrk="1" hangingPunct="1"/>
            <a:endParaRPr lang="fr-FR" sz="1600">
              <a:cs typeface="Arial" charset="0"/>
            </a:endParaRPr>
          </a:p>
          <a:p>
            <a:pPr eaLnBrk="1" hangingPunct="1"/>
            <a:r>
              <a:rPr lang="fr-FR" sz="1800" b="1" smtClean="0">
                <a:solidFill>
                  <a:srgbClr val="FF0000"/>
                </a:solidFill>
                <a:cs typeface="Arial" charset="0"/>
              </a:rPr>
              <a:t>CANDIDATE STREAMS</a:t>
            </a:r>
            <a:endParaRPr lang="fr-FR" sz="180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1600" b="1" smtClean="0">
                <a:cs typeface="Arial" charset="0"/>
              </a:rPr>
              <a:t> 4 isolated candidates :</a:t>
            </a:r>
            <a:endParaRPr lang="fr-FR" sz="1600">
              <a:cs typeface="Arial" charset="0"/>
            </a:endParaRPr>
          </a:p>
          <a:p>
            <a:pPr eaLnBrk="1" hangingPunct="1"/>
            <a:r>
              <a:rPr lang="fr-FR" sz="1600">
                <a:cs typeface="Arial" charset="0"/>
              </a:rPr>
              <a:t>   - </a:t>
            </a:r>
            <a:r>
              <a:rPr lang="fr-FR" sz="1600" smtClean="0">
                <a:cs typeface="Arial" charset="0"/>
              </a:rPr>
              <a:t>at least a </a:t>
            </a:r>
            <a:r>
              <a:rPr lang="fr-FR" sz="1600">
                <a:cs typeface="Arial" charset="0"/>
              </a:rPr>
              <a:t>« </a:t>
            </a:r>
            <a:r>
              <a:rPr lang="fr-FR" sz="1600" b="1" smtClean="0">
                <a:solidFill>
                  <a:srgbClr val="0000FF"/>
                </a:solidFill>
                <a:cs typeface="Arial" charset="0"/>
              </a:rPr>
              <a:t>quiet corner</a:t>
            </a:r>
            <a:r>
              <a:rPr lang="fr-FR" sz="1600" b="1">
                <a:cs typeface="Arial" charset="0"/>
              </a:rPr>
              <a:t> </a:t>
            </a:r>
            <a:r>
              <a:rPr lang="fr-FR" sz="1600">
                <a:cs typeface="Arial" charset="0"/>
              </a:rPr>
              <a:t>»  </a:t>
            </a:r>
            <a:r>
              <a:rPr lang="fr-FR" sz="1600">
                <a:cs typeface="Arial" charset="0"/>
                <a:sym typeface="Wingdings" charset="0"/>
              </a:rPr>
              <a:t> ∑(5 </a:t>
            </a:r>
            <a:r>
              <a:rPr lang="fr-FR" sz="1600" smtClean="0">
                <a:cs typeface="Arial" charset="0"/>
                <a:sym typeface="Wingdings" charset="0"/>
              </a:rPr>
              <a:t>adjacent towers) </a:t>
            </a:r>
            <a:r>
              <a:rPr lang="fr-FR" sz="1600">
                <a:cs typeface="Arial" charset="0"/>
                <a:sym typeface="Wingdings" charset="0"/>
              </a:rPr>
              <a:t>&lt; 3.5 GeV</a:t>
            </a:r>
          </a:p>
          <a:p>
            <a:pPr eaLnBrk="1" hangingPunct="1">
              <a:spcAft>
                <a:spcPts val="600"/>
              </a:spcAft>
            </a:pPr>
            <a:r>
              <a:rPr lang="fr-FR" sz="1600">
                <a:cs typeface="Arial" charset="0"/>
                <a:sym typeface="Wingdings" charset="0"/>
              </a:rPr>
              <a:t>   - </a:t>
            </a:r>
            <a:r>
              <a:rPr lang="fr-FR" sz="1600" smtClean="0">
                <a:cs typeface="Arial" charset="0"/>
                <a:sym typeface="Wingdings" charset="0"/>
              </a:rPr>
              <a:t>the </a:t>
            </a:r>
            <a:r>
              <a:rPr lang="fr-FR" sz="1600" b="1" smtClean="0">
                <a:cs typeface="Arial" charset="0"/>
                <a:sym typeface="Wingdings" charset="0"/>
              </a:rPr>
              <a:t>8 neighbour towers </a:t>
            </a:r>
            <a:r>
              <a:rPr lang="fr-FR" sz="1600" smtClean="0">
                <a:cs typeface="Arial" charset="0"/>
                <a:sym typeface="Wingdings" charset="0"/>
              </a:rPr>
              <a:t>of the </a:t>
            </a:r>
            <a:r>
              <a:rPr lang="fr-FR" sz="1600">
                <a:cs typeface="Arial" charset="0"/>
                <a:sym typeface="Wingdings" charset="0"/>
              </a:rPr>
              <a:t>HIT</a:t>
            </a:r>
            <a:r>
              <a:rPr lang="fr-FR" sz="1600" b="1">
                <a:cs typeface="Arial" charset="0"/>
                <a:sym typeface="Wingdings" charset="0"/>
              </a:rPr>
              <a:t> </a:t>
            </a:r>
            <a:r>
              <a:rPr lang="fr-FR" sz="1600" smtClean="0">
                <a:cs typeface="Arial" charset="0"/>
                <a:sym typeface="Wingdings" charset="0"/>
              </a:rPr>
              <a:t>must pass both </a:t>
            </a:r>
            <a:r>
              <a:rPr lang="fr-FR" sz="1600" b="1" smtClean="0">
                <a:cs typeface="Arial" charset="0"/>
                <a:sym typeface="Wingdings" charset="0"/>
              </a:rPr>
              <a:t>Fine </a:t>
            </a:r>
            <a:r>
              <a:rPr lang="fr-FR" sz="1600" b="1">
                <a:cs typeface="Arial" charset="0"/>
                <a:sym typeface="Wingdings" charset="0"/>
              </a:rPr>
              <a:t>Grain </a:t>
            </a:r>
            <a:r>
              <a:rPr lang="fr-FR" sz="1600">
                <a:cs typeface="Arial" charset="0"/>
                <a:sym typeface="Wingdings" charset="0"/>
              </a:rPr>
              <a:t>et </a:t>
            </a:r>
            <a:r>
              <a:rPr lang="fr-FR" sz="1600" b="1">
                <a:cs typeface="Arial" charset="0"/>
                <a:sym typeface="Wingdings" charset="0"/>
              </a:rPr>
              <a:t>H/E</a:t>
            </a: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smtClean="0">
                <a:cs typeface="Arial" charset="0"/>
                <a:sym typeface="Wingdings" charset="0"/>
              </a:rPr>
              <a:t>vetoes</a:t>
            </a:r>
            <a:endParaRPr lang="fr-FR" sz="1600">
              <a:cs typeface="Arial" charset="0"/>
              <a:sym typeface="Wingdings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cs typeface="Arial" charset="0"/>
                <a:sym typeface="Wingdings" charset="0"/>
              </a:rPr>
              <a:t>4 </a:t>
            </a:r>
            <a:r>
              <a:rPr lang="fr-FR" sz="1600" b="1">
                <a:cs typeface="Arial" charset="0"/>
                <a:sym typeface="Wingdings" charset="0"/>
              </a:rPr>
              <a:t>n</a:t>
            </a:r>
            <a:r>
              <a:rPr lang="fr-FR" sz="1600" b="1" smtClean="0">
                <a:cs typeface="Arial" charset="0"/>
                <a:sym typeface="Wingdings" charset="0"/>
              </a:rPr>
              <a:t>on</a:t>
            </a:r>
            <a:r>
              <a:rPr lang="fr-FR" sz="1600" b="1">
                <a:cs typeface="Arial" charset="0"/>
                <a:sym typeface="Wingdings" charset="0"/>
              </a:rPr>
              <a:t>-</a:t>
            </a:r>
            <a:r>
              <a:rPr lang="fr-FR" sz="1600" b="1" smtClean="0">
                <a:cs typeface="Arial" charset="0"/>
                <a:sym typeface="Wingdings" charset="0"/>
              </a:rPr>
              <a:t>isolated candidates</a:t>
            </a:r>
            <a:endParaRPr lang="fr-FR" sz="1600">
              <a:cs typeface="Arial" charset="0"/>
            </a:endParaRPr>
          </a:p>
        </p:txBody>
      </p:sp>
      <p:sp>
        <p:nvSpPr>
          <p:cNvPr id="49225" name="ZoneTexte 60"/>
          <p:cNvSpPr txBox="1">
            <a:spLocks noChangeArrowheads="1"/>
          </p:cNvSpPr>
          <p:nvPr/>
        </p:nvSpPr>
        <p:spPr bwMode="auto">
          <a:xfrm>
            <a:off x="125413" y="5775325"/>
            <a:ext cx="1390124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smtClean="0">
                <a:solidFill>
                  <a:srgbClr val="660066"/>
                </a:solidFill>
              </a:rPr>
              <a:t>EM deposit :</a:t>
            </a:r>
            <a:endParaRPr lang="fr-FR" sz="1600">
              <a:solidFill>
                <a:srgbClr val="660066"/>
              </a:solidFill>
            </a:endParaRPr>
          </a:p>
          <a:p>
            <a:pPr eaLnBrk="1" hangingPunct="1"/>
            <a:r>
              <a:rPr lang="fr-FR" sz="1600">
                <a:solidFill>
                  <a:srgbClr val="660066"/>
                </a:solidFill>
              </a:rPr>
              <a:t>- </a:t>
            </a:r>
            <a:r>
              <a:rPr lang="fr-FR" sz="1600" smtClean="0">
                <a:solidFill>
                  <a:srgbClr val="660066"/>
                </a:solidFill>
              </a:rPr>
              <a:t>narrow in </a:t>
            </a:r>
            <a:r>
              <a:rPr lang="fr-FR" sz="1800" smtClean="0">
                <a:solidFill>
                  <a:srgbClr val="660066"/>
                </a:solidFill>
                <a:latin typeface="Symbol" charset="0"/>
                <a:cs typeface="Symbol" charset="0"/>
              </a:rPr>
              <a:t>h</a:t>
            </a:r>
            <a:endParaRPr lang="fr-FR" sz="1800">
              <a:solidFill>
                <a:srgbClr val="660066"/>
              </a:solidFill>
              <a:latin typeface="Symbol" charset="0"/>
              <a:cs typeface="Symbol" charset="0"/>
            </a:endParaRPr>
          </a:p>
          <a:p>
            <a:pPr eaLnBrk="1" hangingPunct="1">
              <a:buFontTx/>
              <a:buChar char="-"/>
            </a:pPr>
            <a:r>
              <a:rPr lang="fr-FR" sz="1600">
                <a:solidFill>
                  <a:srgbClr val="660066"/>
                </a:solidFill>
              </a:rPr>
              <a:t> </a:t>
            </a:r>
            <a:r>
              <a:rPr lang="fr-FR" sz="1600" smtClean="0">
                <a:solidFill>
                  <a:srgbClr val="660066"/>
                </a:solidFill>
              </a:rPr>
              <a:t>spread in </a:t>
            </a:r>
            <a:r>
              <a:rPr lang="fr-FR" sz="1800">
                <a:solidFill>
                  <a:srgbClr val="660066"/>
                </a:solidFill>
                <a:latin typeface="Symbol" charset="0"/>
                <a:cs typeface="Symbol" charset="0"/>
              </a:rPr>
              <a:t>f</a:t>
            </a:r>
          </a:p>
        </p:txBody>
      </p:sp>
      <p:sp>
        <p:nvSpPr>
          <p:cNvPr id="49226" name="ZoneTexte 55"/>
          <p:cNvSpPr txBox="1">
            <a:spLocks noChangeArrowheads="1"/>
          </p:cNvSpPr>
          <p:nvPr/>
        </p:nvSpPr>
        <p:spPr bwMode="auto">
          <a:xfrm>
            <a:off x="122238" y="2079625"/>
            <a:ext cx="26543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smtClean="0"/>
              <a:t>Trigger primitives (TP) :</a:t>
            </a:r>
            <a:endParaRPr lang="fr-FR" sz="1600"/>
          </a:p>
          <a:p>
            <a:pPr algn="ctr" eaLnBrk="1" hangingPunct="1"/>
            <a:r>
              <a:rPr lang="fr-FR" sz="1600"/>
              <a:t>∑E</a:t>
            </a:r>
            <a:r>
              <a:rPr lang="fr-FR" sz="1600" baseline="-25000"/>
              <a:t>T</a:t>
            </a:r>
            <a:r>
              <a:rPr lang="fr-FR" sz="1600"/>
              <a:t> </a:t>
            </a:r>
            <a:r>
              <a:rPr lang="fr-FR" sz="1600" smtClean="0"/>
              <a:t>over a tower</a:t>
            </a:r>
            <a:endParaRPr lang="fr-FR" sz="1600"/>
          </a:p>
        </p:txBody>
      </p:sp>
      <p:sp>
        <p:nvSpPr>
          <p:cNvPr id="49227" name="ZoneTexte 56"/>
          <p:cNvSpPr txBox="1">
            <a:spLocks noChangeArrowheads="1"/>
          </p:cNvSpPr>
          <p:nvPr/>
        </p:nvSpPr>
        <p:spPr bwMode="auto">
          <a:xfrm>
            <a:off x="1587" y="2794000"/>
            <a:ext cx="3373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b="1" smtClean="0"/>
              <a:t>L1 </a:t>
            </a:r>
            <a:r>
              <a:rPr lang="fr-FR" sz="1600" b="1"/>
              <a:t>EG </a:t>
            </a:r>
            <a:r>
              <a:rPr lang="fr-FR" sz="1600" b="1" smtClean="0"/>
              <a:t>candidates</a:t>
            </a:r>
            <a:endParaRPr lang="fr-FR" sz="1600" b="1"/>
          </a:p>
          <a:p>
            <a:pPr algn="ctr" eaLnBrk="1" hangingPunct="1"/>
            <a:r>
              <a:rPr lang="fr-FR" sz="1600" smtClean="0"/>
              <a:t>TP maximizing locally </a:t>
            </a:r>
            <a:r>
              <a:rPr lang="fr-FR" sz="1600"/>
              <a:t>E</a:t>
            </a:r>
            <a:r>
              <a:rPr lang="fr-FR" sz="1600" baseline="-25000"/>
              <a:t>T</a:t>
            </a:r>
            <a:r>
              <a:rPr lang="fr-FR" sz="1600"/>
              <a:t> (</a:t>
            </a:r>
            <a:r>
              <a:rPr lang="fr-FR" sz="1600" b="1"/>
              <a:t>HIT</a:t>
            </a:r>
            <a:r>
              <a:rPr lang="fr-FR" sz="1600"/>
              <a:t>)</a:t>
            </a:r>
          </a:p>
          <a:p>
            <a:pPr algn="ctr" eaLnBrk="1" hangingPunct="1"/>
            <a:r>
              <a:rPr lang="fr-FR" sz="1600"/>
              <a:t>+ </a:t>
            </a:r>
            <a:r>
              <a:rPr lang="fr-FR" sz="1600" smtClean="0"/>
              <a:t>maximum E</a:t>
            </a:r>
            <a:r>
              <a:rPr lang="fr-FR" sz="1600" baseline="-25000" smtClean="0"/>
              <a:t>T</a:t>
            </a:r>
            <a:r>
              <a:rPr lang="fr-FR" sz="1600" smtClean="0"/>
              <a:t> adjacent TP (</a:t>
            </a:r>
            <a:r>
              <a:rPr lang="fr-FR" sz="1600" b="1"/>
              <a:t>MAX</a:t>
            </a:r>
            <a:r>
              <a:rPr lang="fr-FR" sz="1600"/>
              <a:t>)</a:t>
            </a:r>
          </a:p>
        </p:txBody>
      </p:sp>
      <p:sp>
        <p:nvSpPr>
          <p:cNvPr id="60" name="Flèche vers le bas 59"/>
          <p:cNvSpPr/>
          <p:nvPr/>
        </p:nvSpPr>
        <p:spPr>
          <a:xfrm>
            <a:off x="4164466" y="1905595"/>
            <a:ext cx="399118" cy="398145"/>
          </a:xfrm>
          <a:prstGeom prst="downArrow">
            <a:avLst/>
          </a:prstGeom>
          <a:solidFill>
            <a:srgbClr val="FF762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9229" name="Rectangle 61"/>
          <p:cNvSpPr>
            <a:spLocks noChangeArrowheads="1"/>
          </p:cNvSpPr>
          <p:nvPr/>
        </p:nvSpPr>
        <p:spPr bwMode="auto">
          <a:xfrm>
            <a:off x="198438" y="3887788"/>
            <a:ext cx="134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b="1" i="1">
                <a:solidFill>
                  <a:srgbClr val="800000"/>
                </a:solidFill>
                <a:cs typeface="Arial" charset="0"/>
              </a:rPr>
              <a:t>Fine Grain</a:t>
            </a:r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3477008" y="2294493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Arial Rounded MT Bold"/>
                <a:cs typeface="Arial Rounded MT Bold"/>
              </a:rPr>
              <a:t>ECAL</a:t>
            </a:r>
            <a:endParaRPr lang="en-US" sz="1200" b="1">
              <a:latin typeface="Arial Rounded MT Bold"/>
              <a:cs typeface="Arial Rounded MT Bold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18408" y="214481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Arial Rounded MT Bold"/>
                <a:cs typeface="Arial Rounded MT Bold"/>
              </a:rPr>
              <a:t>H</a:t>
            </a:r>
            <a:r>
              <a:rPr lang="en-US" sz="1200" b="1" smtClean="0">
                <a:latin typeface="Arial Rounded MT Bold"/>
                <a:cs typeface="Arial Rounded MT Bold"/>
              </a:rPr>
              <a:t>CAL</a:t>
            </a:r>
            <a:endParaRPr lang="en-US" sz="1200" b="1">
              <a:latin typeface="Arial Rounded MT Bold"/>
              <a:cs typeface="Arial Rounded MT Bold"/>
            </a:endParaRPr>
          </a:p>
        </p:txBody>
      </p:sp>
      <p:sp>
        <p:nvSpPr>
          <p:cNvPr id="65" name="Rectangle à coins arrondis 57"/>
          <p:cNvSpPr/>
          <p:nvPr/>
        </p:nvSpPr>
        <p:spPr>
          <a:xfrm>
            <a:off x="5534829" y="2290762"/>
            <a:ext cx="3236109" cy="1332379"/>
          </a:xfrm>
          <a:prstGeom prst="roundRect">
            <a:avLst>
              <a:gd name="adj" fmla="val 21823"/>
            </a:avLst>
          </a:prstGeom>
          <a:solidFill>
            <a:srgbClr val="FF975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6" name="ZoneTexte 56"/>
          <p:cNvSpPr txBox="1">
            <a:spLocks noChangeArrowheads="1"/>
          </p:cNvSpPr>
          <p:nvPr/>
        </p:nvSpPr>
        <p:spPr bwMode="auto">
          <a:xfrm>
            <a:off x="5291138" y="2299702"/>
            <a:ext cx="372586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b="1" smtClean="0"/>
              <a:t>RCT : </a:t>
            </a:r>
            <a:r>
              <a:rPr lang="fr-FR" sz="1600" smtClean="0"/>
              <a:t>sends the 4+4 highest E</a:t>
            </a:r>
            <a:r>
              <a:rPr lang="fr-FR" sz="1600" baseline="-25000" smtClean="0"/>
              <a:t>T</a:t>
            </a:r>
            <a:r>
              <a:rPr lang="fr-FR" sz="1600" smtClean="0"/>
              <a:t> candidates from each region</a:t>
            </a:r>
          </a:p>
          <a:p>
            <a:pPr algn="ctr" eaLnBrk="1" hangingPunct="1"/>
            <a:endParaRPr lang="fr-FR" sz="1600" smtClean="0"/>
          </a:p>
          <a:p>
            <a:pPr algn="ctr" eaLnBrk="1" hangingPunct="1"/>
            <a:r>
              <a:rPr lang="fr-FR" sz="1600" b="1" smtClean="0"/>
              <a:t>GCT : </a:t>
            </a:r>
            <a:r>
              <a:rPr lang="fr-FR" sz="1600" smtClean="0"/>
              <a:t>selects the 4+4 highest E</a:t>
            </a:r>
            <a:r>
              <a:rPr lang="fr-FR" sz="1600" baseline="-25000" smtClean="0"/>
              <a:t>T</a:t>
            </a:r>
            <a:r>
              <a:rPr lang="fr-FR" sz="1600" smtClean="0"/>
              <a:t> candidates</a:t>
            </a:r>
            <a:endParaRPr lang="fr-FR" sz="16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8" grpId="0" animBg="1"/>
      <p:bldP spid="57" grpId="0" animBg="1"/>
      <p:bldP spid="56" grpId="0" animBg="1"/>
      <p:bldP spid="8" grpId="0" animBg="1"/>
      <p:bldP spid="9" grpId="0" animBg="1"/>
      <p:bldP spid="10" grpId="0" animBg="1"/>
      <p:bldP spid="11" grpId="0" animBg="1"/>
      <p:bldP spid="49174" grpId="0"/>
      <p:bldP spid="14" grpId="0" animBg="1"/>
      <p:bldP spid="49176" grpId="0"/>
      <p:bldP spid="49178" grpId="0"/>
      <p:bldP spid="49181" grpId="0"/>
      <p:bldP spid="49182" grpId="0" animBg="1"/>
      <p:bldP spid="49183" grpId="0"/>
      <p:bldP spid="49225" grpId="0" animBg="1"/>
      <p:bldP spid="49226" grpId="0"/>
      <p:bldP spid="49227" grpId="1"/>
      <p:bldP spid="60" grpId="0" animBg="1"/>
      <p:bldP spid="49229" grpId="0"/>
      <p:bldP spid="4" grpId="0"/>
      <p:bldP spid="64" grpId="0"/>
      <p:bldP spid="65" grpId="0" animBg="1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oneTexte 3"/>
          <p:cNvSpPr txBox="1">
            <a:spLocks noChangeArrowheads="1"/>
          </p:cNvSpPr>
          <p:nvPr/>
        </p:nvSpPr>
        <p:spPr bwMode="auto">
          <a:xfrm>
            <a:off x="0" y="-3463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L1 EG trigger efficiency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3DB83015-CBBF-E84C-A6E8-C1F11B50FA79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16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965574" y="4338638"/>
            <a:ext cx="5108575" cy="2166937"/>
          </a:xfrm>
          <a:prstGeom prst="roundRect">
            <a:avLst>
              <a:gd name="adj" fmla="val 835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181" name="ZoneTexte 4"/>
          <p:cNvSpPr txBox="1">
            <a:spLocks noChangeArrowheads="1"/>
          </p:cNvSpPr>
          <p:nvPr/>
        </p:nvSpPr>
        <p:spPr bwMode="auto">
          <a:xfrm>
            <a:off x="3816350" y="4351338"/>
            <a:ext cx="5257800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fr-FR" sz="1600" b="1"/>
              <a:t>Tag &amp; Probe</a:t>
            </a:r>
            <a:r>
              <a:rPr lang="fr-FR" sz="1600"/>
              <a:t> : </a:t>
            </a:r>
            <a:r>
              <a:rPr lang="fr-FR" sz="1600" b="1" smtClean="0"/>
              <a:t>pure</a:t>
            </a:r>
            <a:r>
              <a:rPr lang="fr-FR" sz="1600" smtClean="0"/>
              <a:t> and </a:t>
            </a:r>
            <a:r>
              <a:rPr lang="fr-FR" sz="1600" b="1" smtClean="0"/>
              <a:t>unbiased</a:t>
            </a:r>
            <a:r>
              <a:rPr lang="fr-FR" sz="1600" smtClean="0"/>
              <a:t> electron sample</a:t>
            </a:r>
            <a:endParaRPr lang="fr-FR" sz="1600"/>
          </a:p>
          <a:p>
            <a:pPr algn="ctr" eaLnBrk="1" hangingPunct="1">
              <a:spcAft>
                <a:spcPts val="600"/>
              </a:spcAft>
            </a:pPr>
            <a:r>
              <a:rPr lang="fr-FR" sz="1600" b="1"/>
              <a:t>Z</a:t>
            </a:r>
            <a:r>
              <a:rPr lang="fr-FR" sz="1600" b="1">
                <a:sym typeface="Wingdings" charset="0"/>
              </a:rPr>
              <a:t></a:t>
            </a:r>
            <a:r>
              <a:rPr lang="fr-FR" sz="1600" b="1"/>
              <a:t>e</a:t>
            </a:r>
            <a:r>
              <a:rPr lang="fr-FR" sz="1600" b="1" baseline="30000"/>
              <a:t>+</a:t>
            </a:r>
            <a:r>
              <a:rPr lang="fr-FR" sz="1600" b="1"/>
              <a:t>e</a:t>
            </a:r>
            <a:r>
              <a:rPr lang="fr-FR" sz="1600" b="1" baseline="30000"/>
              <a:t>-  </a:t>
            </a:r>
            <a:r>
              <a:rPr lang="fr-FR" sz="1600"/>
              <a:t>: 60 &lt; m</a:t>
            </a:r>
            <a:r>
              <a:rPr lang="fr-FR" sz="1600" baseline="-25000"/>
              <a:t>ee </a:t>
            </a:r>
            <a:r>
              <a:rPr lang="fr-FR" sz="1600"/>
              <a:t>&lt; 120 GeV</a:t>
            </a:r>
          </a:p>
          <a:p>
            <a:pPr algn="ctr" eaLnBrk="1" hangingPunct="1"/>
            <a:r>
              <a:rPr lang="fr-FR" sz="1600" smtClean="0"/>
              <a:t>Identification </a:t>
            </a:r>
            <a:r>
              <a:rPr lang="fr-FR" sz="1600"/>
              <a:t>&amp;</a:t>
            </a:r>
            <a:r>
              <a:rPr lang="fr-FR" sz="1600" smtClean="0"/>
              <a:t> </a:t>
            </a:r>
            <a:r>
              <a:rPr lang="fr-FR" sz="1600"/>
              <a:t>isolation </a:t>
            </a:r>
            <a:r>
              <a:rPr lang="fr-FR" sz="1600" smtClean="0"/>
              <a:t>(selection efficiency </a:t>
            </a:r>
            <a:r>
              <a:rPr lang="fr-FR" sz="1600"/>
              <a:t>: 80%)</a:t>
            </a:r>
          </a:p>
          <a:p>
            <a:pPr algn="ctr" eaLnBrk="1" hangingPunct="1"/>
            <a:r>
              <a:rPr lang="fr-FR" sz="1600" i="1">
                <a:latin typeface="Symbol" charset="0"/>
                <a:cs typeface="Symbol" charset="0"/>
                <a:sym typeface="Wingdings" charset="0"/>
              </a:rPr>
              <a:t>s</a:t>
            </a:r>
            <a:r>
              <a:rPr lang="fr-FR" sz="1600" i="1" baseline="-25000">
                <a:sym typeface="Wingdings" charset="0"/>
              </a:rPr>
              <a:t>i</a:t>
            </a:r>
            <a:r>
              <a:rPr lang="fr-FR" sz="1600" i="1" baseline="-25000">
                <a:latin typeface="Symbol" charset="0"/>
                <a:cs typeface="Symbol" charset="0"/>
                <a:sym typeface="Wingdings" charset="0"/>
              </a:rPr>
              <a:t>h</a:t>
            </a:r>
            <a:r>
              <a:rPr lang="fr-FR" sz="1600" i="1" baseline="-25000">
                <a:sym typeface="Wingdings" charset="0"/>
              </a:rPr>
              <a:t>i</a:t>
            </a:r>
            <a:r>
              <a:rPr lang="fr-FR" sz="1600" i="1" baseline="-25000">
                <a:latin typeface="Symbol" charset="0"/>
                <a:cs typeface="Symbol" charset="0"/>
                <a:sym typeface="Wingdings" charset="0"/>
              </a:rPr>
              <a:t>h</a:t>
            </a:r>
            <a:r>
              <a:rPr lang="fr-FR" sz="1600" i="1">
                <a:latin typeface="Symbol" charset="0"/>
                <a:cs typeface="Symbol" charset="0"/>
                <a:sym typeface="Wingdings" charset="0"/>
              </a:rPr>
              <a:t> , </a:t>
            </a:r>
            <a:r>
              <a:rPr lang="fr-FR" sz="1600" i="1">
                <a:cs typeface="Arial" charset="0"/>
                <a:sym typeface="Wingdings" charset="0"/>
              </a:rPr>
              <a:t>h/e , </a:t>
            </a:r>
            <a:r>
              <a:rPr lang="fr-FR" sz="1600" i="1">
                <a:latin typeface="Symbol" charset="0"/>
                <a:cs typeface="Symbol" charset="0"/>
                <a:sym typeface="Wingdings" charset="0"/>
              </a:rPr>
              <a:t>DF</a:t>
            </a:r>
            <a:r>
              <a:rPr lang="fr-FR" sz="1600" i="1">
                <a:cs typeface="Arial" charset="0"/>
                <a:sym typeface="Wingdings" charset="0"/>
              </a:rPr>
              <a:t> , </a:t>
            </a:r>
            <a:r>
              <a:rPr lang="fr-FR" sz="1600" i="1">
                <a:latin typeface="Symbol" charset="0"/>
                <a:cs typeface="Symbol" charset="0"/>
                <a:sym typeface="Wingdings" charset="0"/>
              </a:rPr>
              <a:t>Dh</a:t>
            </a:r>
            <a:r>
              <a:rPr lang="fr-FR" sz="1600" i="1">
                <a:cs typeface="Arial" charset="0"/>
                <a:sym typeface="Wingdings" charset="0"/>
              </a:rPr>
              <a:t> , rel. iso(tracker+ecal+hcal) , hits</a:t>
            </a:r>
          </a:p>
          <a:p>
            <a:pPr algn="ctr" eaLnBrk="1" hangingPunct="1"/>
            <a:endParaRPr lang="fr-FR" sz="1600" i="1">
              <a:cs typeface="Arial" charset="0"/>
              <a:sym typeface="Wingdings" charset="0"/>
            </a:endParaRPr>
          </a:p>
          <a:p>
            <a:pPr algn="ctr" eaLnBrk="1" hangingPunct="1">
              <a:spcAft>
                <a:spcPts val="600"/>
              </a:spcAft>
              <a:buFontTx/>
              <a:buChar char="-"/>
            </a:pP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b="1">
                <a:cs typeface="Arial" charset="0"/>
                <a:sym typeface="Wingdings" charset="0"/>
              </a:rPr>
              <a:t>tag </a:t>
            </a:r>
            <a:r>
              <a:rPr lang="fr-FR" sz="1600">
                <a:cs typeface="Arial" charset="0"/>
                <a:sym typeface="Wingdings" charset="0"/>
              </a:rPr>
              <a:t>(E</a:t>
            </a:r>
            <a:r>
              <a:rPr lang="fr-FR" sz="1600" baseline="-25000">
                <a:cs typeface="Arial" charset="0"/>
                <a:sym typeface="Wingdings" charset="0"/>
              </a:rPr>
              <a:t>T</a:t>
            </a:r>
            <a:r>
              <a:rPr lang="fr-FR" sz="1600">
                <a:cs typeface="Arial" charset="0"/>
                <a:sym typeface="Wingdings" charset="0"/>
              </a:rPr>
              <a:t> &gt; 20 GeV)    ⇒ </a:t>
            </a:r>
            <a:r>
              <a:rPr lang="fr-FR" sz="1600" b="1" smtClean="0">
                <a:cs typeface="Arial" charset="0"/>
                <a:sym typeface="Wingdings" charset="0"/>
              </a:rPr>
              <a:t>triggers </a:t>
            </a:r>
            <a:r>
              <a:rPr lang="fr-FR" sz="1600" smtClean="0">
                <a:cs typeface="Arial" charset="0"/>
                <a:sym typeface="Wingdings" charset="0"/>
              </a:rPr>
              <a:t>L1 </a:t>
            </a:r>
            <a:r>
              <a:rPr lang="fr-FR" sz="1600">
                <a:cs typeface="Arial" charset="0"/>
                <a:sym typeface="Wingdings" charset="0"/>
              </a:rPr>
              <a:t>EGX</a:t>
            </a:r>
            <a:endParaRPr lang="fr-FR" sz="1600">
              <a:latin typeface="Symbol" charset="0"/>
              <a:cs typeface="Symbol" charset="0"/>
              <a:sym typeface="Wingdings" charset="0"/>
            </a:endParaRPr>
          </a:p>
          <a:p>
            <a:pPr algn="ctr" eaLnBrk="1" hangingPunct="1">
              <a:buFontTx/>
              <a:buChar char="-"/>
            </a:pP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b="1">
                <a:cs typeface="Arial" charset="0"/>
                <a:sym typeface="Wingdings" charset="0"/>
              </a:rPr>
              <a:t>probe </a:t>
            </a:r>
            <a:r>
              <a:rPr lang="fr-FR" sz="1600">
                <a:cs typeface="Arial" charset="0"/>
                <a:sym typeface="Wingdings" charset="0"/>
              </a:rPr>
              <a:t>(E</a:t>
            </a:r>
            <a:r>
              <a:rPr lang="fr-FR" sz="1600" baseline="-25000">
                <a:cs typeface="Arial" charset="0"/>
                <a:sym typeface="Wingdings" charset="0"/>
              </a:rPr>
              <a:t>T</a:t>
            </a:r>
            <a:r>
              <a:rPr lang="fr-FR" sz="1600">
                <a:cs typeface="Arial" charset="0"/>
                <a:sym typeface="Wingdings" charset="0"/>
              </a:rPr>
              <a:t> &gt; 5 GeV) ⇒ </a:t>
            </a:r>
            <a:r>
              <a:rPr lang="fr-FR" sz="1600" b="1" smtClean="0">
                <a:cs typeface="Arial" charset="0"/>
                <a:sym typeface="Wingdings" charset="0"/>
              </a:rPr>
              <a:t>evaluate </a:t>
            </a:r>
            <a:r>
              <a:rPr lang="fr-FR" sz="1600" smtClean="0">
                <a:cs typeface="Arial" charset="0"/>
                <a:sym typeface="Wingdings" charset="0"/>
              </a:rPr>
              <a:t>the</a:t>
            </a: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smtClean="0">
                <a:cs typeface="Arial" charset="0"/>
                <a:sym typeface="Wingdings" charset="0"/>
              </a:rPr>
              <a:t>efficiency</a:t>
            </a:r>
            <a:endParaRPr lang="fr-FR" sz="1600">
              <a:cs typeface="Arial" charset="0"/>
              <a:sym typeface="Wingdings" charset="0"/>
            </a:endParaRPr>
          </a:p>
        </p:txBody>
      </p:sp>
      <p:pic>
        <p:nvPicPr>
          <p:cNvPr id="50182" name="Image 18" descr="matching_ele_L1E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2819400"/>
            <a:ext cx="397668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ZoneTexte 8"/>
          <p:cNvSpPr txBox="1">
            <a:spLocks noChangeArrowheads="1"/>
          </p:cNvSpPr>
          <p:nvPr/>
        </p:nvSpPr>
        <p:spPr bwMode="auto">
          <a:xfrm>
            <a:off x="2062163" y="5846763"/>
            <a:ext cx="989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i="1"/>
              <a:t>1 tower = 5x5 crystals</a:t>
            </a:r>
          </a:p>
        </p:txBody>
      </p:sp>
      <p:pic>
        <p:nvPicPr>
          <p:cNvPr id="50184" name="Espace réservé du contenu 3" descr="Zee_run133877_Rz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536575"/>
            <a:ext cx="4922838" cy="3675063"/>
          </a:xfrm>
        </p:spPr>
      </p:pic>
      <p:sp>
        <p:nvSpPr>
          <p:cNvPr id="29" name="Rectangle à coins arrondis 28"/>
          <p:cNvSpPr/>
          <p:nvPr/>
        </p:nvSpPr>
        <p:spPr>
          <a:xfrm>
            <a:off x="79375" y="1031875"/>
            <a:ext cx="4770438" cy="1508125"/>
          </a:xfrm>
          <a:prstGeom prst="roundRect">
            <a:avLst>
              <a:gd name="adj" fmla="val 8352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186" name="Rectangle 11"/>
          <p:cNvSpPr>
            <a:spLocks noChangeArrowheads="1"/>
          </p:cNvSpPr>
          <p:nvPr/>
        </p:nvSpPr>
        <p:spPr bwMode="auto">
          <a:xfrm>
            <a:off x="104775" y="1044575"/>
            <a:ext cx="47450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b="1" smtClean="0">
                <a:sym typeface="Wingdings" charset="0"/>
              </a:rPr>
              <a:t>Matching </a:t>
            </a:r>
            <a:r>
              <a:rPr lang="fr-FR" sz="1600" smtClean="0">
                <a:sym typeface="Wingdings" charset="0"/>
              </a:rPr>
              <a:t>electrons </a:t>
            </a:r>
            <a:r>
              <a:rPr lang="fr-FR" sz="1600">
                <a:sym typeface="Wingdings" charset="0"/>
              </a:rPr>
              <a:t>/ </a:t>
            </a:r>
            <a:r>
              <a:rPr lang="fr-FR" sz="1600" smtClean="0">
                <a:sym typeface="Wingdings" charset="0"/>
              </a:rPr>
              <a:t>L1 EG candidates</a:t>
            </a:r>
            <a:endParaRPr lang="fr-FR" sz="1600">
              <a:sym typeface="Wingdings" charset="0"/>
            </a:endParaRPr>
          </a:p>
          <a:p>
            <a:pPr algn="ctr">
              <a:spcAft>
                <a:spcPts val="600"/>
              </a:spcAft>
            </a:pPr>
            <a:r>
              <a:rPr lang="fr-FR" sz="1600">
                <a:sym typeface="Symbol" charset="0"/>
              </a:rPr>
              <a:t>⇒ </a:t>
            </a:r>
            <a:r>
              <a:rPr lang="fr-FR" sz="1600" smtClean="0">
                <a:sym typeface="Symbol" charset="0"/>
              </a:rPr>
              <a:t>candidate in the RCT region containing the tower where the electron deposits the most energy</a:t>
            </a:r>
            <a:endParaRPr lang="fr-FR" sz="1600">
              <a:sym typeface="Symbol" charset="0"/>
            </a:endParaRPr>
          </a:p>
          <a:p>
            <a:pPr algn="ctr">
              <a:buFont typeface="Arial" charset="0"/>
              <a:buChar char="•"/>
            </a:pPr>
            <a:r>
              <a:rPr lang="fr-FR" sz="1600">
                <a:sym typeface="Symbol" charset="0"/>
              </a:rPr>
              <a:t> </a:t>
            </a:r>
            <a:r>
              <a:rPr lang="fr-FR" sz="1600" smtClean="0">
                <a:solidFill>
                  <a:srgbClr val="000000"/>
                </a:solidFill>
              </a:rPr>
              <a:t>Efficiency=</a:t>
            </a:r>
            <a:r>
              <a:rPr lang="fr-FR" sz="1600">
                <a:solidFill>
                  <a:srgbClr val="000000"/>
                </a:solidFill>
              </a:rPr>
              <a:t>fraction </a:t>
            </a:r>
            <a:r>
              <a:rPr lang="fr-FR" sz="1600" smtClean="0">
                <a:solidFill>
                  <a:srgbClr val="000000"/>
                </a:solidFill>
              </a:rPr>
              <a:t>of </a:t>
            </a:r>
            <a:r>
              <a:rPr lang="fr-FR" sz="1600">
                <a:solidFill>
                  <a:srgbClr val="000000"/>
                </a:solidFill>
              </a:rPr>
              <a:t>probes </a:t>
            </a:r>
            <a:r>
              <a:rPr lang="fr-FR" sz="1600" smtClean="0">
                <a:solidFill>
                  <a:srgbClr val="000000"/>
                </a:solidFill>
              </a:rPr>
              <a:t>triggering L1EGX</a:t>
            </a:r>
            <a:endParaRPr lang="fr-FR" sz="1600">
              <a:solidFill>
                <a:srgbClr val="000000"/>
              </a:solidFill>
            </a:endParaRPr>
          </a:p>
          <a:p>
            <a:pPr algn="ctr">
              <a:buFont typeface="Arial" charset="0"/>
              <a:buChar char="•"/>
            </a:pPr>
            <a:r>
              <a:rPr lang="fr-FR" sz="1600">
                <a:solidFill>
                  <a:srgbClr val="000000"/>
                </a:solidFill>
                <a:sym typeface="Symbol" charset="0"/>
              </a:rPr>
              <a:t> </a:t>
            </a:r>
            <a:r>
              <a:rPr lang="fr-FR" sz="1600" smtClean="0">
                <a:solidFill>
                  <a:srgbClr val="000000"/>
                </a:solidFill>
                <a:sym typeface="Symbol" charset="0"/>
              </a:rPr>
              <a:t>Unbinned fit : </a:t>
            </a:r>
            <a:r>
              <a:rPr lang="fr-FR" sz="1600">
                <a:solidFill>
                  <a:srgbClr val="000000"/>
                </a:solidFill>
                <a:sym typeface="Symbol" charset="0"/>
              </a:rPr>
              <a:t>Heavyside </a:t>
            </a:r>
            <a:r>
              <a:rPr lang="en-US" altLang="ja-JP" sz="1600">
                <a:solidFill>
                  <a:srgbClr val="000000"/>
                </a:solidFill>
                <a:sym typeface="Symbol" charset="0"/>
              </a:rPr>
              <a:t>⊗</a:t>
            </a:r>
            <a:r>
              <a:rPr lang="fr-FR" sz="1600">
                <a:solidFill>
                  <a:srgbClr val="000000"/>
                </a:solidFill>
                <a:sym typeface="Symbol" charset="0"/>
              </a:rPr>
              <a:t> Crystal Ball</a:t>
            </a:r>
            <a:endParaRPr lang="fr-FR" sz="1600"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0181" grpId="0"/>
      <p:bldP spid="50183" grpId="0"/>
      <p:bldP spid="29" grpId="0" animBg="1"/>
      <p:bldP spid="501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eff_EG15_2011_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6" y="1147762"/>
            <a:ext cx="5721672" cy="5489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Rectangle à coins arrondis 59"/>
          <p:cNvSpPr/>
          <p:nvPr/>
        </p:nvSpPr>
        <p:spPr>
          <a:xfrm>
            <a:off x="5833129" y="3358174"/>
            <a:ext cx="2925109" cy="92333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9" name="Rectangle à coins arrondis 58"/>
          <p:cNvSpPr/>
          <p:nvPr/>
        </p:nvSpPr>
        <p:spPr>
          <a:xfrm>
            <a:off x="225426" y="622913"/>
            <a:ext cx="5839604" cy="44926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7" name="Rectangle à coins arrondis 56"/>
          <p:cNvSpPr/>
          <p:nvPr/>
        </p:nvSpPr>
        <p:spPr>
          <a:xfrm>
            <a:off x="5845829" y="1503975"/>
            <a:ext cx="2845055" cy="100329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206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L1 EG trigger efficiency : 2011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7ECF35A3-2959-224A-8C6D-638CA7AA83D9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17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51208" name="ZoneTexte 9"/>
          <p:cNvSpPr txBox="1">
            <a:spLocks noChangeArrowheads="1"/>
          </p:cNvSpPr>
          <p:nvPr/>
        </p:nvSpPr>
        <p:spPr bwMode="auto">
          <a:xfrm>
            <a:off x="98425" y="1084263"/>
            <a:ext cx="2522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/>
              <a:t>Barrel</a:t>
            </a:r>
            <a:r>
              <a:rPr lang="fr-FR" sz="1800" b="1" smtClean="0">
                <a:solidFill>
                  <a:srgbClr val="000090"/>
                </a:solidFill>
              </a:rPr>
              <a:t>, </a:t>
            </a:r>
            <a:r>
              <a:rPr lang="fr-FR" sz="1800" b="1" smtClean="0">
                <a:solidFill>
                  <a:srgbClr val="FF0000"/>
                </a:solidFill>
              </a:rPr>
              <a:t>Endcaps </a:t>
            </a:r>
            <a:endParaRPr lang="fr-FR" sz="1800" b="1">
              <a:solidFill>
                <a:srgbClr val="000090"/>
              </a:solidFill>
            </a:endParaRPr>
          </a:p>
          <a:p>
            <a:pPr algn="ctr" eaLnBrk="1" hangingPunct="1"/>
            <a:r>
              <a:rPr lang="fr-FR" sz="1800" b="1" smtClean="0">
                <a:solidFill>
                  <a:srgbClr val="000090"/>
                </a:solidFill>
              </a:rPr>
              <a:t>Threshold: 15 GeV</a:t>
            </a:r>
            <a:endParaRPr lang="fr-FR" sz="1800" b="1">
              <a:solidFill>
                <a:srgbClr val="000090"/>
              </a:solidFill>
            </a:endParaRPr>
          </a:p>
        </p:txBody>
      </p:sp>
      <p:sp>
        <p:nvSpPr>
          <p:cNvPr id="51209" name="ZoneTexte 19"/>
          <p:cNvSpPr txBox="1">
            <a:spLocks noChangeArrowheads="1"/>
          </p:cNvSpPr>
          <p:nvPr/>
        </p:nvSpPr>
        <p:spPr bwMode="auto">
          <a:xfrm>
            <a:off x="5845175" y="1503363"/>
            <a:ext cx="2846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FF0000"/>
                </a:solidFill>
              </a:rPr>
              <a:t>Plateau </a:t>
            </a:r>
            <a:r>
              <a:rPr lang="fr-FR" sz="1800" smtClean="0">
                <a:solidFill>
                  <a:srgbClr val="FF0000"/>
                </a:solidFill>
              </a:rPr>
              <a:t>&gt; 99</a:t>
            </a:r>
            <a:r>
              <a:rPr lang="fr-FR" sz="1800">
                <a:solidFill>
                  <a:srgbClr val="FF0000"/>
                </a:solidFill>
              </a:rPr>
              <a:t>%</a:t>
            </a:r>
          </a:p>
          <a:p>
            <a:pPr algn="ctr" eaLnBrk="1" hangingPunct="1"/>
            <a:r>
              <a:rPr lang="fr-FR" sz="1800" b="1">
                <a:solidFill>
                  <a:srgbClr val="FF0000"/>
                </a:solidFill>
              </a:rPr>
              <a:t>I</a:t>
            </a:r>
            <a:r>
              <a:rPr lang="fr-FR" sz="1800" b="1" smtClean="0">
                <a:solidFill>
                  <a:srgbClr val="FF0000"/>
                </a:solidFill>
              </a:rPr>
              <a:t>nefficiency </a:t>
            </a:r>
            <a:r>
              <a:rPr lang="fr-FR" sz="1800" smtClean="0">
                <a:solidFill>
                  <a:srgbClr val="FF0000"/>
                </a:solidFill>
              </a:rPr>
              <a:t>: </a:t>
            </a:r>
            <a:r>
              <a:rPr lang="fr-FR" sz="1800" b="1" smtClean="0">
                <a:solidFill>
                  <a:srgbClr val="FF0000"/>
                </a:solidFill>
              </a:rPr>
              <a:t>masked</a:t>
            </a:r>
            <a:r>
              <a:rPr lang="fr-FR" sz="1800" smtClean="0">
                <a:solidFill>
                  <a:srgbClr val="FF0000"/>
                </a:solidFill>
              </a:rPr>
              <a:t> problematic channels</a:t>
            </a:r>
            <a:endParaRPr lang="fr-FR" sz="1800" b="1">
              <a:solidFill>
                <a:srgbClr val="FF0000"/>
              </a:solidFill>
            </a:endParaRPr>
          </a:p>
        </p:txBody>
      </p:sp>
      <p:sp>
        <p:nvSpPr>
          <p:cNvPr id="51210" name="ZoneTexte 29"/>
          <p:cNvSpPr txBox="1">
            <a:spLocks noChangeArrowheads="1"/>
          </p:cNvSpPr>
          <p:nvPr/>
        </p:nvSpPr>
        <p:spPr bwMode="auto">
          <a:xfrm>
            <a:off x="274638" y="635000"/>
            <a:ext cx="5803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smtClean="0">
                <a:solidFill>
                  <a:srgbClr val="0000FF"/>
                </a:solidFill>
              </a:rPr>
              <a:t>Resolution </a:t>
            </a:r>
            <a:r>
              <a:rPr lang="fr-FR" sz="1800" smtClean="0">
                <a:solidFill>
                  <a:srgbClr val="0000FF"/>
                </a:solidFill>
              </a:rPr>
              <a:t>limited by the </a:t>
            </a:r>
            <a:r>
              <a:rPr lang="fr-FR" sz="1800" b="1" smtClean="0">
                <a:solidFill>
                  <a:srgbClr val="0000FF"/>
                </a:solidFill>
              </a:rPr>
              <a:t>L1</a:t>
            </a:r>
            <a:r>
              <a:rPr lang="fr-FR" sz="1800" smtClean="0">
                <a:solidFill>
                  <a:srgbClr val="0000FF"/>
                </a:solidFill>
              </a:rPr>
              <a:t> </a:t>
            </a:r>
            <a:r>
              <a:rPr lang="fr-FR" sz="1800" b="1" smtClean="0">
                <a:solidFill>
                  <a:srgbClr val="0000FF"/>
                </a:solidFill>
              </a:rPr>
              <a:t>granularity </a:t>
            </a:r>
            <a:r>
              <a:rPr lang="fr-FR" sz="1800" b="1">
                <a:solidFill>
                  <a:srgbClr val="0000FF"/>
                </a:solidFill>
              </a:rPr>
              <a:t>L1</a:t>
            </a:r>
            <a:r>
              <a:rPr lang="fr-FR" sz="1800">
                <a:solidFill>
                  <a:srgbClr val="0000FF"/>
                </a:solidFill>
              </a:rPr>
              <a:t> (2 </a:t>
            </a:r>
            <a:r>
              <a:rPr lang="fr-FR" sz="1800" smtClean="0">
                <a:solidFill>
                  <a:srgbClr val="0000FF"/>
                </a:solidFill>
              </a:rPr>
              <a:t>towers)</a:t>
            </a:r>
            <a:endParaRPr lang="fr-FR" sz="1800">
              <a:solidFill>
                <a:srgbClr val="0000FF"/>
              </a:solidFill>
            </a:endParaRPr>
          </a:p>
        </p:txBody>
      </p:sp>
      <p:cxnSp>
        <p:nvCxnSpPr>
          <p:cNvPr id="34" name="Connecteur droit 33"/>
          <p:cNvCxnSpPr/>
          <p:nvPr/>
        </p:nvCxnSpPr>
        <p:spPr>
          <a:xfrm rot="16200000" flipV="1">
            <a:off x="895350" y="3535363"/>
            <a:ext cx="4775200" cy="0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rot="5400000" flipH="1" flipV="1">
            <a:off x="3606800" y="1527175"/>
            <a:ext cx="712788" cy="158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3306763" y="1236663"/>
            <a:ext cx="622300" cy="1587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V="1">
            <a:off x="985838" y="3890963"/>
            <a:ext cx="4378325" cy="25400"/>
          </a:xfrm>
          <a:prstGeom prst="line">
            <a:avLst/>
          </a:prstGeom>
          <a:ln w="38100">
            <a:solidFill>
              <a:srgbClr val="BD00B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5" name="ZoneTexte 48"/>
          <p:cNvSpPr txBox="1">
            <a:spLocks noChangeArrowheads="1"/>
          </p:cNvSpPr>
          <p:nvPr/>
        </p:nvSpPr>
        <p:spPr bwMode="auto">
          <a:xfrm>
            <a:off x="512763" y="3700463"/>
            <a:ext cx="53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BD00BF"/>
                </a:solidFill>
              </a:rPr>
              <a:t>0.5</a:t>
            </a:r>
          </a:p>
        </p:txBody>
      </p:sp>
      <p:cxnSp>
        <p:nvCxnSpPr>
          <p:cNvPr id="51" name="Connecteur droit avec flèche 50"/>
          <p:cNvCxnSpPr/>
          <p:nvPr/>
        </p:nvCxnSpPr>
        <p:spPr>
          <a:xfrm>
            <a:off x="2938463" y="4741863"/>
            <a:ext cx="444500" cy="1587"/>
          </a:xfrm>
          <a:prstGeom prst="straightConnector1">
            <a:avLst/>
          </a:prstGeom>
          <a:ln w="50800">
            <a:solidFill>
              <a:srgbClr val="80008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rot="10800000">
            <a:off x="3533775" y="4741863"/>
            <a:ext cx="442913" cy="1587"/>
          </a:xfrm>
          <a:prstGeom prst="straightConnector1">
            <a:avLst/>
          </a:prstGeom>
          <a:ln>
            <a:solidFill>
              <a:srgbClr val="80008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8" name="ZoneTexte 57"/>
          <p:cNvSpPr txBox="1">
            <a:spLocks noChangeArrowheads="1"/>
          </p:cNvSpPr>
          <p:nvPr/>
        </p:nvSpPr>
        <p:spPr bwMode="auto">
          <a:xfrm>
            <a:off x="5705475" y="3319463"/>
            <a:ext cx="3146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BD00BF"/>
                </a:solidFill>
              </a:rPr>
              <a:t>RESPONSE</a:t>
            </a:r>
            <a:endParaRPr lang="fr-FR" sz="1800" b="1">
              <a:solidFill>
                <a:srgbClr val="BD00BF"/>
              </a:solidFill>
            </a:endParaRPr>
          </a:p>
          <a:p>
            <a:pPr algn="ctr" eaLnBrk="1" hangingPunct="1"/>
            <a:r>
              <a:rPr lang="en-US" sz="1800" smtClean="0">
                <a:solidFill>
                  <a:srgbClr val="BD00BF"/>
                </a:solidFill>
              </a:rPr>
              <a:t>Inflexion point @</a:t>
            </a:r>
            <a:r>
              <a:rPr lang="fr-FR" sz="1800" smtClean="0">
                <a:solidFill>
                  <a:srgbClr val="BD00BF"/>
                </a:solidFill>
              </a:rPr>
              <a:t> </a:t>
            </a:r>
            <a:r>
              <a:rPr lang="fr-FR" sz="1800">
                <a:solidFill>
                  <a:srgbClr val="BD00BF"/>
                </a:solidFill>
              </a:rPr>
              <a:t>50</a:t>
            </a:r>
            <a:r>
              <a:rPr lang="fr-FR" sz="1800" smtClean="0">
                <a:solidFill>
                  <a:srgbClr val="BD00BF"/>
                </a:solidFill>
              </a:rPr>
              <a:t>% eff</a:t>
            </a:r>
            <a:endParaRPr lang="fr-FR" sz="1800">
              <a:solidFill>
                <a:srgbClr val="BD00BF"/>
              </a:solidFill>
            </a:endParaRPr>
          </a:p>
          <a:p>
            <a:pPr algn="ctr" eaLnBrk="1" hangingPunct="1"/>
            <a:r>
              <a:rPr lang="fr-FR" sz="1800" smtClean="0">
                <a:solidFill>
                  <a:srgbClr val="BD00BF"/>
                </a:solidFill>
              </a:rPr>
              <a:t>Depends on </a:t>
            </a:r>
            <a:r>
              <a:rPr lang="fr-FR" sz="1800" b="1" smtClean="0">
                <a:solidFill>
                  <a:srgbClr val="BD00BF"/>
                </a:solidFill>
              </a:rPr>
              <a:t>L1</a:t>
            </a:r>
            <a:r>
              <a:rPr lang="fr-FR" sz="1800" smtClean="0">
                <a:solidFill>
                  <a:srgbClr val="BD00BF"/>
                </a:solidFill>
              </a:rPr>
              <a:t> </a:t>
            </a:r>
            <a:r>
              <a:rPr lang="fr-FR" sz="1800" b="1" smtClean="0">
                <a:solidFill>
                  <a:srgbClr val="BD00BF"/>
                </a:solidFill>
              </a:rPr>
              <a:t>calibration</a:t>
            </a:r>
            <a:endParaRPr lang="fr-FR" sz="1800" b="1">
              <a:solidFill>
                <a:srgbClr val="BD00BF"/>
              </a:solidFill>
            </a:endParaRPr>
          </a:p>
        </p:txBody>
      </p:sp>
      <p:sp>
        <p:nvSpPr>
          <p:cNvPr id="62" name="Rectangle à coins arrondis 61"/>
          <p:cNvSpPr/>
          <p:nvPr/>
        </p:nvSpPr>
        <p:spPr>
          <a:xfrm>
            <a:off x="5541028" y="4533385"/>
            <a:ext cx="3501371" cy="200802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220" name="ZoneTexte 62"/>
          <p:cNvSpPr txBox="1">
            <a:spLocks noChangeArrowheads="1"/>
          </p:cNvSpPr>
          <p:nvPr/>
        </p:nvSpPr>
        <p:spPr bwMode="auto">
          <a:xfrm>
            <a:off x="5489575" y="4510088"/>
            <a:ext cx="35782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800082"/>
                </a:solidFill>
              </a:rPr>
              <a:t>SHIFT barrel-endcaps</a:t>
            </a:r>
            <a:endParaRPr lang="fr-FR" sz="1800">
              <a:solidFill>
                <a:srgbClr val="800082"/>
              </a:solidFill>
            </a:endParaRPr>
          </a:p>
          <a:p>
            <a:pPr algn="ctr" eaLnBrk="1" hangingPunct="1"/>
            <a:endParaRPr lang="fr-FR" sz="1800">
              <a:solidFill>
                <a:srgbClr val="800082"/>
              </a:solidFill>
            </a:endParaRPr>
          </a:p>
          <a:p>
            <a:pPr algn="ctr" eaLnBrk="1" hangingPunct="1">
              <a:buFont typeface="Wingdings" charset="0"/>
              <a:buChar char="Ø"/>
            </a:pPr>
            <a:r>
              <a:rPr lang="fr-FR" sz="1800">
                <a:solidFill>
                  <a:srgbClr val="800082"/>
                </a:solidFill>
              </a:rPr>
              <a:t> </a:t>
            </a:r>
            <a:r>
              <a:rPr lang="fr-FR" sz="1800" smtClean="0">
                <a:solidFill>
                  <a:srgbClr val="800082"/>
                </a:solidFill>
              </a:rPr>
              <a:t>energy deposited in the ECAL </a:t>
            </a:r>
            <a:r>
              <a:rPr lang="fr-FR" sz="1800" b="1" i="1" smtClean="0">
                <a:solidFill>
                  <a:srgbClr val="800082"/>
                </a:solidFill>
              </a:rPr>
              <a:t>pre-shower</a:t>
            </a:r>
            <a:r>
              <a:rPr lang="fr-FR" sz="1800" b="1" smtClean="0">
                <a:solidFill>
                  <a:srgbClr val="800082"/>
                </a:solidFill>
              </a:rPr>
              <a:t> absent</a:t>
            </a:r>
            <a:r>
              <a:rPr lang="fr-FR" sz="1800" smtClean="0">
                <a:solidFill>
                  <a:srgbClr val="800082"/>
                </a:solidFill>
              </a:rPr>
              <a:t> @ </a:t>
            </a:r>
            <a:r>
              <a:rPr lang="fr-FR" sz="1800" b="1" smtClean="0">
                <a:solidFill>
                  <a:srgbClr val="800082"/>
                </a:solidFill>
              </a:rPr>
              <a:t>L1</a:t>
            </a:r>
          </a:p>
          <a:p>
            <a:pPr algn="ctr" eaLnBrk="1" hangingPunct="1">
              <a:buFont typeface="Wingdings" charset="0"/>
              <a:buChar char="Ø"/>
            </a:pPr>
            <a:endParaRPr lang="fr-FR" sz="1800" b="1">
              <a:solidFill>
                <a:srgbClr val="800082"/>
              </a:solidFill>
            </a:endParaRPr>
          </a:p>
          <a:p>
            <a:pPr algn="ctr" eaLnBrk="1" hangingPunct="1">
              <a:buFont typeface="Wingdings" charset="0"/>
              <a:buChar char="Ø"/>
            </a:pPr>
            <a:r>
              <a:rPr lang="fr-FR" sz="1800" b="1" smtClean="0">
                <a:solidFill>
                  <a:srgbClr val="800082"/>
                </a:solidFill>
              </a:rPr>
              <a:t> transparency loss </a:t>
            </a:r>
            <a:r>
              <a:rPr lang="fr-FR" sz="1800" smtClean="0">
                <a:solidFill>
                  <a:srgbClr val="800082"/>
                </a:solidFill>
              </a:rPr>
              <a:t>in the </a:t>
            </a:r>
            <a:r>
              <a:rPr lang="fr-FR" sz="1800" b="1" smtClean="0">
                <a:solidFill>
                  <a:srgbClr val="800082"/>
                </a:solidFill>
              </a:rPr>
              <a:t>endcaps</a:t>
            </a:r>
            <a:endParaRPr lang="fr-FR" sz="1800" b="1">
              <a:solidFill>
                <a:srgbClr val="800082"/>
              </a:solidFill>
            </a:endParaRPr>
          </a:p>
        </p:txBody>
      </p:sp>
      <p:cxnSp>
        <p:nvCxnSpPr>
          <p:cNvPr id="64" name="Connecteur droit 63"/>
          <p:cNvCxnSpPr/>
          <p:nvPr/>
        </p:nvCxnSpPr>
        <p:spPr>
          <a:xfrm flipV="1">
            <a:off x="5364163" y="3890963"/>
            <a:ext cx="481012" cy="0"/>
          </a:xfrm>
          <a:prstGeom prst="line">
            <a:avLst/>
          </a:prstGeom>
          <a:ln w="38100">
            <a:solidFill>
              <a:srgbClr val="BD00B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>
            <a:off x="2938463" y="4741863"/>
            <a:ext cx="2632075" cy="1587"/>
          </a:xfrm>
          <a:prstGeom prst="line">
            <a:avLst/>
          </a:prstGeom>
          <a:ln w="38100">
            <a:solidFill>
              <a:srgbClr val="80008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 flipV="1">
            <a:off x="5435600" y="1909763"/>
            <a:ext cx="4826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6705601" y="636225"/>
            <a:ext cx="1879599" cy="6274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225" name="ZoneTexte 19"/>
          <p:cNvSpPr txBox="1">
            <a:spLocks noChangeArrowheads="1"/>
          </p:cNvSpPr>
          <p:nvPr/>
        </p:nvSpPr>
        <p:spPr bwMode="auto">
          <a:xfrm>
            <a:off x="6705601" y="609600"/>
            <a:ext cx="1879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/>
              <a:t>B</a:t>
            </a:r>
            <a:r>
              <a:rPr lang="fr-FR" sz="1800" b="1" smtClean="0"/>
              <a:t>arrel</a:t>
            </a:r>
            <a:endParaRPr lang="fr-FR" sz="1800" b="1"/>
          </a:p>
          <a:p>
            <a:pPr algn="ctr" eaLnBrk="1" hangingPunct="1"/>
            <a:r>
              <a:rPr lang="fr-FR" sz="1800" smtClean="0"/>
              <a:t>Spike rejection</a:t>
            </a:r>
            <a:endParaRPr lang="fr-FR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57" grpId="0" animBg="1"/>
      <p:bldP spid="51209" grpId="0"/>
      <p:bldP spid="51210" grpId="0"/>
      <p:bldP spid="51215" grpId="0"/>
      <p:bldP spid="51218" grpId="0"/>
      <p:bldP spid="62" grpId="0" animBg="1"/>
      <p:bldP spid="51220" grpId="0"/>
      <p:bldP spid="24" grpId="0" animBg="1"/>
      <p:bldP spid="512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L1 EG trigger efficiency : 2011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ED6670B5-3C11-D542-9439-192CA1A6B22A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18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52236" name="Image 9" descr="eff_EG15_both_tagWP80_probeWP8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04838"/>
            <a:ext cx="4321175" cy="41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7" name="ZoneTexte 9"/>
          <p:cNvSpPr txBox="1">
            <a:spLocks noChangeArrowheads="1"/>
          </p:cNvSpPr>
          <p:nvPr/>
        </p:nvSpPr>
        <p:spPr bwMode="auto">
          <a:xfrm>
            <a:off x="123825" y="573088"/>
            <a:ext cx="435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000090"/>
                </a:solidFill>
              </a:rPr>
              <a:t>Barrel (</a:t>
            </a:r>
            <a:r>
              <a:rPr lang="fr-FR" sz="1800" b="1" smtClean="0"/>
              <a:t>12</a:t>
            </a:r>
            <a:r>
              <a:rPr lang="fr-FR" sz="1800" b="1" smtClean="0">
                <a:solidFill>
                  <a:srgbClr val="000090"/>
                </a:solidFill>
              </a:rPr>
              <a:t>,</a:t>
            </a:r>
            <a:r>
              <a:rPr lang="fr-FR" sz="1800" b="1" smtClean="0">
                <a:solidFill>
                  <a:srgbClr val="FF0000"/>
                </a:solidFill>
              </a:rPr>
              <a:t>15</a:t>
            </a:r>
            <a:r>
              <a:rPr lang="fr-FR" sz="1800" b="1" smtClean="0">
                <a:solidFill>
                  <a:srgbClr val="000090"/>
                </a:solidFill>
              </a:rPr>
              <a:t>,</a:t>
            </a:r>
            <a:r>
              <a:rPr lang="fr-FR" sz="1800" b="1" smtClean="0">
                <a:solidFill>
                  <a:srgbClr val="0000FF"/>
                </a:solidFill>
              </a:rPr>
              <a:t>20</a:t>
            </a:r>
            <a:r>
              <a:rPr lang="fr-FR" sz="1800" b="1" smtClean="0">
                <a:solidFill>
                  <a:srgbClr val="000090"/>
                </a:solidFill>
              </a:rPr>
              <a:t>,</a:t>
            </a:r>
            <a:r>
              <a:rPr lang="fr-FR" sz="1800" b="1" smtClean="0">
                <a:solidFill>
                  <a:srgbClr val="008000"/>
                </a:solidFill>
              </a:rPr>
              <a:t>30 </a:t>
            </a:r>
            <a:r>
              <a:rPr lang="fr-FR" sz="1800" b="1" smtClean="0">
                <a:solidFill>
                  <a:srgbClr val="000090"/>
                </a:solidFill>
              </a:rPr>
              <a:t>GeV)</a:t>
            </a:r>
            <a:endParaRPr lang="fr-FR" sz="1800" b="1">
              <a:solidFill>
                <a:srgbClr val="000090"/>
              </a:solidFill>
            </a:endParaRPr>
          </a:p>
        </p:txBody>
      </p:sp>
      <p:pic>
        <p:nvPicPr>
          <p:cNvPr id="52238" name="Image 9" descr="eff_EG15_both_tagWP80_probeWP8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604838"/>
            <a:ext cx="4321175" cy="41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9" name="ZoneTexte 9"/>
          <p:cNvSpPr txBox="1">
            <a:spLocks noChangeArrowheads="1"/>
          </p:cNvSpPr>
          <p:nvPr/>
        </p:nvSpPr>
        <p:spPr bwMode="auto">
          <a:xfrm>
            <a:off x="4711700" y="573088"/>
            <a:ext cx="435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000090"/>
                </a:solidFill>
              </a:rPr>
              <a:t>Endcaps (</a:t>
            </a:r>
            <a:r>
              <a:rPr lang="fr-FR" sz="1800" b="1" smtClean="0"/>
              <a:t>12</a:t>
            </a:r>
            <a:r>
              <a:rPr lang="fr-FR" sz="1800" b="1" smtClean="0">
                <a:solidFill>
                  <a:srgbClr val="000090"/>
                </a:solidFill>
              </a:rPr>
              <a:t>,</a:t>
            </a:r>
            <a:r>
              <a:rPr lang="fr-FR" sz="1800" b="1" smtClean="0">
                <a:solidFill>
                  <a:srgbClr val="FF0000"/>
                </a:solidFill>
              </a:rPr>
              <a:t>15</a:t>
            </a:r>
            <a:r>
              <a:rPr lang="fr-FR" sz="1800" b="1" smtClean="0">
                <a:solidFill>
                  <a:srgbClr val="000090"/>
                </a:solidFill>
              </a:rPr>
              <a:t>,</a:t>
            </a:r>
            <a:r>
              <a:rPr lang="fr-FR" sz="1800" b="1" smtClean="0">
                <a:solidFill>
                  <a:srgbClr val="0000FF"/>
                </a:solidFill>
              </a:rPr>
              <a:t>20</a:t>
            </a:r>
            <a:r>
              <a:rPr lang="fr-FR" sz="1800" b="1" smtClean="0">
                <a:solidFill>
                  <a:srgbClr val="000090"/>
                </a:solidFill>
              </a:rPr>
              <a:t>,</a:t>
            </a:r>
            <a:r>
              <a:rPr lang="fr-FR" sz="1800" b="1" smtClean="0">
                <a:solidFill>
                  <a:srgbClr val="008000"/>
                </a:solidFill>
              </a:rPr>
              <a:t>30 </a:t>
            </a:r>
            <a:r>
              <a:rPr lang="fr-FR" sz="1800" b="1">
                <a:solidFill>
                  <a:srgbClr val="000090"/>
                </a:solidFill>
              </a:rPr>
              <a:t>GeV)</a:t>
            </a:r>
          </a:p>
        </p:txBody>
      </p:sp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5016500" y="5005388"/>
          <a:ext cx="3721100" cy="1813561"/>
        </p:xfrm>
        <a:graphic>
          <a:graphicData uri="http://schemas.openxmlformats.org/drawingml/2006/table">
            <a:tbl>
              <a:tblPr/>
              <a:tblGrid>
                <a:gridCol w="889000"/>
                <a:gridCol w="1397000"/>
                <a:gridCol w="1435100"/>
              </a:tblGrid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50%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EG12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13.0 GeV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16.0 GeV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EG15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16.1 GeV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19.1 GeV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EG20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20.7 GeV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24.6 GeV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EG30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29.9 GeV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33.7 GeV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80963" y="5005388"/>
          <a:ext cx="4454525" cy="1813561"/>
        </p:xfrm>
        <a:graphic>
          <a:graphicData uri="http://schemas.openxmlformats.org/drawingml/2006/table">
            <a:tbl>
              <a:tblPr/>
              <a:tblGrid>
                <a:gridCol w="889000"/>
                <a:gridCol w="1776412"/>
                <a:gridCol w="1789113"/>
              </a:tblGrid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EG15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50%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95%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99%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100 GeV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1016000" y="5657850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45" name="Équation" r:id="rId5" imgW="927100" imgH="215900" progId="Equation.3">
                  <p:embed/>
                </p:oleObj>
              </mc:Choice>
              <mc:Fallback>
                <p:oleObj name="Équation" r:id="rId5" imgW="9271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5657850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1016000" y="6057900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46" name="Équation" r:id="rId7" imgW="939800" imgH="215900" progId="Equation.3">
                  <p:embed/>
                </p:oleObj>
              </mc:Choice>
              <mc:Fallback>
                <p:oleObj name="Équation" r:id="rId7" imgW="939800" imgH="215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6057900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1044575" y="5259388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47" name="Équation" r:id="rId9" imgW="889000" imgH="215900" progId="Equation.3">
                  <p:embed/>
                </p:oleObj>
              </mc:Choice>
              <mc:Fallback>
                <p:oleObj name="Équation" r:id="rId9" imgW="889000" imgH="215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5259388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2892425" y="5259388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48" name="Équation" r:id="rId11" imgW="901700" imgH="215900" progId="Equation.3">
                  <p:embed/>
                </p:oleObj>
              </mc:Choice>
              <mc:Fallback>
                <p:oleObj name="Équation" r:id="rId11" imgW="901700" imgH="215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5259388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6"/>
          <p:cNvGraphicFramePr>
            <a:graphicFrameLocks noChangeAspect="1"/>
          </p:cNvGraphicFramePr>
          <p:nvPr/>
        </p:nvGraphicFramePr>
        <p:xfrm>
          <a:off x="2863850" y="5657850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49" name="Équation" r:id="rId13" imgW="927100" imgH="215900" progId="Equation.3">
                  <p:embed/>
                </p:oleObj>
              </mc:Choice>
              <mc:Fallback>
                <p:oleObj name="Équation" r:id="rId13" imgW="927100" imgH="215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5657850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2863850" y="6057900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50" name="Équation" r:id="rId15" imgW="927100" imgH="215900" progId="Equation.3">
                  <p:embed/>
                </p:oleObj>
              </mc:Choice>
              <mc:Fallback>
                <p:oleObj name="Équation" r:id="rId15" imgW="927100" imgH="215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6057900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2" name="Object 8"/>
          <p:cNvGraphicFramePr>
            <a:graphicFrameLocks noChangeAspect="1"/>
          </p:cNvGraphicFramePr>
          <p:nvPr/>
        </p:nvGraphicFramePr>
        <p:xfrm>
          <a:off x="1030288" y="6442075"/>
          <a:ext cx="1143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51" name="Équation" r:id="rId17" imgW="762000" imgH="215900" progId="Equation.3">
                  <p:embed/>
                </p:oleObj>
              </mc:Choice>
              <mc:Fallback>
                <p:oleObj name="Équation" r:id="rId17" imgW="762000" imgH="215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288" y="6442075"/>
                        <a:ext cx="11430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3" name="Object 9"/>
          <p:cNvGraphicFramePr>
            <a:graphicFrameLocks noChangeAspect="1"/>
          </p:cNvGraphicFramePr>
          <p:nvPr/>
        </p:nvGraphicFramePr>
        <p:xfrm>
          <a:off x="2889250" y="6442075"/>
          <a:ext cx="1143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52" name="Équation" r:id="rId19" imgW="774700" imgH="215900" progId="Equation.3">
                  <p:embed/>
                </p:oleObj>
              </mc:Choice>
              <mc:Fallback>
                <p:oleObj name="Équation" r:id="rId19" imgW="774700" imgH="215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0" y="6442075"/>
                        <a:ext cx="11430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/>
        </p:nvSpPr>
        <p:spPr>
          <a:xfrm>
            <a:off x="127000" y="438150"/>
            <a:ext cx="8890000" cy="1604963"/>
          </a:xfrm>
          <a:prstGeom prst="roundRect">
            <a:avLst>
              <a:gd name="adj" fmla="val 1611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3251" name="ZoneTexte 3"/>
          <p:cNvSpPr txBox="1">
            <a:spLocks noChangeArrowheads="1"/>
          </p:cNvSpPr>
          <p:nvPr/>
        </p:nvSpPr>
        <p:spPr bwMode="auto">
          <a:xfrm>
            <a:off x="0" y="-77788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Active channels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pic>
        <p:nvPicPr>
          <p:cNvPr id="53252" name="Image 11" descr="Pictur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2055813"/>
            <a:ext cx="5197475" cy="203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Image 12" descr="Picture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8925"/>
            <a:ext cx="9144000" cy="275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ZoneTexte 13"/>
          <p:cNvSpPr txBox="1">
            <a:spLocks noChangeArrowheads="1"/>
          </p:cNvSpPr>
          <p:nvPr/>
        </p:nvSpPr>
        <p:spPr bwMode="auto">
          <a:xfrm>
            <a:off x="1592263" y="2544763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2010</a:t>
            </a:r>
          </a:p>
        </p:txBody>
      </p:sp>
      <p:sp>
        <p:nvSpPr>
          <p:cNvPr id="53255" name="ZoneTexte 14"/>
          <p:cNvSpPr txBox="1">
            <a:spLocks noChangeArrowheads="1"/>
          </p:cNvSpPr>
          <p:nvPr/>
        </p:nvSpPr>
        <p:spPr bwMode="auto">
          <a:xfrm>
            <a:off x="1592263" y="3052763"/>
            <a:ext cx="681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2011</a:t>
            </a:r>
          </a:p>
        </p:txBody>
      </p:sp>
      <p:sp>
        <p:nvSpPr>
          <p:cNvPr id="53256" name="ZoneTexte 15"/>
          <p:cNvSpPr txBox="1">
            <a:spLocks noChangeArrowheads="1"/>
          </p:cNvSpPr>
          <p:nvPr/>
        </p:nvSpPr>
        <p:spPr bwMode="auto">
          <a:xfrm>
            <a:off x="1597025" y="3587750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2012</a:t>
            </a:r>
          </a:p>
        </p:txBody>
      </p:sp>
      <p:sp>
        <p:nvSpPr>
          <p:cNvPr id="53257" name="ZoneTexte 16"/>
          <p:cNvSpPr txBox="1">
            <a:spLocks noChangeArrowheads="1"/>
          </p:cNvSpPr>
          <p:nvPr/>
        </p:nvSpPr>
        <p:spPr bwMode="auto">
          <a:xfrm>
            <a:off x="63500" y="412750"/>
            <a:ext cx="9017000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algn="ctr" eaLnBrk="1" hangingPunct="1">
              <a:spcAft>
                <a:spcPts val="600"/>
              </a:spcAft>
              <a:buFont typeface="Wingdings" charset="2"/>
              <a:buChar char="²"/>
            </a:pPr>
            <a:r>
              <a:rPr lang="fr-FR" sz="1600" smtClean="0"/>
              <a:t>The </a:t>
            </a:r>
            <a:r>
              <a:rPr lang="fr-FR" sz="1600" b="1" smtClean="0"/>
              <a:t>problematic</a:t>
            </a:r>
            <a:r>
              <a:rPr lang="fr-FR" sz="1600" smtClean="0"/>
              <a:t> </a:t>
            </a:r>
            <a:r>
              <a:rPr lang="fr-FR" sz="1600" b="1" smtClean="0"/>
              <a:t>crystals</a:t>
            </a:r>
            <a:r>
              <a:rPr lang="fr-FR" sz="1600" smtClean="0"/>
              <a:t>, </a:t>
            </a:r>
            <a:r>
              <a:rPr lang="fr-FR" sz="1600" b="1" smtClean="0"/>
              <a:t>towers </a:t>
            </a:r>
            <a:r>
              <a:rPr lang="fr-FR" sz="1600" smtClean="0"/>
              <a:t>and </a:t>
            </a:r>
            <a:r>
              <a:rPr lang="fr-FR" sz="1600" b="1" smtClean="0"/>
              <a:t>regions </a:t>
            </a:r>
            <a:r>
              <a:rPr lang="fr-FR" sz="1600" smtClean="0"/>
              <a:t>(optical links, power, electronics…</a:t>
            </a:r>
            <a:r>
              <a:rPr lang="fr-FR" sz="1600"/>
              <a:t>) </a:t>
            </a:r>
            <a:r>
              <a:rPr lang="fr-FR" sz="1600" smtClean="0"/>
              <a:t>can be </a:t>
            </a:r>
            <a:r>
              <a:rPr lang="fr-FR" sz="1600" b="1" smtClean="0"/>
              <a:t>masked </a:t>
            </a:r>
            <a:r>
              <a:rPr lang="fr-FR" sz="1600" smtClean="0"/>
              <a:t>in the L1 decision chain</a:t>
            </a:r>
            <a:endParaRPr lang="fr-FR" sz="1600"/>
          </a:p>
          <a:p>
            <a:pPr algn="ctr" eaLnBrk="1" hangingPunct="1"/>
            <a:r>
              <a:rPr lang="fr-FR" sz="1600"/>
              <a:t>⇒ </a:t>
            </a:r>
            <a:r>
              <a:rPr lang="fr-FR" sz="1600" b="1" smtClean="0"/>
              <a:t>prevents</a:t>
            </a:r>
            <a:r>
              <a:rPr lang="fr-FR" sz="1600" smtClean="0"/>
              <a:t> problematic channels to induce </a:t>
            </a:r>
            <a:r>
              <a:rPr lang="fr-FR" sz="1600" b="1" smtClean="0"/>
              <a:t>high trigger rates</a:t>
            </a:r>
          </a:p>
          <a:p>
            <a:pPr algn="ctr" eaLnBrk="1" hangingPunct="1"/>
            <a:endParaRPr lang="fr-FR" sz="1600" b="1"/>
          </a:p>
          <a:p>
            <a:pPr marL="285750" indent="-285750" algn="ctr" eaLnBrk="1" hangingPunct="1">
              <a:buFont typeface="Wingdings" charset="2"/>
              <a:buChar char="²"/>
            </a:pPr>
            <a:r>
              <a:rPr lang="fr-FR" sz="1600" b="1" smtClean="0"/>
              <a:t>Excellent geometric </a:t>
            </a:r>
            <a:r>
              <a:rPr lang="fr-FR" sz="1600" b="1"/>
              <a:t>acceptance </a:t>
            </a:r>
            <a:r>
              <a:rPr lang="fr-FR" sz="1600" smtClean="0"/>
              <a:t>: </a:t>
            </a:r>
            <a:r>
              <a:rPr lang="fr-FR" sz="1600" b="1">
                <a:solidFill>
                  <a:srgbClr val="008000"/>
                </a:solidFill>
              </a:rPr>
              <a:t>99.8% </a:t>
            </a:r>
            <a:r>
              <a:rPr lang="fr-FR" sz="1600" smtClean="0"/>
              <a:t>(barrel) </a:t>
            </a:r>
            <a:r>
              <a:rPr lang="fr-FR" sz="1600" b="1">
                <a:solidFill>
                  <a:srgbClr val="008000"/>
                </a:solidFill>
              </a:rPr>
              <a:t>98.7% </a:t>
            </a:r>
            <a:r>
              <a:rPr lang="fr-FR" sz="1600" smtClean="0"/>
              <a:t>(endcaps)</a:t>
            </a:r>
            <a:endParaRPr lang="fr-FR" sz="1600"/>
          </a:p>
          <a:p>
            <a:pPr algn="ctr" eaLnBrk="1" hangingPunct="1"/>
            <a:r>
              <a:rPr lang="fr-FR" sz="1600"/>
              <a:t>⇒ </a:t>
            </a:r>
            <a:r>
              <a:rPr lang="fr-FR" sz="1600" smtClean="0"/>
              <a:t>masking stable through Run 1 data taking (2010-2012)</a:t>
            </a:r>
            <a:endParaRPr lang="fr-FR" sz="1600"/>
          </a:p>
        </p:txBody>
      </p:sp>
      <p:sp>
        <p:nvSpPr>
          <p:cNvPr id="15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CF1121D4-FC26-D741-B107-421DA330BC78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19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791624" y="623175"/>
            <a:ext cx="7577675" cy="276066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/>
          </a:p>
        </p:txBody>
      </p:sp>
      <p:sp>
        <p:nvSpPr>
          <p:cNvPr id="17413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dirty="0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OUTLINE</a:t>
            </a:r>
            <a:endParaRPr lang="fr-FR" sz="3000" b="1" dirty="0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17414" name="ZoneTexte 4"/>
          <p:cNvSpPr txBox="1">
            <a:spLocks noChangeArrowheads="1"/>
          </p:cNvSpPr>
          <p:nvPr/>
        </p:nvSpPr>
        <p:spPr bwMode="auto">
          <a:xfrm>
            <a:off x="933450" y="673975"/>
            <a:ext cx="75326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²"/>
            </a:pPr>
            <a:r>
              <a:rPr lang="en-GB" sz="1800" b="1" dirty="0" smtClean="0">
                <a:cs typeface="Arial" charset="0"/>
              </a:rPr>
              <a:t> Triggering on signals of interest at the LHC</a:t>
            </a:r>
          </a:p>
          <a:p>
            <a:pPr eaLnBrk="1" hangingPunct="1">
              <a:buFont typeface="Wingdings" charset="0"/>
              <a:buChar char="²"/>
            </a:pPr>
            <a:endParaRPr lang="en-GB" sz="1800" b="1" dirty="0" smtClean="0">
              <a:cs typeface="Arial" charset="0"/>
            </a:endParaRPr>
          </a:p>
          <a:p>
            <a:pPr eaLnBrk="1" hangingPunct="1">
              <a:buFont typeface="Wingdings" charset="0"/>
              <a:buChar char="²"/>
            </a:pPr>
            <a:r>
              <a:rPr lang="en-GB" sz="1800" b="1" dirty="0">
                <a:cs typeface="Arial" charset="0"/>
              </a:rPr>
              <a:t> </a:t>
            </a:r>
            <a:r>
              <a:rPr lang="en-GB" sz="1800" b="1" dirty="0" smtClean="0">
                <a:cs typeface="Arial" charset="0"/>
              </a:rPr>
              <a:t>The Level-1 ECAL Trigger</a:t>
            </a:r>
          </a:p>
          <a:p>
            <a:pPr eaLnBrk="1" hangingPunct="1">
              <a:buFont typeface="Wingdings" charset="0"/>
              <a:buChar char="²"/>
            </a:pPr>
            <a:endParaRPr lang="en-GB" sz="1800" b="1" dirty="0">
              <a:cs typeface="Arial" charset="0"/>
            </a:endParaRPr>
          </a:p>
          <a:p>
            <a:pPr eaLnBrk="1" hangingPunct="1">
              <a:buFont typeface="Wingdings" charset="0"/>
              <a:buChar char="²"/>
            </a:pPr>
            <a:r>
              <a:rPr lang="en-GB" sz="1800" b="1" dirty="0" smtClean="0">
                <a:cs typeface="Arial" charset="0"/>
              </a:rPr>
              <a:t> Optimisation of the ECAL Spikes rejection</a:t>
            </a:r>
          </a:p>
          <a:p>
            <a:pPr eaLnBrk="1" hangingPunct="1">
              <a:buFont typeface="Wingdings" charset="0"/>
              <a:buChar char="²"/>
            </a:pPr>
            <a:endParaRPr lang="en-GB" sz="1800" b="1" dirty="0">
              <a:cs typeface="Arial" charset="0"/>
            </a:endParaRPr>
          </a:p>
          <a:p>
            <a:pPr eaLnBrk="1" hangingPunct="1">
              <a:buFont typeface="Wingdings" charset="0"/>
              <a:buChar char="²"/>
            </a:pPr>
            <a:r>
              <a:rPr lang="en-GB" sz="1800" b="1" dirty="0" smtClean="0">
                <a:cs typeface="Arial" charset="0"/>
              </a:rPr>
              <a:t> Treatment of the ECAL crystals transparency loss</a:t>
            </a:r>
          </a:p>
          <a:p>
            <a:pPr eaLnBrk="1" hangingPunct="1">
              <a:buFont typeface="Wingdings" charset="0"/>
              <a:buChar char="²"/>
            </a:pPr>
            <a:endParaRPr lang="en-GB" sz="1800" b="1" dirty="0">
              <a:cs typeface="Arial" charset="0"/>
            </a:endParaRPr>
          </a:p>
          <a:p>
            <a:pPr eaLnBrk="1" hangingPunct="1">
              <a:buFont typeface="Wingdings" charset="0"/>
              <a:buChar char="²"/>
            </a:pPr>
            <a:r>
              <a:rPr lang="en-GB" sz="1800" b="1" dirty="0" smtClean="0">
                <a:cs typeface="Arial" charset="0"/>
              </a:rPr>
              <a:t> Performances through LHC Run 1</a:t>
            </a:r>
            <a:endParaRPr lang="en-GB" sz="1800" b="1" dirty="0">
              <a:cs typeface="Arial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88125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852EEB66-6E90-7945-B590-410467F4D442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2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7" name="Image 25" descr="hummingbird_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20" y="3492500"/>
            <a:ext cx="4035154" cy="3274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28"/>
          <p:cNvSpPr/>
          <p:nvPr/>
        </p:nvSpPr>
        <p:spPr>
          <a:xfrm>
            <a:off x="57735" y="4127515"/>
            <a:ext cx="9028540" cy="2418470"/>
          </a:xfrm>
          <a:prstGeom prst="roundRect">
            <a:avLst>
              <a:gd name="adj" fmla="val 8352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7282" name="ZoneTexte 3"/>
          <p:cNvSpPr txBox="1">
            <a:spLocks noChangeArrowheads="1"/>
          </p:cNvSpPr>
          <p:nvPr/>
        </p:nvSpPr>
        <p:spPr bwMode="auto">
          <a:xfrm>
            <a:off x="0" y="-1963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Sources of inefficiency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12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8875" y="6569075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20773D0B-1465-E04F-9A99-6630895E4593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20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94742"/>
              </p:ext>
            </p:extLst>
          </p:nvPr>
        </p:nvGraphicFramePr>
        <p:xfrm>
          <a:off x="1536700" y="756678"/>
          <a:ext cx="6184900" cy="3230568"/>
        </p:xfrm>
        <a:graphic>
          <a:graphicData uri="http://schemas.openxmlformats.org/drawingml/2006/table">
            <a:tbl>
              <a:tblPr/>
              <a:tblGrid>
                <a:gridCol w="1912938"/>
                <a:gridCol w="958850"/>
                <a:gridCol w="1104900"/>
                <a:gridCol w="1103312"/>
                <a:gridCol w="1104900"/>
              </a:tblGrid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Source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Barrel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Endcaps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Barrel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Endcaps</a:t>
                      </a:r>
                      <a:endParaRPr kumimoji="0" lang="fr-F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Inefficient electrons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7803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3216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Pre-firing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74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110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0.95%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3.42%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Post</a:t>
                      </a: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-firing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135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68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1.73%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2.11%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Fine-</a:t>
                      </a: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Grain (FG)</a:t>
                      </a:r>
                      <a:endParaRPr kumimoji="0" lang="fr-FR" sz="1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87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1.11%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0.00%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H/E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1166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734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14.94%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22.82%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Masked towers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249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3.19%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0.00%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Masked bands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496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0.00%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15.42%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Masked crystals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58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0.74%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0.03%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Spikes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3282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42.06%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0.00%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Energy spread</a:t>
                      </a:r>
                      <a:endParaRPr kumimoji="0" 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509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298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6.52%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9.27%</a:t>
                      </a:r>
                    </a:p>
                  </a:txBody>
                  <a:tcPr marL="12700" marR="12700" marT="12700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7358" name="ZoneTexte 7"/>
          <p:cNvSpPr txBox="1">
            <a:spLocks noChangeArrowheads="1"/>
          </p:cNvSpPr>
          <p:nvPr/>
        </p:nvSpPr>
        <p:spPr bwMode="auto">
          <a:xfrm>
            <a:off x="11555" y="4231420"/>
            <a:ext cx="9397990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²"/>
            </a:pPr>
            <a:r>
              <a:rPr lang="fr-FR" sz="1600" b="1" smtClean="0">
                <a:solidFill>
                  <a:srgbClr val="0000FF"/>
                </a:solidFill>
              </a:rPr>
              <a:t>Pre/post-firing</a:t>
            </a:r>
            <a:r>
              <a:rPr lang="fr-FR" sz="1600" smtClean="0"/>
              <a:t> : an electron from </a:t>
            </a:r>
            <a:r>
              <a:rPr lang="fr-FR" sz="1600" b="1" smtClean="0"/>
              <a:t>BX n</a:t>
            </a:r>
            <a:r>
              <a:rPr lang="fr-FR" sz="1600" smtClean="0"/>
              <a:t> triggers at </a:t>
            </a:r>
            <a:r>
              <a:rPr lang="fr-FR" sz="1600" b="1" smtClean="0"/>
              <a:t>BX (n-1)</a:t>
            </a:r>
            <a:r>
              <a:rPr lang="fr-FR" sz="1600" smtClean="0"/>
              <a:t> or </a:t>
            </a:r>
            <a:r>
              <a:rPr lang="fr-FR" sz="1600" b="1" smtClean="0"/>
              <a:t>(n+1) </a:t>
            </a:r>
            <a:r>
              <a:rPr lang="fr-FR" sz="1600" smtClean="0"/>
              <a:t>(sampling phase shifts)</a:t>
            </a:r>
            <a:r>
              <a:rPr lang="fr-FR" sz="1600" b="1"/>
              <a:t> </a:t>
            </a:r>
            <a:r>
              <a:rPr lang="fr-FR" sz="1600" b="1" smtClean="0"/>
              <a:t>⟹ </a:t>
            </a:r>
            <a:r>
              <a:rPr lang="fr-FR" sz="1600" smtClean="0"/>
              <a:t>estimation: match the electron to L1 candidates from BX-1 and BX+1</a:t>
            </a:r>
            <a:endParaRPr lang="fr-FR" sz="1600" b="1" smtClean="0"/>
          </a:p>
          <a:p>
            <a:pPr eaLnBrk="1" hangingPunct="1"/>
            <a:endParaRPr lang="fr-FR" sz="1600"/>
          </a:p>
          <a:p>
            <a:pPr marL="285750" indent="-285750" eaLnBrk="1" hangingPunct="1">
              <a:spcAft>
                <a:spcPts val="600"/>
              </a:spcAft>
              <a:buFont typeface="Wingdings" charset="2"/>
              <a:buChar char="²"/>
            </a:pPr>
            <a:r>
              <a:rPr lang="fr-FR" sz="1600" b="1" smtClean="0">
                <a:solidFill>
                  <a:srgbClr val="0000FF"/>
                </a:solidFill>
              </a:rPr>
              <a:t>Reconstructed</a:t>
            </a:r>
            <a:r>
              <a:rPr lang="fr-FR" sz="1600" smtClean="0">
                <a:solidFill>
                  <a:srgbClr val="0000FF"/>
                </a:solidFill>
              </a:rPr>
              <a:t> electron </a:t>
            </a:r>
            <a:r>
              <a:rPr lang="fr-FR" sz="1600" b="1" smtClean="0">
                <a:solidFill>
                  <a:srgbClr val="0000FF"/>
                </a:solidFill>
              </a:rPr>
              <a:t>energy deposit</a:t>
            </a:r>
            <a:r>
              <a:rPr lang="fr-FR" sz="1600" smtClean="0">
                <a:solidFill>
                  <a:srgbClr val="0000FF"/>
                </a:solidFill>
              </a:rPr>
              <a:t> and corresponding </a:t>
            </a:r>
            <a:r>
              <a:rPr lang="fr-FR" sz="1600" b="1" smtClean="0">
                <a:solidFill>
                  <a:srgbClr val="0000FF"/>
                </a:solidFill>
              </a:rPr>
              <a:t>trigger</a:t>
            </a:r>
            <a:r>
              <a:rPr lang="fr-FR" sz="1600" smtClean="0">
                <a:solidFill>
                  <a:srgbClr val="0000FF"/>
                </a:solidFill>
              </a:rPr>
              <a:t> </a:t>
            </a:r>
            <a:r>
              <a:rPr lang="fr-FR" sz="1600" b="1" smtClean="0">
                <a:solidFill>
                  <a:srgbClr val="0000FF"/>
                </a:solidFill>
              </a:rPr>
              <a:t>primitives (TP)</a:t>
            </a:r>
            <a:r>
              <a:rPr lang="fr-FR" sz="1600" smtClean="0">
                <a:solidFill>
                  <a:srgbClr val="0000FF"/>
                </a:solidFill>
              </a:rPr>
              <a:t>:</a:t>
            </a:r>
            <a:endParaRPr lang="fr-FR" sz="1600">
              <a:solidFill>
                <a:srgbClr val="0000FF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fr-FR" sz="1600" smtClean="0"/>
              <a:t>- </a:t>
            </a:r>
            <a:r>
              <a:rPr lang="fr-FR" sz="1600" b="1" smtClean="0">
                <a:solidFill>
                  <a:srgbClr val="0000FF"/>
                </a:solidFill>
              </a:rPr>
              <a:t>FG</a:t>
            </a:r>
            <a:r>
              <a:rPr lang="fr-FR" sz="1600" smtClean="0">
                <a:solidFill>
                  <a:srgbClr val="0000FF"/>
                </a:solidFill>
              </a:rPr>
              <a:t> </a:t>
            </a:r>
            <a:r>
              <a:rPr lang="fr-FR" sz="1600"/>
              <a:t>and </a:t>
            </a:r>
            <a:r>
              <a:rPr lang="fr-FR" sz="1600" b="1">
                <a:solidFill>
                  <a:srgbClr val="0000FF"/>
                </a:solidFill>
              </a:rPr>
              <a:t>H/E</a:t>
            </a:r>
            <a:r>
              <a:rPr lang="fr-FR" sz="1600"/>
              <a:t> : </a:t>
            </a:r>
            <a:r>
              <a:rPr lang="fr-FR" sz="1600" smtClean="0"/>
              <a:t>check </a:t>
            </a:r>
            <a:r>
              <a:rPr lang="fr-FR" sz="1600" b="1" smtClean="0"/>
              <a:t>rejection</a:t>
            </a:r>
            <a:r>
              <a:rPr lang="fr-FR" sz="1600" smtClean="0"/>
              <a:t> of the </a:t>
            </a:r>
            <a:r>
              <a:rPr lang="fr-FR" sz="1600" b="1" smtClean="0"/>
              <a:t>TP</a:t>
            </a:r>
            <a:r>
              <a:rPr lang="fr-FR" sz="1600" smtClean="0"/>
              <a:t> corresponding to the </a:t>
            </a:r>
            <a:r>
              <a:rPr lang="fr-FR" sz="1600" b="1" smtClean="0"/>
              <a:t>main</a:t>
            </a:r>
            <a:r>
              <a:rPr lang="fr-FR" sz="1600" smtClean="0"/>
              <a:t> </a:t>
            </a:r>
            <a:r>
              <a:rPr lang="fr-FR" sz="1600" b="1" smtClean="0"/>
              <a:t>deposit</a:t>
            </a:r>
            <a:r>
              <a:rPr lang="fr-FR" sz="1600" smtClean="0"/>
              <a:t> within a </a:t>
            </a:r>
            <a:r>
              <a:rPr lang="fr-FR" sz="1600" b="1" smtClean="0"/>
              <a:t>single</a:t>
            </a:r>
            <a:r>
              <a:rPr lang="fr-FR" sz="1600" smtClean="0"/>
              <a:t> </a:t>
            </a:r>
            <a:r>
              <a:rPr lang="fr-FR" sz="1600" b="1" smtClean="0"/>
              <a:t>tower</a:t>
            </a:r>
            <a:endParaRPr lang="fr-FR" sz="1600" b="1"/>
          </a:p>
          <a:p>
            <a:pPr eaLnBrk="1" hangingPunct="1">
              <a:spcAft>
                <a:spcPts val="600"/>
              </a:spcAft>
            </a:pPr>
            <a:r>
              <a:rPr lang="fr-FR" sz="1600" smtClean="0"/>
              <a:t>- </a:t>
            </a:r>
            <a:r>
              <a:rPr lang="fr-FR" sz="1600" b="1" smtClean="0">
                <a:solidFill>
                  <a:srgbClr val="0000FF"/>
                </a:solidFill>
              </a:rPr>
              <a:t>Masking</a:t>
            </a:r>
            <a:r>
              <a:rPr lang="fr-FR" sz="1600" smtClean="0">
                <a:solidFill>
                  <a:srgbClr val="0000FF"/>
                </a:solidFill>
              </a:rPr>
              <a:t> </a:t>
            </a:r>
            <a:r>
              <a:rPr lang="fr-FR" sz="1600"/>
              <a:t>(tower / strip / crystal</a:t>
            </a:r>
            <a:r>
              <a:rPr lang="fr-FR" sz="1600" smtClean="0"/>
              <a:t>), </a:t>
            </a:r>
            <a:r>
              <a:rPr lang="fr-FR" sz="1600" b="1" smtClean="0"/>
              <a:t>Spike</a:t>
            </a:r>
            <a:r>
              <a:rPr lang="fr-FR" sz="1600" smtClean="0"/>
              <a:t> </a:t>
            </a:r>
            <a:r>
              <a:rPr lang="fr-FR" sz="1600" b="1"/>
              <a:t>rejection</a:t>
            </a:r>
            <a:r>
              <a:rPr lang="fr-FR" sz="1600"/>
              <a:t> : </a:t>
            </a:r>
            <a:r>
              <a:rPr lang="fr-FR" sz="1600" smtClean="0"/>
              <a:t>check rejection of the </a:t>
            </a:r>
            <a:r>
              <a:rPr lang="fr-FR" sz="1600" b="1"/>
              <a:t>2 </a:t>
            </a:r>
            <a:r>
              <a:rPr lang="fr-FR" sz="1600" b="1" smtClean="0"/>
              <a:t>maximum </a:t>
            </a:r>
            <a:r>
              <a:rPr lang="fr-FR" sz="1600" b="1"/>
              <a:t>E</a:t>
            </a:r>
            <a:r>
              <a:rPr lang="fr-FR" sz="1600" b="1" baseline="-25000"/>
              <a:t>T</a:t>
            </a:r>
            <a:r>
              <a:rPr lang="fr-FR" sz="1600" b="1"/>
              <a:t> </a:t>
            </a:r>
            <a:r>
              <a:rPr lang="fr-FR" sz="1600" b="1" smtClean="0"/>
              <a:t>towers</a:t>
            </a:r>
            <a:endParaRPr lang="fr-FR" sz="1600" b="1"/>
          </a:p>
          <a:p>
            <a:pPr eaLnBrk="1" hangingPunct="1">
              <a:spcAft>
                <a:spcPts val="600"/>
              </a:spcAft>
            </a:pPr>
            <a:r>
              <a:rPr lang="fr-FR" sz="1600" smtClean="0"/>
              <a:t>- </a:t>
            </a:r>
            <a:r>
              <a:rPr lang="fr-FR" sz="1600" b="1">
                <a:solidFill>
                  <a:srgbClr val="0000FF"/>
                </a:solidFill>
              </a:rPr>
              <a:t>Spread</a:t>
            </a:r>
            <a:r>
              <a:rPr lang="fr-FR" sz="1600">
                <a:solidFill>
                  <a:srgbClr val="0000FF"/>
                </a:solidFill>
              </a:rPr>
              <a:t> </a:t>
            </a:r>
            <a:r>
              <a:rPr lang="fr-FR" sz="1600"/>
              <a:t>: [2 max E</a:t>
            </a:r>
            <a:r>
              <a:rPr lang="fr-FR" sz="1600" baseline="-25000"/>
              <a:t>T</a:t>
            </a:r>
            <a:r>
              <a:rPr lang="fr-FR" sz="1600"/>
              <a:t> </a:t>
            </a:r>
            <a:r>
              <a:rPr lang="fr-FR" sz="1600" smtClean="0"/>
              <a:t>towers ⟹ </a:t>
            </a:r>
            <a:r>
              <a:rPr lang="fr-FR" sz="1600"/>
              <a:t>∑ TP &lt; 15 GeV ] </a:t>
            </a:r>
            <a:r>
              <a:rPr lang="fr-FR" sz="1600" b="1"/>
              <a:t>while</a:t>
            </a:r>
            <a:r>
              <a:rPr lang="fr-FR" sz="1600"/>
              <a:t> [all </a:t>
            </a:r>
            <a:r>
              <a:rPr lang="fr-FR" sz="1600" smtClean="0"/>
              <a:t>towers ⟹ </a:t>
            </a:r>
            <a:r>
              <a:rPr lang="fr-FR" sz="1600"/>
              <a:t>∑ TP &gt; 15 GeV ]</a:t>
            </a:r>
          </a:p>
        </p:txBody>
      </p:sp>
    </p:spTree>
    <p:extLst>
      <p:ext uri="{BB962C8B-B14F-4D97-AF65-F5344CB8AC3E}">
        <p14:creationId xmlns:p14="http://schemas.microsoft.com/office/powerpoint/2010/main" val="314773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oneTexte 3"/>
          <p:cNvSpPr txBox="1">
            <a:spLocks noChangeArrowheads="1"/>
          </p:cNvSpPr>
          <p:nvPr/>
        </p:nvSpPr>
        <p:spPr bwMode="auto">
          <a:xfrm>
            <a:off x="0" y="-4618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Regional efficiency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87F6DC58-FAA9-7649-83D0-6C73BAB3A6FC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21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pic>
        <p:nvPicPr>
          <p:cNvPr id="94212" name="Image 8" descr="TPGlike_EB_EG15_t20_p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93" y="531813"/>
            <a:ext cx="4665662" cy="321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Image 6" descr="TPGlike_EEminus_EG15_t20_p2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0" y="3800475"/>
            <a:ext cx="3106738" cy="300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Image 8" descr="TPGlike_EEplus_EG15_t20_p2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83" y="3800475"/>
            <a:ext cx="3105150" cy="300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2275" y="484915"/>
            <a:ext cx="114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BARREL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3905420" y="4193315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ENDCAPS</a:t>
            </a:r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6961909" y="1927968"/>
            <a:ext cx="195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8000"/>
                </a:solidFill>
              </a:rPr>
              <a:t>Z scale : 0.85 - 1</a:t>
            </a:r>
            <a:endParaRPr lang="en-US" b="1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3771" y="1249225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EB+</a:t>
            </a:r>
            <a:endParaRPr lang="en-US" b="1"/>
          </a:p>
        </p:txBody>
      </p:sp>
      <p:sp>
        <p:nvSpPr>
          <p:cNvPr id="13" name="TextBox 12"/>
          <p:cNvSpPr txBox="1"/>
          <p:nvPr/>
        </p:nvSpPr>
        <p:spPr>
          <a:xfrm>
            <a:off x="1453771" y="246380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EB-</a:t>
            </a:r>
            <a:endParaRPr lang="en-US" b="1"/>
          </a:p>
        </p:txBody>
      </p:sp>
      <p:sp>
        <p:nvSpPr>
          <p:cNvPr id="15" name="TextBox 14"/>
          <p:cNvSpPr txBox="1"/>
          <p:nvPr/>
        </p:nvSpPr>
        <p:spPr>
          <a:xfrm>
            <a:off x="2922353" y="3754177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EE-</a:t>
            </a:r>
            <a:endParaRPr lang="en-US" b="1"/>
          </a:p>
        </p:txBody>
      </p:sp>
      <p:sp>
        <p:nvSpPr>
          <p:cNvPr id="16" name="TextBox 15"/>
          <p:cNvSpPr txBox="1"/>
          <p:nvPr/>
        </p:nvSpPr>
        <p:spPr>
          <a:xfrm>
            <a:off x="7438935" y="3754177"/>
            <a:ext cx="62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EE+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368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3"/>
          <p:cNvSpPr txBox="1">
            <a:spLocks noChangeArrowheads="1"/>
          </p:cNvSpPr>
          <p:nvPr/>
        </p:nvSpPr>
        <p:spPr bwMode="auto">
          <a:xfrm>
            <a:off x="0" y="-8890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Response of the ECAL crystals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150165ED-EFFC-F143-8650-1ABBF994F13B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22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54276" name="Image 14" descr="transpa_loss_eta_2011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2690813"/>
            <a:ext cx="6267450" cy="414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127000" y="465138"/>
            <a:ext cx="8890000" cy="2333625"/>
          </a:xfrm>
          <a:prstGeom prst="roundRect">
            <a:avLst>
              <a:gd name="adj" fmla="val 1611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4278" name="ZoneTexte 16"/>
          <p:cNvSpPr txBox="1">
            <a:spLocks noChangeArrowheads="1"/>
          </p:cNvSpPr>
          <p:nvPr/>
        </p:nvSpPr>
        <p:spPr bwMode="auto">
          <a:xfrm>
            <a:off x="63500" y="439738"/>
            <a:ext cx="89535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Char char="²"/>
            </a:pPr>
            <a:r>
              <a:rPr lang="fr-FR" sz="1800"/>
              <a:t> </a:t>
            </a:r>
            <a:r>
              <a:rPr lang="fr-FR" sz="1800" smtClean="0"/>
              <a:t>Particles passing through ECAL crystals create </a:t>
            </a:r>
            <a:r>
              <a:rPr lang="fr-FR" sz="1800" b="1" smtClean="0"/>
              <a:t>defects </a:t>
            </a:r>
            <a:r>
              <a:rPr lang="fr-FR" sz="1800" smtClean="0"/>
              <a:t>hence </a:t>
            </a:r>
            <a:r>
              <a:rPr lang="fr-FR" sz="1800" b="1" smtClean="0"/>
              <a:t>degrading </a:t>
            </a:r>
            <a:r>
              <a:rPr lang="fr-FR" sz="1800" smtClean="0"/>
              <a:t>their </a:t>
            </a:r>
            <a:r>
              <a:rPr lang="fr-FR" sz="1800" b="1" smtClean="0"/>
              <a:t>transparency </a:t>
            </a:r>
            <a:r>
              <a:rPr lang="fr-FR" sz="1800" smtClean="0"/>
              <a:t>thus their </a:t>
            </a:r>
            <a:r>
              <a:rPr lang="fr-FR" sz="1800" b="1" smtClean="0"/>
              <a:t>response ⟹ </a:t>
            </a:r>
            <a:r>
              <a:rPr lang="fr-FR" sz="1800" smtClean="0"/>
              <a:t>especially </a:t>
            </a:r>
            <a:r>
              <a:rPr lang="fr-FR" sz="1800" b="1"/>
              <a:t>@</a:t>
            </a:r>
            <a:r>
              <a:rPr lang="fr-FR" sz="1800" b="1" smtClean="0"/>
              <a:t> high </a:t>
            </a:r>
            <a:r>
              <a:rPr lang="fr-FR" sz="2000" b="1">
                <a:latin typeface="Symbol" charset="0"/>
                <a:cs typeface="Symbol" charset="0"/>
              </a:rPr>
              <a:t>h</a:t>
            </a:r>
            <a:r>
              <a:rPr lang="fr-FR" sz="1800" b="1"/>
              <a:t> </a:t>
            </a:r>
          </a:p>
          <a:p>
            <a:pPr algn="ctr" eaLnBrk="1" hangingPunct="1">
              <a:buFont typeface="Wingdings" charset="0"/>
              <a:buChar char="²"/>
            </a:pPr>
            <a:endParaRPr lang="fr-FR" sz="1800"/>
          </a:p>
          <a:p>
            <a:pPr algn="ctr" eaLnBrk="1" hangingPunct="1">
              <a:buFont typeface="Wingdings" charset="0"/>
              <a:buChar char="²"/>
            </a:pPr>
            <a:r>
              <a:rPr lang="fr-FR" sz="1800"/>
              <a:t> </a:t>
            </a:r>
            <a:r>
              <a:rPr lang="fr-FR" sz="1800" smtClean="0"/>
              <a:t>The </a:t>
            </a:r>
            <a:r>
              <a:rPr lang="fr-FR" sz="1800" b="1" smtClean="0"/>
              <a:t>increasing collision intensity </a:t>
            </a:r>
            <a:r>
              <a:rPr lang="fr-FR" sz="1800" smtClean="0"/>
              <a:t>made ECAL </a:t>
            </a:r>
            <a:r>
              <a:rPr lang="fr-FR" sz="1800" b="1" smtClean="0"/>
              <a:t>sensitive </a:t>
            </a:r>
            <a:r>
              <a:rPr lang="fr-FR" sz="1800" smtClean="0"/>
              <a:t>to this phenomenon as soon as </a:t>
            </a:r>
            <a:r>
              <a:rPr lang="fr-FR" sz="1800" b="1" smtClean="0"/>
              <a:t>2011 data taking</a:t>
            </a:r>
            <a:endParaRPr lang="fr-FR" sz="1800" b="1"/>
          </a:p>
          <a:p>
            <a:pPr algn="ctr" eaLnBrk="1" hangingPunct="1">
              <a:buFont typeface="Wingdings" charset="0"/>
              <a:buChar char="²"/>
            </a:pPr>
            <a:endParaRPr lang="fr-FR" sz="1800"/>
          </a:p>
          <a:p>
            <a:pPr algn="ctr" eaLnBrk="1" hangingPunct="1">
              <a:buFont typeface="Wingdings" charset="0"/>
              <a:buChar char="²"/>
            </a:pPr>
            <a:r>
              <a:rPr lang="fr-FR" sz="1800"/>
              <a:t> </a:t>
            </a:r>
            <a:r>
              <a:rPr lang="fr-FR" sz="1800" smtClean="0"/>
              <a:t>The ECAL </a:t>
            </a:r>
            <a:r>
              <a:rPr lang="fr-FR" sz="1800" b="1" smtClean="0"/>
              <a:t>laser</a:t>
            </a:r>
            <a:r>
              <a:rPr lang="fr-FR" sz="1800" smtClean="0"/>
              <a:t> control system measures the crystals’ </a:t>
            </a:r>
            <a:r>
              <a:rPr lang="fr-FR" sz="1800" b="1" smtClean="0"/>
              <a:t>response</a:t>
            </a:r>
            <a:r>
              <a:rPr lang="fr-FR" sz="1800" smtClean="0"/>
              <a:t> regularly </a:t>
            </a:r>
            <a:r>
              <a:rPr lang="fr-FR" sz="1800" b="1" smtClean="0"/>
              <a:t>during</a:t>
            </a:r>
            <a:r>
              <a:rPr lang="fr-FR" sz="1800" smtClean="0"/>
              <a:t> the data taking </a:t>
            </a:r>
            <a:r>
              <a:rPr lang="fr-FR" sz="1800" b="1" smtClean="0"/>
              <a:t>runs</a:t>
            </a:r>
            <a:r>
              <a:rPr lang="fr-FR" sz="1800" smtClean="0"/>
              <a:t> ⟹ </a:t>
            </a:r>
            <a:r>
              <a:rPr lang="fr-FR" sz="1800" b="1" smtClean="0"/>
              <a:t>calibration</a:t>
            </a:r>
            <a:r>
              <a:rPr lang="fr-FR" sz="1800" smtClean="0"/>
              <a:t> (for offline reconstruction)</a:t>
            </a:r>
            <a:endParaRPr lang="fr-FR" sz="1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61913" y="898525"/>
            <a:ext cx="4900612" cy="1490663"/>
          </a:xfrm>
          <a:prstGeom prst="roundRect">
            <a:avLst>
              <a:gd name="adj" fmla="val 85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5299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Response of the ECAL crystals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61D4CB28-B7C0-9842-BC76-1D73B55FF2F1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23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55301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69913"/>
            <a:ext cx="40909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663950"/>
            <a:ext cx="4090987" cy="277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91300" y="3689348"/>
            <a:ext cx="939800" cy="152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5304" name="Rectangle 13"/>
          <p:cNvSpPr>
            <a:spLocks noChangeArrowheads="1"/>
          </p:cNvSpPr>
          <p:nvPr/>
        </p:nvSpPr>
        <p:spPr bwMode="auto">
          <a:xfrm>
            <a:off x="5053013" y="3609975"/>
            <a:ext cx="4090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fr-FR" sz="1600" b="1" smtClean="0"/>
              <a:t>Average relative transparency</a:t>
            </a:r>
            <a:endParaRPr lang="fr-FR" sz="1600" b="1"/>
          </a:p>
        </p:txBody>
      </p:sp>
      <p:sp>
        <p:nvSpPr>
          <p:cNvPr id="55305" name="ZoneTexte 12"/>
          <p:cNvSpPr txBox="1">
            <a:spLocks noChangeArrowheads="1"/>
          </p:cNvSpPr>
          <p:nvPr/>
        </p:nvSpPr>
        <p:spPr bwMode="auto">
          <a:xfrm>
            <a:off x="7359650" y="3956050"/>
            <a:ext cx="1362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/>
              <a:t>2.6 &lt; </a:t>
            </a:r>
            <a:r>
              <a:rPr lang="fr-FR" sz="1800" b="1">
                <a:latin typeface="Symbol" charset="0"/>
                <a:cs typeface="Symbol" charset="0"/>
              </a:rPr>
              <a:t>h</a:t>
            </a:r>
            <a:r>
              <a:rPr lang="fr-FR" sz="1600" b="1"/>
              <a:t> &lt; 2.8</a:t>
            </a:r>
          </a:p>
        </p:txBody>
      </p:sp>
      <p:sp>
        <p:nvSpPr>
          <p:cNvPr id="55306" name="ZoneTexte 13"/>
          <p:cNvSpPr txBox="1">
            <a:spLocks noChangeArrowheads="1"/>
          </p:cNvSpPr>
          <p:nvPr/>
        </p:nvSpPr>
        <p:spPr bwMode="auto">
          <a:xfrm>
            <a:off x="74613" y="914400"/>
            <a:ext cx="4865688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fr-FR" sz="1800" b="1" smtClean="0"/>
              <a:t>Decrease of the trigger rate</a:t>
            </a:r>
            <a:endParaRPr lang="fr-FR" sz="1800" b="1"/>
          </a:p>
          <a:p>
            <a:pPr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smtClean="0"/>
              <a:t>with the increasing inst. luminosity</a:t>
            </a:r>
            <a:endParaRPr lang="fr-FR" sz="1800"/>
          </a:p>
          <a:p>
            <a:pPr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smtClean="0"/>
              <a:t>for successive runs at a constant inst. lumi.</a:t>
            </a:r>
            <a:endParaRPr lang="fr-FR" sz="1800"/>
          </a:p>
          <a:p>
            <a:pPr eaLnBrk="1" hangingPunct="1"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smtClean="0"/>
              <a:t>with time within the same run</a:t>
            </a:r>
            <a:endParaRPr lang="fr-FR" sz="1800"/>
          </a:p>
        </p:txBody>
      </p:sp>
      <p:sp>
        <p:nvSpPr>
          <p:cNvPr id="15" name="Rectangle à coins arrondis 14"/>
          <p:cNvSpPr/>
          <p:nvPr/>
        </p:nvSpPr>
        <p:spPr>
          <a:xfrm>
            <a:off x="176213" y="3756025"/>
            <a:ext cx="4624387" cy="2586038"/>
          </a:xfrm>
          <a:prstGeom prst="roundRect">
            <a:avLst>
              <a:gd name="adj" fmla="val 5553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5308" name="ZoneTexte 15"/>
          <p:cNvSpPr txBox="1">
            <a:spLocks noChangeArrowheads="1"/>
          </p:cNvSpPr>
          <p:nvPr/>
        </p:nvSpPr>
        <p:spPr bwMode="auto">
          <a:xfrm>
            <a:off x="188913" y="3756025"/>
            <a:ext cx="4611687" cy="256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fr-FR" sz="1800" b="1" smtClean="0"/>
              <a:t>Weekly correction procedure</a:t>
            </a:r>
            <a:endParaRPr lang="fr-FR" sz="1800" b="1"/>
          </a:p>
          <a:p>
            <a:pPr eaLnBrk="1" hangingPunct="1">
              <a:buFont typeface="Wingdings" charset="0"/>
              <a:buChar char="Ø"/>
            </a:pPr>
            <a:r>
              <a:rPr lang="fr-FR" sz="1800" smtClean="0"/>
              <a:t> transparency loss increases with </a:t>
            </a:r>
            <a:r>
              <a:rPr lang="fr-FR" sz="2000">
                <a:latin typeface="Symbol" charset="0"/>
                <a:cs typeface="Symbol" charset="0"/>
              </a:rPr>
              <a:t>h</a:t>
            </a:r>
            <a:r>
              <a:rPr lang="fr-FR" sz="1800"/>
              <a:t>  </a:t>
            </a:r>
          </a:p>
          <a:p>
            <a:pPr eaLnBrk="1" hangingPunct="1">
              <a:spcAft>
                <a:spcPts val="600"/>
              </a:spcAft>
            </a:pPr>
            <a:r>
              <a:rPr lang="fr-FR" sz="1800"/>
              <a:t>    ⇒ </a:t>
            </a:r>
            <a:r>
              <a:rPr lang="fr-FR" sz="1800" b="1">
                <a:solidFill>
                  <a:srgbClr val="000090"/>
                </a:solidFill>
              </a:rPr>
              <a:t>corrections </a:t>
            </a:r>
            <a:r>
              <a:rPr lang="fr-FR" sz="1800" b="1" smtClean="0">
                <a:solidFill>
                  <a:srgbClr val="000090"/>
                </a:solidFill>
              </a:rPr>
              <a:t>only in the endcaps</a:t>
            </a:r>
            <a:endParaRPr lang="fr-FR" sz="1800" b="1">
              <a:solidFill>
                <a:srgbClr val="000090"/>
              </a:solidFill>
            </a:endParaRPr>
          </a:p>
          <a:p>
            <a:pPr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smtClean="0"/>
              <a:t>average response in 11 rings </a:t>
            </a:r>
            <a:r>
              <a:rPr lang="fr-FR" sz="1800"/>
              <a:t>(</a:t>
            </a:r>
            <a:r>
              <a:rPr lang="fr-FR" sz="1800" b="1">
                <a:latin typeface="Symbol" charset="0"/>
                <a:cs typeface="Symbol" charset="0"/>
              </a:rPr>
              <a:t>f)</a:t>
            </a:r>
            <a:endParaRPr lang="fr-FR" sz="1800"/>
          </a:p>
          <a:p>
            <a:pPr eaLnBrk="1" hangingPunct="1"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smtClean="0"/>
              <a:t>transparency loss over a week</a:t>
            </a:r>
            <a:endParaRPr lang="fr-FR" sz="1800"/>
          </a:p>
          <a:p>
            <a:pPr eaLnBrk="1" hangingPunct="1">
              <a:buFont typeface="Wingdings" charset="0"/>
              <a:buChar char="Ø"/>
            </a:pPr>
            <a:endParaRPr lang="fr-FR" sz="1800"/>
          </a:p>
          <a:p>
            <a:pPr algn="ctr" eaLnBrk="1" hangingPunct="1"/>
            <a:r>
              <a:rPr lang="fr-FR" sz="1800"/>
              <a:t>⇒ </a:t>
            </a:r>
            <a:r>
              <a:rPr lang="fr-FR" sz="1800" b="1" smtClean="0">
                <a:solidFill>
                  <a:srgbClr val="000090"/>
                </a:solidFill>
              </a:rPr>
              <a:t>weekly</a:t>
            </a:r>
            <a:r>
              <a:rPr lang="fr-FR" sz="1800" smtClean="0">
                <a:solidFill>
                  <a:srgbClr val="000090"/>
                </a:solidFill>
              </a:rPr>
              <a:t> </a:t>
            </a:r>
            <a:r>
              <a:rPr lang="fr-FR" sz="1800" b="1" smtClean="0">
                <a:solidFill>
                  <a:srgbClr val="000090"/>
                </a:solidFill>
              </a:rPr>
              <a:t>corrections </a:t>
            </a:r>
            <a:r>
              <a:rPr lang="fr-FR" sz="1800" smtClean="0"/>
              <a:t>of the </a:t>
            </a:r>
            <a:r>
              <a:rPr lang="fr-FR" sz="1800" b="1" smtClean="0"/>
              <a:t>crystals</a:t>
            </a:r>
            <a:r>
              <a:rPr lang="fr-FR" sz="1800" smtClean="0"/>
              <a:t> </a:t>
            </a:r>
            <a:r>
              <a:rPr lang="fr-FR" sz="1800" b="1" smtClean="0"/>
              <a:t>calibration</a:t>
            </a:r>
            <a:r>
              <a:rPr lang="fr-FR" sz="1800" smtClean="0"/>
              <a:t> in the trigger </a:t>
            </a:r>
            <a:r>
              <a:rPr lang="fr-FR" sz="1800" b="1" smtClean="0"/>
              <a:t>electronics</a:t>
            </a:r>
            <a:endParaRPr lang="fr-FR" sz="1800" b="1"/>
          </a:p>
        </p:txBody>
      </p:sp>
      <p:sp>
        <p:nvSpPr>
          <p:cNvPr id="55309" name="ZoneTexte 12"/>
          <p:cNvSpPr txBox="1">
            <a:spLocks noChangeArrowheads="1"/>
          </p:cNvSpPr>
          <p:nvPr/>
        </p:nvSpPr>
        <p:spPr bwMode="auto">
          <a:xfrm>
            <a:off x="5754688" y="2584450"/>
            <a:ext cx="1001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/>
              <a:t>04/2011</a:t>
            </a:r>
          </a:p>
        </p:txBody>
      </p:sp>
      <p:sp>
        <p:nvSpPr>
          <p:cNvPr id="55310" name="ZoneTexte 13"/>
          <p:cNvSpPr txBox="1">
            <a:spLocks noChangeArrowheads="1"/>
          </p:cNvSpPr>
          <p:nvPr/>
        </p:nvSpPr>
        <p:spPr bwMode="auto">
          <a:xfrm>
            <a:off x="7769225" y="2584450"/>
            <a:ext cx="993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/>
              <a:t>11/2011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8"/>
          <p:cNvSpPr/>
          <p:nvPr/>
        </p:nvSpPr>
        <p:spPr>
          <a:xfrm>
            <a:off x="241300" y="1371600"/>
            <a:ext cx="4191000" cy="2738438"/>
          </a:xfrm>
          <a:prstGeom prst="roundRect">
            <a:avLst>
              <a:gd name="adj" fmla="val 5553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6331" name="Image 21" descr="eff_EG15_transparenc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792163"/>
            <a:ext cx="4313238" cy="413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L1 transparency corrections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55BCB84C-7795-7440-8B39-DCB5013E571D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24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8" name="Espace réservé du numéro de diapositive 6"/>
          <p:cNvSpPr txBox="1">
            <a:spLocks/>
          </p:cNvSpPr>
          <p:nvPr/>
        </p:nvSpPr>
        <p:spPr>
          <a:xfrm>
            <a:off x="4098925" y="6330950"/>
            <a:ext cx="457200" cy="476250"/>
          </a:xfrm>
          <a:prstGeom prst="rect">
            <a:avLst/>
          </a:prstGeom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AB44D62D-2FF0-B84E-A087-2698045163EE}" type="slidenum">
              <a:rPr lang="fr-FR" sz="1200">
                <a:solidFill>
                  <a:srgbClr val="738397"/>
                </a:solidFill>
                <a:latin typeface="Corbel" charset="0"/>
              </a:rPr>
              <a:pPr algn="ctr" eaLnBrk="1" hangingPunct="1"/>
              <a:t>24</a:t>
            </a:fld>
            <a:endParaRPr lang="fr-FR" sz="1200">
              <a:solidFill>
                <a:srgbClr val="738397"/>
              </a:solidFill>
              <a:latin typeface="Corbel" charset="0"/>
            </a:endParaRPr>
          </a:p>
        </p:txBody>
      </p:sp>
      <p:sp>
        <p:nvSpPr>
          <p:cNvPr id="56335" name="ZoneTexte 9"/>
          <p:cNvSpPr txBox="1">
            <a:spLocks noChangeArrowheads="1"/>
          </p:cNvSpPr>
          <p:nvPr/>
        </p:nvSpPr>
        <p:spPr bwMode="auto">
          <a:xfrm>
            <a:off x="4699000" y="792163"/>
            <a:ext cx="4311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000000"/>
                </a:solidFill>
              </a:rPr>
              <a:t>Barrel, </a:t>
            </a:r>
            <a:r>
              <a:rPr lang="fr-FR" sz="1800" b="1" smtClean="0">
                <a:solidFill>
                  <a:srgbClr val="FF0000"/>
                </a:solidFill>
              </a:rPr>
              <a:t>E. data</a:t>
            </a:r>
            <a:r>
              <a:rPr lang="fr-FR" sz="1800" b="1" smtClean="0">
                <a:solidFill>
                  <a:srgbClr val="000090"/>
                </a:solidFill>
              </a:rPr>
              <a:t>, </a:t>
            </a:r>
            <a:r>
              <a:rPr lang="fr-FR" sz="1800" b="1" smtClean="0">
                <a:solidFill>
                  <a:srgbClr val="008000"/>
                </a:solidFill>
              </a:rPr>
              <a:t>E. emulation </a:t>
            </a:r>
            <a:r>
              <a:rPr lang="fr-FR" sz="1800" b="1" smtClean="0">
                <a:solidFill>
                  <a:srgbClr val="000090"/>
                </a:solidFill>
              </a:rPr>
              <a:t>(15 GeV)</a:t>
            </a:r>
            <a:endParaRPr lang="fr-FR" sz="1800" b="1">
              <a:solidFill>
                <a:srgbClr val="000090"/>
              </a:soli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74625" y="4964113"/>
          <a:ext cx="4454525" cy="1813561"/>
        </p:xfrm>
        <a:graphic>
          <a:graphicData uri="http://schemas.openxmlformats.org/drawingml/2006/table">
            <a:tbl>
              <a:tblPr/>
              <a:tblGrid>
                <a:gridCol w="889000"/>
                <a:gridCol w="1776413"/>
                <a:gridCol w="1789112"/>
              </a:tblGrid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EG15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EE data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EE corrected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50%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95%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99%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100 GeV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1122363" y="5614988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44" name="Équation" r:id="rId4" imgW="914400" imgH="215900" progId="Equation.3">
                  <p:embed/>
                </p:oleObj>
              </mc:Choice>
              <mc:Fallback>
                <p:oleObj name="Équation" r:id="rId4" imgW="9144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5614988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1122363" y="6000750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45" name="Équation" r:id="rId6" imgW="914400" imgH="215900" progId="Equation.3">
                  <p:embed/>
                </p:oleObj>
              </mc:Choice>
              <mc:Fallback>
                <p:oleObj name="Équation" r:id="rId6" imgW="914400" imgH="215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6000750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1165225" y="5230813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46" name="Équation" r:id="rId8" imgW="901700" imgH="215900" progId="Equation.3">
                  <p:embed/>
                </p:oleObj>
              </mc:Choice>
              <mc:Fallback>
                <p:oleObj name="Équation" r:id="rId8" imgW="901700" imgH="215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5230813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3013075" y="5230813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47" name="Équation" r:id="rId10" imgW="901700" imgH="215900" progId="Equation.3">
                  <p:embed/>
                </p:oleObj>
              </mc:Choice>
              <mc:Fallback>
                <p:oleObj name="Équation" r:id="rId10" imgW="901700" imgH="215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075" y="5230813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6" name="Object 6"/>
          <p:cNvGraphicFramePr>
            <a:graphicFrameLocks noChangeAspect="1"/>
          </p:cNvGraphicFramePr>
          <p:nvPr/>
        </p:nvGraphicFramePr>
        <p:xfrm>
          <a:off x="2984500" y="5614988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48" name="Équation" r:id="rId12" imgW="927100" imgH="215900" progId="Equation.3">
                  <p:embed/>
                </p:oleObj>
              </mc:Choice>
              <mc:Fallback>
                <p:oleObj name="Équation" r:id="rId12" imgW="927100" imgH="215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0" y="5614988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7" name="Object 7"/>
          <p:cNvGraphicFramePr>
            <a:graphicFrameLocks noChangeAspect="1"/>
          </p:cNvGraphicFramePr>
          <p:nvPr/>
        </p:nvGraphicFramePr>
        <p:xfrm>
          <a:off x="2984500" y="6000750"/>
          <a:ext cx="156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49" name="Équation" r:id="rId14" imgW="927100" imgH="215900" progId="Equation.3">
                  <p:embed/>
                </p:oleObj>
              </mc:Choice>
              <mc:Fallback>
                <p:oleObj name="Équation" r:id="rId14" imgW="927100" imgH="215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0" y="6000750"/>
                        <a:ext cx="15621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1174750" y="6411913"/>
          <a:ext cx="1143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50" name="Équation" r:id="rId16" imgW="774700" imgH="215900" progId="Equation.3">
                  <p:embed/>
                </p:oleObj>
              </mc:Choice>
              <mc:Fallback>
                <p:oleObj name="Équation" r:id="rId16" imgW="774700" imgH="215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50" y="6411913"/>
                        <a:ext cx="11430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9" name="Object 9"/>
          <p:cNvGraphicFramePr>
            <a:graphicFrameLocks noChangeAspect="1"/>
          </p:cNvGraphicFramePr>
          <p:nvPr/>
        </p:nvGraphicFramePr>
        <p:xfrm>
          <a:off x="3051175" y="6411913"/>
          <a:ext cx="1143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51" name="Équation" r:id="rId18" imgW="762000" imgH="215900" progId="Equation.3">
                  <p:embed/>
                </p:oleObj>
              </mc:Choice>
              <mc:Fallback>
                <p:oleObj name="Équation" r:id="rId18" imgW="762000" imgH="215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1175" y="6411913"/>
                        <a:ext cx="1143000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62" name="ZoneTexte 4"/>
          <p:cNvSpPr txBox="1">
            <a:spLocks noChangeArrowheads="1"/>
          </p:cNvSpPr>
          <p:nvPr/>
        </p:nvSpPr>
        <p:spPr bwMode="auto">
          <a:xfrm>
            <a:off x="241300" y="1397000"/>
            <a:ext cx="4238625" cy="266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fr-FR" sz="1800" b="1" smtClean="0"/>
              <a:t>Emulation of the full L1 chain</a:t>
            </a:r>
            <a:endParaRPr lang="fr-FR" sz="1800" b="1"/>
          </a:p>
          <a:p>
            <a:pPr eaLnBrk="1" hangingPunct="1"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smtClean="0"/>
              <a:t>apply the </a:t>
            </a:r>
            <a:r>
              <a:rPr lang="fr-FR" sz="1800" b="1" smtClean="0"/>
              <a:t>corrections </a:t>
            </a:r>
            <a:r>
              <a:rPr lang="fr-FR" sz="1800" smtClean="0"/>
              <a:t>to the 33 weeks of </a:t>
            </a:r>
            <a:r>
              <a:rPr lang="fr-FR" sz="1800" b="1" smtClean="0"/>
              <a:t>2011 data taking</a:t>
            </a:r>
            <a:endParaRPr lang="fr-FR" sz="1800" b="1"/>
          </a:p>
          <a:p>
            <a:pPr eaLnBrk="1" hangingPunct="1">
              <a:buFont typeface="Wingdings" charset="0"/>
              <a:buChar char="Ø"/>
            </a:pPr>
            <a:endParaRPr lang="fr-FR" sz="1800"/>
          </a:p>
          <a:p>
            <a:pPr eaLnBrk="1" hangingPunct="1"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b="1" smtClean="0"/>
              <a:t>increase </a:t>
            </a:r>
            <a:r>
              <a:rPr lang="fr-FR" sz="1800" smtClean="0"/>
              <a:t>of the efficiency in the Endcaps : </a:t>
            </a:r>
            <a:r>
              <a:rPr lang="fr-FR" sz="1800" b="1"/>
              <a:t>10%</a:t>
            </a:r>
          </a:p>
          <a:p>
            <a:pPr eaLnBrk="1" hangingPunct="1">
              <a:buFont typeface="Wingdings" charset="0"/>
              <a:buChar char="Ø"/>
            </a:pPr>
            <a:endParaRPr lang="fr-FR" sz="1800"/>
          </a:p>
          <a:p>
            <a:pPr eaLnBrk="1" hangingPunct="1">
              <a:buFont typeface="Wingdings" charset="0"/>
              <a:buChar char="Ø"/>
            </a:pPr>
            <a:r>
              <a:rPr lang="fr-FR" sz="1800" smtClean="0"/>
              <a:t> </a:t>
            </a:r>
            <a:r>
              <a:rPr lang="fr-FR" sz="1800" b="1" smtClean="0"/>
              <a:t>narrower</a:t>
            </a:r>
            <a:r>
              <a:rPr lang="fr-FR" sz="1800" smtClean="0"/>
              <a:t> efficiency curve </a:t>
            </a:r>
            <a:r>
              <a:rPr lang="fr-FR" sz="1800" b="1" smtClean="0"/>
              <a:t>closer</a:t>
            </a:r>
            <a:r>
              <a:rPr lang="fr-FR" sz="1800" smtClean="0"/>
              <a:t> to the </a:t>
            </a:r>
            <a:r>
              <a:rPr lang="fr-FR" sz="1800" b="1" smtClean="0"/>
              <a:t>Barrel</a:t>
            </a:r>
            <a:r>
              <a:rPr lang="fr-FR" sz="1800" smtClean="0"/>
              <a:t> curve</a:t>
            </a:r>
            <a:endParaRPr lang="fr-FR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L1 EG resolution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B16D00A3-BE94-B847-BA31-191292586E90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25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57348" name="Image 9" descr="resolution_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23" y="928688"/>
            <a:ext cx="3903662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Image 10" descr="resolution_E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28688"/>
            <a:ext cx="3908425" cy="374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ZoneTexte 12"/>
          <p:cNvSpPr txBox="1">
            <a:spLocks noChangeArrowheads="1"/>
          </p:cNvSpPr>
          <p:nvPr/>
        </p:nvSpPr>
        <p:spPr bwMode="auto">
          <a:xfrm>
            <a:off x="12700" y="554038"/>
            <a:ext cx="906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²"/>
            </a:pPr>
            <a:r>
              <a:rPr lang="fr-FR" sz="1800"/>
              <a:t> </a:t>
            </a:r>
            <a:r>
              <a:rPr lang="fr-FR" sz="1800" b="1"/>
              <a:t>Résolution </a:t>
            </a:r>
            <a:r>
              <a:rPr lang="fr-FR" sz="1800"/>
              <a:t>des candidats L1 EG : écart entre E</a:t>
            </a:r>
            <a:r>
              <a:rPr lang="fr-FR" sz="1800" baseline="-25000"/>
              <a:t>T</a:t>
            </a:r>
            <a:r>
              <a:rPr lang="fr-FR" sz="1800"/>
              <a:t>(e</a:t>
            </a:r>
            <a:r>
              <a:rPr lang="fr-FR" sz="1800" baseline="30000"/>
              <a:t>±</a:t>
            </a:r>
            <a:r>
              <a:rPr lang="fr-FR" sz="1800"/>
              <a:t>) et E</a:t>
            </a:r>
            <a:r>
              <a:rPr lang="fr-FR" sz="1800" baseline="-25000"/>
              <a:t>T</a:t>
            </a:r>
            <a:r>
              <a:rPr lang="fr-FR" sz="1800"/>
              <a:t>(L1)</a:t>
            </a:r>
          </a:p>
        </p:txBody>
      </p:sp>
      <p:sp>
        <p:nvSpPr>
          <p:cNvPr id="57351" name="ZoneTexte 13"/>
          <p:cNvSpPr txBox="1">
            <a:spLocks noChangeArrowheads="1"/>
          </p:cNvSpPr>
          <p:nvPr/>
        </p:nvSpPr>
        <p:spPr bwMode="auto">
          <a:xfrm>
            <a:off x="317500" y="903288"/>
            <a:ext cx="389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/>
              <a:t>Barrel</a:t>
            </a:r>
            <a:endParaRPr lang="fr-FR" sz="1800" b="1"/>
          </a:p>
        </p:txBody>
      </p:sp>
      <p:sp>
        <p:nvSpPr>
          <p:cNvPr id="57352" name="ZoneTexte 14"/>
          <p:cNvSpPr txBox="1">
            <a:spLocks noChangeArrowheads="1"/>
          </p:cNvSpPr>
          <p:nvPr/>
        </p:nvSpPr>
        <p:spPr bwMode="auto">
          <a:xfrm>
            <a:off x="4872038" y="903288"/>
            <a:ext cx="390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/>
              <a:t>Endcaps</a:t>
            </a:r>
            <a:endParaRPr lang="fr-FR" sz="1800" b="1"/>
          </a:p>
        </p:txBody>
      </p:sp>
      <p:sp>
        <p:nvSpPr>
          <p:cNvPr id="16" name="Rectangle à coins arrondis 15"/>
          <p:cNvSpPr/>
          <p:nvPr/>
        </p:nvSpPr>
        <p:spPr>
          <a:xfrm>
            <a:off x="28864" y="4764954"/>
            <a:ext cx="4808538" cy="1823568"/>
          </a:xfrm>
          <a:prstGeom prst="roundRect">
            <a:avLst>
              <a:gd name="adj" fmla="val 8352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7354" name="ZoneTexte 16"/>
          <p:cNvSpPr txBox="1">
            <a:spLocks noChangeArrowheads="1"/>
          </p:cNvSpPr>
          <p:nvPr/>
        </p:nvSpPr>
        <p:spPr bwMode="auto">
          <a:xfrm>
            <a:off x="-17316" y="4741863"/>
            <a:ext cx="4912591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/>
              <a:t>Relative online/offline ET difference</a:t>
            </a:r>
            <a:endParaRPr lang="fr-FR" sz="1800"/>
          </a:p>
          <a:p>
            <a:pPr eaLnBrk="1" hangingPunct="1"/>
            <a:r>
              <a:rPr lang="fr-FR" sz="1600" i="1" smtClean="0"/>
              <a:t>Crystal </a:t>
            </a:r>
            <a:r>
              <a:rPr lang="fr-FR" sz="1600" i="1"/>
              <a:t>Ball</a:t>
            </a:r>
            <a:r>
              <a:rPr lang="fr-FR" sz="1600"/>
              <a:t> </a:t>
            </a:r>
            <a:r>
              <a:rPr lang="fr-FR" sz="1600" smtClean="0"/>
              <a:t>distribution</a:t>
            </a:r>
            <a:endParaRPr lang="fr-FR" sz="1600"/>
          </a:p>
          <a:p>
            <a:pPr eaLnBrk="1" hangingPunct="1">
              <a:buFont typeface="Wingdings" charset="0"/>
              <a:buChar char="Ø"/>
            </a:pPr>
            <a:r>
              <a:rPr lang="fr-FR" sz="1600"/>
              <a:t> </a:t>
            </a:r>
            <a:r>
              <a:rPr lang="fr-FR" sz="1600" smtClean="0"/>
              <a:t>power law if </a:t>
            </a:r>
            <a:r>
              <a:rPr lang="fr-FR" sz="1600"/>
              <a:t>E</a:t>
            </a:r>
            <a:r>
              <a:rPr lang="fr-FR" sz="1600" baseline="-25000"/>
              <a:t>T</a:t>
            </a:r>
            <a:r>
              <a:rPr lang="fr-FR" sz="1600"/>
              <a:t>(L1) &lt; E</a:t>
            </a:r>
            <a:r>
              <a:rPr lang="fr-FR" sz="1600" baseline="-25000"/>
              <a:t>T</a:t>
            </a:r>
            <a:r>
              <a:rPr lang="fr-FR" sz="1600"/>
              <a:t>(e</a:t>
            </a:r>
            <a:r>
              <a:rPr lang="fr-FR" sz="1600" baseline="30000"/>
              <a:t>±</a:t>
            </a:r>
            <a:r>
              <a:rPr lang="fr-FR" sz="1600"/>
              <a:t>)</a:t>
            </a:r>
          </a:p>
          <a:p>
            <a:pPr eaLnBrk="1" hangingPunct="1">
              <a:buFont typeface="Wingdings" charset="0"/>
              <a:buChar char="Ø"/>
            </a:pPr>
            <a:r>
              <a:rPr lang="fr-FR" sz="1600"/>
              <a:t> </a:t>
            </a:r>
            <a:r>
              <a:rPr lang="fr-FR" sz="1600" smtClean="0"/>
              <a:t>gaussian law otherwise</a:t>
            </a:r>
          </a:p>
          <a:p>
            <a:pPr eaLnBrk="1" hangingPunct="1">
              <a:buFont typeface="Wingdings" charset="0"/>
              <a:buChar char="Ø"/>
            </a:pPr>
            <a:endParaRPr lang="fr-FR" sz="1600"/>
          </a:p>
          <a:p>
            <a:pPr eaLnBrk="1" hangingPunct="1"/>
            <a:r>
              <a:rPr lang="fr-FR" sz="1600"/>
              <a:t>⇔ </a:t>
            </a:r>
            <a:r>
              <a:rPr lang="fr-FR" sz="1600" b="1" smtClean="0"/>
              <a:t>excess </a:t>
            </a:r>
            <a:r>
              <a:rPr lang="fr-FR" sz="1600" smtClean="0"/>
              <a:t>of L1 candidates </a:t>
            </a:r>
            <a:r>
              <a:rPr lang="fr-FR" sz="1600" b="1" smtClean="0"/>
              <a:t>underestimating</a:t>
            </a:r>
            <a:r>
              <a:rPr lang="fr-FR" sz="1600"/>
              <a:t> E</a:t>
            </a:r>
            <a:r>
              <a:rPr lang="fr-FR" sz="1600" baseline="-25000"/>
              <a:t>T</a:t>
            </a:r>
            <a:r>
              <a:rPr lang="fr-FR" sz="1600"/>
              <a:t>(e</a:t>
            </a:r>
            <a:r>
              <a:rPr lang="fr-FR" sz="1600" baseline="30000"/>
              <a:t>±</a:t>
            </a:r>
            <a:r>
              <a:rPr lang="fr-FR" sz="1600" smtClean="0"/>
              <a:t>)</a:t>
            </a:r>
            <a:endParaRPr lang="fr-FR" sz="1600"/>
          </a:p>
          <a:p>
            <a:pPr eaLnBrk="1" hangingPunct="1"/>
            <a:r>
              <a:rPr lang="fr-FR" sz="1600"/>
              <a:t>⇔ </a:t>
            </a:r>
            <a:r>
              <a:rPr lang="fr-FR" sz="1600" b="1" smtClean="0"/>
              <a:t>Bremsstrahlung</a:t>
            </a:r>
            <a:r>
              <a:rPr lang="fr-FR" sz="1600" smtClean="0"/>
              <a:t> escaping the two TP of a L1 c.</a:t>
            </a:r>
            <a:endParaRPr lang="fr-FR" sz="1600" b="1"/>
          </a:p>
        </p:txBody>
      </p:sp>
      <p:sp>
        <p:nvSpPr>
          <p:cNvPr id="18" name="Rectangle à coins arrondis 17"/>
          <p:cNvSpPr/>
          <p:nvPr/>
        </p:nvSpPr>
        <p:spPr>
          <a:xfrm>
            <a:off x="4895276" y="4822678"/>
            <a:ext cx="4185224" cy="1476375"/>
          </a:xfrm>
          <a:prstGeom prst="roundRect">
            <a:avLst>
              <a:gd name="adj" fmla="val 8352"/>
            </a:avLst>
          </a:prstGeom>
          <a:solidFill>
            <a:srgbClr val="FFC5A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7356" name="ZoneTexte 18"/>
          <p:cNvSpPr txBox="1">
            <a:spLocks noChangeArrowheads="1"/>
          </p:cNvSpPr>
          <p:nvPr/>
        </p:nvSpPr>
        <p:spPr bwMode="auto">
          <a:xfrm>
            <a:off x="4918218" y="4822678"/>
            <a:ext cx="42315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/>
              <a:t>Transparency corrections (Endcaps)</a:t>
            </a:r>
            <a:endParaRPr lang="fr-FR" sz="1800"/>
          </a:p>
          <a:p>
            <a:pPr eaLnBrk="1" hangingPunct="1"/>
            <a:endParaRPr lang="fr-FR" sz="1800"/>
          </a:p>
          <a:p>
            <a:pPr eaLnBrk="1" hangingPunct="1">
              <a:buFont typeface="Wingdings" charset="0"/>
              <a:buChar char="Ø"/>
            </a:pPr>
            <a:r>
              <a:rPr lang="fr-FR" sz="1800" b="1"/>
              <a:t> </a:t>
            </a:r>
            <a:r>
              <a:rPr lang="fr-FR" sz="1800" smtClean="0"/>
              <a:t>improve L1 </a:t>
            </a:r>
            <a:r>
              <a:rPr lang="fr-FR" sz="1800" b="1" smtClean="0"/>
              <a:t>resolution</a:t>
            </a:r>
            <a:r>
              <a:rPr lang="fr-FR" sz="1800" smtClean="0"/>
              <a:t> : narrower</a:t>
            </a:r>
            <a:endParaRPr lang="fr-FR" sz="1800"/>
          </a:p>
          <a:p>
            <a:pPr eaLnBrk="1" hangingPunct="1">
              <a:buFont typeface="Wingdings" charset="0"/>
              <a:buChar char="Ø"/>
            </a:pPr>
            <a:endParaRPr lang="fr-FR" sz="1800" b="1"/>
          </a:p>
          <a:p>
            <a:pPr eaLnBrk="1" hangingPunct="1">
              <a:buFont typeface="Wingdings" charset="0"/>
              <a:buChar char="Ø"/>
            </a:pPr>
            <a:r>
              <a:rPr lang="fr-FR" sz="1800" b="1"/>
              <a:t> </a:t>
            </a:r>
            <a:r>
              <a:rPr lang="fr-FR" sz="1800"/>
              <a:t>improve L1</a:t>
            </a:r>
            <a:r>
              <a:rPr lang="fr-FR" sz="1800" smtClean="0"/>
              <a:t> </a:t>
            </a:r>
            <a:r>
              <a:rPr lang="fr-FR" sz="1800" b="1" smtClean="0"/>
              <a:t>response</a:t>
            </a:r>
            <a:r>
              <a:rPr lang="fr-FR" sz="1800" smtClean="0"/>
              <a:t> </a:t>
            </a:r>
            <a:r>
              <a:rPr lang="fr-FR" sz="1800"/>
              <a:t>: </a:t>
            </a:r>
            <a:r>
              <a:rPr lang="fr-FR" sz="1800" smtClean="0"/>
              <a:t>centered on 0</a:t>
            </a:r>
            <a:endParaRPr lang="fr-FR" sz="1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9" descr="eff_EG20_tagWP80_probeWP80_EB_N_vs_EE_N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39738"/>
            <a:ext cx="4084638" cy="376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Image 14" descr="efficiency_L1_SingleEG2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434975"/>
            <a:ext cx="3925887" cy="376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2840038" y="2603500"/>
            <a:ext cx="3460750" cy="889000"/>
          </a:xfrm>
          <a:prstGeom prst="roundRect">
            <a:avLst>
              <a:gd name="adj" fmla="val 5553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53975" y="4271963"/>
            <a:ext cx="9042400" cy="2535237"/>
          </a:xfrm>
          <a:prstGeom prst="roundRect">
            <a:avLst>
              <a:gd name="adj" fmla="val 10355"/>
            </a:avLst>
          </a:prstGeom>
          <a:solidFill>
            <a:srgbClr val="E8E8E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8374" name="ZoneTexte 3"/>
          <p:cNvSpPr txBox="1">
            <a:spLocks noChangeArrowheads="1"/>
          </p:cNvSpPr>
          <p:nvPr/>
        </p:nvSpPr>
        <p:spPr bwMode="auto">
          <a:xfrm>
            <a:off x="0" y="-8890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Performances : </a:t>
            </a:r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2011 vs 2012</a:t>
            </a:r>
          </a:p>
        </p:txBody>
      </p:sp>
      <p:sp>
        <p:nvSpPr>
          <p:cNvPr id="58375" name="Text Box 4"/>
          <p:cNvSpPr txBox="1">
            <a:spLocks noChangeArrowheads="1"/>
          </p:cNvSpPr>
          <p:nvPr/>
        </p:nvSpPr>
        <p:spPr bwMode="auto">
          <a:xfrm>
            <a:off x="-60325" y="414338"/>
            <a:ext cx="42576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000000"/>
                </a:solidFill>
                <a:cs typeface="Arial" charset="0"/>
              </a:rPr>
              <a:t>Barrel</a:t>
            </a:r>
            <a:r>
              <a:rPr lang="fr-FR" sz="1800" b="1" smtClean="0">
                <a:solidFill>
                  <a:srgbClr val="000090"/>
                </a:solidFill>
                <a:cs typeface="Arial" charset="0"/>
              </a:rPr>
              <a:t>, </a:t>
            </a:r>
            <a:r>
              <a:rPr lang="fr-FR" sz="1800" b="1" smtClean="0">
                <a:solidFill>
                  <a:srgbClr val="FF0000"/>
                </a:solidFill>
                <a:cs typeface="Arial" charset="0"/>
              </a:rPr>
              <a:t>Endcaps </a:t>
            </a:r>
            <a:r>
              <a:rPr lang="fr-FR" sz="1800" b="1" smtClean="0">
                <a:solidFill>
                  <a:srgbClr val="000090"/>
                </a:solidFill>
                <a:cs typeface="Arial" charset="0"/>
              </a:rPr>
              <a:t>(</a:t>
            </a:r>
            <a:r>
              <a:rPr lang="fr-FR" sz="1800" b="1">
                <a:solidFill>
                  <a:srgbClr val="000090"/>
                </a:solidFill>
                <a:cs typeface="Arial" charset="0"/>
              </a:rPr>
              <a:t>20 GeV)  2011</a:t>
            </a:r>
          </a:p>
        </p:txBody>
      </p:sp>
      <p:sp>
        <p:nvSpPr>
          <p:cNvPr id="58376" name="ZoneTexte 15"/>
          <p:cNvSpPr txBox="1">
            <a:spLocks noChangeArrowheads="1"/>
          </p:cNvSpPr>
          <p:nvPr/>
        </p:nvSpPr>
        <p:spPr bwMode="auto">
          <a:xfrm>
            <a:off x="2814638" y="2636838"/>
            <a:ext cx="32639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smtClean="0"/>
              <a:t>95% efficiency</a:t>
            </a:r>
            <a:r>
              <a:rPr lang="fr-FR" sz="1600" smtClean="0"/>
              <a:t> (barrel/endcaps) </a:t>
            </a:r>
            <a:r>
              <a:rPr lang="fr-FR" sz="1600"/>
              <a:t>:</a:t>
            </a:r>
          </a:p>
          <a:p>
            <a:pPr eaLnBrk="1" hangingPunct="1">
              <a:buFontTx/>
              <a:buChar char="-"/>
            </a:pPr>
            <a:r>
              <a:rPr lang="fr-FR" sz="1600"/>
              <a:t> 2011 : </a:t>
            </a:r>
            <a:r>
              <a:rPr lang="fr-FR" sz="1600" b="1"/>
              <a:t>27.9</a:t>
            </a:r>
            <a:r>
              <a:rPr lang="fr-FR" sz="1600"/>
              <a:t> GeV  /  </a:t>
            </a:r>
            <a:r>
              <a:rPr lang="fr-FR" sz="1600" b="1"/>
              <a:t>34.3</a:t>
            </a:r>
            <a:r>
              <a:rPr lang="fr-FR" sz="1600"/>
              <a:t> GeV</a:t>
            </a:r>
          </a:p>
          <a:p>
            <a:pPr eaLnBrk="1" hangingPunct="1">
              <a:buFontTx/>
              <a:buChar char="-"/>
            </a:pPr>
            <a:r>
              <a:rPr lang="fr-FR" sz="1600"/>
              <a:t> 2012 : </a:t>
            </a:r>
            <a:r>
              <a:rPr lang="fr-FR" sz="1600" b="1"/>
              <a:t>27.6</a:t>
            </a:r>
            <a:r>
              <a:rPr lang="fr-FR" sz="1600"/>
              <a:t> GeV  /  </a:t>
            </a:r>
            <a:r>
              <a:rPr lang="fr-FR" sz="1600" b="1"/>
              <a:t>32.0</a:t>
            </a:r>
            <a:r>
              <a:rPr lang="fr-FR" sz="1600"/>
              <a:t> GeV</a:t>
            </a:r>
          </a:p>
        </p:txBody>
      </p:sp>
      <p:sp>
        <p:nvSpPr>
          <p:cNvPr id="12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8875" y="6569075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28CB17C6-743C-8B46-AE47-5C0BDEB68091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26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58378" name="Text Box 4"/>
          <p:cNvSpPr txBox="1">
            <a:spLocks noChangeArrowheads="1"/>
          </p:cNvSpPr>
          <p:nvPr/>
        </p:nvSpPr>
        <p:spPr bwMode="auto">
          <a:xfrm>
            <a:off x="5064125" y="414338"/>
            <a:ext cx="40957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000000"/>
                </a:solidFill>
                <a:cs typeface="Arial" charset="0"/>
              </a:rPr>
              <a:t>Barrel</a:t>
            </a:r>
            <a:r>
              <a:rPr lang="fr-FR" sz="1800" b="1" smtClean="0">
                <a:solidFill>
                  <a:srgbClr val="000090"/>
                </a:solidFill>
                <a:cs typeface="Arial" charset="0"/>
              </a:rPr>
              <a:t>, </a:t>
            </a:r>
            <a:r>
              <a:rPr lang="fr-FR" sz="1800" b="1" smtClean="0">
                <a:solidFill>
                  <a:srgbClr val="FF0000"/>
                </a:solidFill>
                <a:cs typeface="Arial" charset="0"/>
              </a:rPr>
              <a:t>Endcaps </a:t>
            </a:r>
            <a:r>
              <a:rPr lang="fr-FR" sz="1800" b="1" smtClean="0">
                <a:solidFill>
                  <a:srgbClr val="000090"/>
                </a:solidFill>
                <a:cs typeface="Arial" charset="0"/>
              </a:rPr>
              <a:t>(</a:t>
            </a:r>
            <a:r>
              <a:rPr lang="fr-FR" sz="1800" b="1">
                <a:solidFill>
                  <a:srgbClr val="000090"/>
                </a:solidFill>
                <a:cs typeface="Arial" charset="0"/>
              </a:rPr>
              <a:t>20 GeV)  2012</a:t>
            </a:r>
          </a:p>
        </p:txBody>
      </p:sp>
      <p:sp>
        <p:nvSpPr>
          <p:cNvPr id="58379" name="ZoneTexte 17"/>
          <p:cNvSpPr txBox="1">
            <a:spLocks noChangeArrowheads="1"/>
          </p:cNvSpPr>
          <p:nvPr/>
        </p:nvSpPr>
        <p:spPr bwMode="auto">
          <a:xfrm>
            <a:off x="15875" y="4310063"/>
            <a:ext cx="9174163" cy="270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fr-FR" sz="1600">
                <a:solidFill>
                  <a:srgbClr val="000000"/>
                </a:solidFill>
              </a:rPr>
              <a:t> </a:t>
            </a:r>
            <a:r>
              <a:rPr lang="fr-FR" sz="1600" b="1" smtClean="0">
                <a:solidFill>
                  <a:srgbClr val="000000"/>
                </a:solidFill>
              </a:rPr>
              <a:t>Excellent </a:t>
            </a:r>
            <a:r>
              <a:rPr lang="fr-FR" sz="1600" smtClean="0">
                <a:solidFill>
                  <a:srgbClr val="000000"/>
                </a:solidFill>
              </a:rPr>
              <a:t>efficiency in </a:t>
            </a:r>
            <a:r>
              <a:rPr lang="fr-FR" sz="1600" b="1">
                <a:solidFill>
                  <a:srgbClr val="000000"/>
                </a:solidFill>
              </a:rPr>
              <a:t>2011 </a:t>
            </a:r>
            <a:r>
              <a:rPr lang="fr-FR" sz="1600">
                <a:solidFill>
                  <a:srgbClr val="000000"/>
                </a:solidFill>
              </a:rPr>
              <a:t>⇒ </a:t>
            </a:r>
            <a:r>
              <a:rPr lang="fr-FR" sz="1600" b="1" smtClean="0">
                <a:solidFill>
                  <a:srgbClr val="000000"/>
                </a:solidFill>
              </a:rPr>
              <a:t>narrower </a:t>
            </a:r>
            <a:r>
              <a:rPr lang="fr-FR" sz="1600" smtClean="0">
                <a:solidFill>
                  <a:srgbClr val="000000"/>
                </a:solidFill>
              </a:rPr>
              <a:t>curves in </a:t>
            </a:r>
            <a:r>
              <a:rPr lang="fr-FR" sz="1600" b="1">
                <a:solidFill>
                  <a:srgbClr val="000000"/>
                </a:solidFill>
              </a:rPr>
              <a:t>2012</a:t>
            </a:r>
          </a:p>
          <a:p>
            <a:pPr eaLnBrk="1" hangingPunct="1">
              <a:buFont typeface="Wingdings" charset="0"/>
              <a:buChar char="Ø"/>
            </a:pPr>
            <a:endParaRPr lang="fr-FR" sz="1600">
              <a:solidFill>
                <a:srgbClr val="000000"/>
              </a:solidFill>
            </a:endParaRPr>
          </a:p>
          <a:p>
            <a:pPr eaLnBrk="1" hangingPunct="1">
              <a:buFont typeface="Wingdings" charset="0"/>
              <a:buChar char="Ø"/>
            </a:pPr>
            <a:r>
              <a:rPr lang="fr-FR" sz="1600">
                <a:solidFill>
                  <a:srgbClr val="000000"/>
                </a:solidFill>
              </a:rPr>
              <a:t> </a:t>
            </a:r>
            <a:r>
              <a:rPr lang="fr-FR" sz="1600" smtClean="0">
                <a:solidFill>
                  <a:srgbClr val="000000"/>
                </a:solidFill>
              </a:rPr>
              <a:t>Efficiency in the </a:t>
            </a:r>
            <a:r>
              <a:rPr lang="fr-FR" sz="1600" b="1" smtClean="0">
                <a:solidFill>
                  <a:srgbClr val="000000"/>
                </a:solidFill>
              </a:rPr>
              <a:t>endcaps closer </a:t>
            </a:r>
            <a:r>
              <a:rPr lang="fr-FR" sz="1600" smtClean="0">
                <a:solidFill>
                  <a:srgbClr val="000000"/>
                </a:solidFill>
              </a:rPr>
              <a:t>to the </a:t>
            </a:r>
            <a:r>
              <a:rPr lang="fr-FR" sz="1600" b="1" smtClean="0">
                <a:solidFill>
                  <a:srgbClr val="000000"/>
                </a:solidFill>
              </a:rPr>
              <a:t>barrel </a:t>
            </a:r>
            <a:r>
              <a:rPr lang="fr-FR" sz="1600" smtClean="0">
                <a:solidFill>
                  <a:srgbClr val="000000"/>
                </a:solidFill>
              </a:rPr>
              <a:t>⇐ </a:t>
            </a:r>
            <a:r>
              <a:rPr lang="fr-FR" sz="1600" b="1" smtClean="0">
                <a:solidFill>
                  <a:srgbClr val="000000"/>
                </a:solidFill>
              </a:rPr>
              <a:t>transparency corrections</a:t>
            </a:r>
            <a:endParaRPr lang="fr-FR" sz="1600" b="1">
              <a:solidFill>
                <a:srgbClr val="000000"/>
              </a:solidFill>
            </a:endParaRPr>
          </a:p>
          <a:p>
            <a:pPr eaLnBrk="1" hangingPunct="1"/>
            <a:r>
              <a:rPr lang="fr-FR" sz="1600" b="1">
                <a:solidFill>
                  <a:srgbClr val="000000"/>
                </a:solidFill>
              </a:rPr>
              <a:t>    </a:t>
            </a:r>
            <a:r>
              <a:rPr lang="fr-FR" sz="1600">
                <a:solidFill>
                  <a:srgbClr val="000000"/>
                </a:solidFill>
              </a:rPr>
              <a:t>+ </a:t>
            </a:r>
            <a:r>
              <a:rPr lang="fr-FR" sz="1600" b="1" smtClean="0">
                <a:solidFill>
                  <a:srgbClr val="000000"/>
                </a:solidFill>
              </a:rPr>
              <a:t>L1 EG</a:t>
            </a:r>
            <a:r>
              <a:rPr lang="fr-FR" sz="1600" smtClean="0">
                <a:solidFill>
                  <a:srgbClr val="000000"/>
                </a:solidFill>
              </a:rPr>
              <a:t> </a:t>
            </a:r>
            <a:r>
              <a:rPr lang="fr-FR" sz="1600" b="1" smtClean="0">
                <a:solidFill>
                  <a:srgbClr val="000000"/>
                </a:solidFill>
              </a:rPr>
              <a:t>calibration</a:t>
            </a:r>
            <a:r>
              <a:rPr lang="fr-FR" sz="1600" smtClean="0">
                <a:solidFill>
                  <a:srgbClr val="000000"/>
                </a:solidFill>
              </a:rPr>
              <a:t> in the </a:t>
            </a:r>
            <a:r>
              <a:rPr lang="fr-FR" sz="1600" b="1" smtClean="0">
                <a:solidFill>
                  <a:srgbClr val="000000"/>
                </a:solidFill>
              </a:rPr>
              <a:t>RCT</a:t>
            </a:r>
            <a:r>
              <a:rPr lang="fr-FR" sz="1600" smtClean="0">
                <a:solidFill>
                  <a:srgbClr val="000000"/>
                </a:solidFill>
              </a:rPr>
              <a:t> accounts for the ECAL </a:t>
            </a:r>
            <a:r>
              <a:rPr lang="fr-FR" sz="1600" b="1" smtClean="0">
                <a:solidFill>
                  <a:srgbClr val="000000"/>
                </a:solidFill>
              </a:rPr>
              <a:t>pre-shower</a:t>
            </a:r>
            <a:r>
              <a:rPr lang="fr-FR" sz="1600" smtClean="0">
                <a:solidFill>
                  <a:srgbClr val="000000"/>
                </a:solidFill>
              </a:rPr>
              <a:t> in </a:t>
            </a:r>
            <a:r>
              <a:rPr lang="fr-FR" sz="1600" b="1" smtClean="0">
                <a:solidFill>
                  <a:srgbClr val="000000"/>
                </a:solidFill>
              </a:rPr>
              <a:t>2011</a:t>
            </a:r>
            <a:endParaRPr lang="fr-FR" sz="1600" b="1">
              <a:solidFill>
                <a:srgbClr val="000000"/>
              </a:solidFill>
            </a:endParaRPr>
          </a:p>
          <a:p>
            <a:pPr eaLnBrk="1" hangingPunct="1">
              <a:buFont typeface="Wingdings" charset="0"/>
              <a:buChar char="Ø"/>
            </a:pPr>
            <a:endParaRPr lang="fr-FR" sz="16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fr-FR" sz="1600">
                <a:solidFill>
                  <a:srgbClr val="000000"/>
                </a:solidFill>
                <a:cs typeface="Arial" charset="0"/>
              </a:rPr>
              <a:t> HLT algorithms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(e.g. Higgs analyses) seeded by unprescaled L1 algorithms</a:t>
            </a:r>
            <a:endParaRPr lang="fr-FR" sz="1600">
              <a:solidFill>
                <a:srgbClr val="000000"/>
              </a:solidFill>
              <a:cs typeface="Arial" charset="0"/>
            </a:endParaRPr>
          </a:p>
          <a:p>
            <a:pPr algn="ctr" eaLnBrk="1" hangingPunct="1"/>
            <a:r>
              <a:rPr lang="fr-FR" sz="1600" b="1">
                <a:cs typeface="Arial" charset="0"/>
              </a:rPr>
              <a:t>⇒ </a:t>
            </a:r>
            <a:r>
              <a:rPr lang="fr-FR" sz="1600" smtClean="0">
                <a:cs typeface="Arial" charset="0"/>
              </a:rPr>
              <a:t>The algorithms </a:t>
            </a:r>
            <a:r>
              <a:rPr lang="fr-FR" sz="1600">
                <a:cs typeface="Arial" charset="0"/>
              </a:rPr>
              <a:t>L1 EG </a:t>
            </a:r>
            <a:r>
              <a:rPr lang="fr-FR" sz="1600" b="1">
                <a:solidFill>
                  <a:srgbClr val="FF0000"/>
                </a:solidFill>
                <a:cs typeface="Arial" charset="0"/>
              </a:rPr>
              <a:t>8 GeV </a:t>
            </a:r>
            <a:r>
              <a:rPr lang="fr-FR" sz="1600" b="1">
                <a:cs typeface="Arial" charset="0"/>
              </a:rPr>
              <a:t>(2010), </a:t>
            </a:r>
            <a:r>
              <a:rPr lang="fr-FR" sz="1600" b="1">
                <a:solidFill>
                  <a:srgbClr val="FF0000"/>
                </a:solidFill>
                <a:cs typeface="Arial" charset="0"/>
              </a:rPr>
              <a:t>15 GeV</a:t>
            </a:r>
            <a:r>
              <a:rPr lang="fr-FR" sz="1600" b="1">
                <a:solidFill>
                  <a:srgbClr val="008000"/>
                </a:solidFill>
                <a:cs typeface="Arial" charset="0"/>
              </a:rPr>
              <a:t> </a:t>
            </a:r>
            <a:r>
              <a:rPr lang="fr-FR" sz="1600" b="1">
                <a:cs typeface="Arial" charset="0"/>
              </a:rPr>
              <a:t>(2011) et </a:t>
            </a:r>
            <a:r>
              <a:rPr lang="fr-FR" sz="1600" b="1">
                <a:solidFill>
                  <a:srgbClr val="FF0000"/>
                </a:solidFill>
                <a:cs typeface="Arial" charset="0"/>
              </a:rPr>
              <a:t>20 GeV </a:t>
            </a:r>
            <a:r>
              <a:rPr lang="fr-FR" sz="1600" b="1">
                <a:cs typeface="Arial" charset="0"/>
              </a:rPr>
              <a:t>(2012) </a:t>
            </a:r>
            <a:r>
              <a:rPr lang="fr-FR" sz="1600" b="1" smtClean="0">
                <a:cs typeface="Arial" charset="0"/>
              </a:rPr>
              <a:t>were maintained un-prescaled</a:t>
            </a:r>
            <a:endParaRPr lang="fr-FR" sz="1600" b="1">
              <a:cs typeface="Arial" charset="0"/>
            </a:endParaRPr>
          </a:p>
          <a:p>
            <a:pPr algn="ctr" eaLnBrk="1" hangingPunct="1"/>
            <a:r>
              <a:rPr lang="fr-FR" sz="1600" b="1">
                <a:solidFill>
                  <a:srgbClr val="FF0000"/>
                </a:solidFill>
                <a:cs typeface="Arial" charset="0"/>
              </a:rPr>
              <a:t>⇒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</a:rPr>
              <a:t>maintain an efficient data acquisition for the CMS physics goals</a:t>
            </a:r>
            <a:endParaRPr lang="fr-FR" sz="1600" b="1">
              <a:solidFill>
                <a:srgbClr val="FF0000"/>
              </a:solidFill>
              <a:cs typeface="Arial" charset="0"/>
            </a:endParaRPr>
          </a:p>
          <a:p>
            <a:pPr algn="ctr" eaLnBrk="1" hangingPunct="1"/>
            <a:endParaRPr lang="fr-FR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4008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331379-6236-9544-8C6C-44F398D7D18A}" type="slidenum">
              <a:rPr lang="fr-FR" sz="1400">
                <a:solidFill>
                  <a:srgbClr val="7F7F7F"/>
                </a:solidFill>
                <a:latin typeface="Corbel" charset="0"/>
              </a:rPr>
              <a:pPr eaLnBrk="1" hangingPunct="1"/>
              <a:t>27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pic>
        <p:nvPicPr>
          <p:cNvPr id="60419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936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3000" b="1" smtClean="0">
                <a:solidFill>
                  <a:srgbClr val="FF0000"/>
                </a:solidFill>
                <a:latin typeface="Microsoft Sans Serif" charset="0"/>
              </a:rPr>
              <a:t>ANOMALOUS SIGNALS IN THE ECAL</a:t>
            </a:r>
            <a:endParaRPr lang="fr-FR" sz="3000" b="1">
              <a:solidFill>
                <a:srgbClr val="FF0000"/>
              </a:solidFill>
              <a:latin typeface="Microsoft Sans Serif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406400" y="6159500"/>
            <a:ext cx="8305800" cy="431800"/>
          </a:xfrm>
          <a:prstGeom prst="roundRect">
            <a:avLst>
              <a:gd name="adj" fmla="val 1525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04838" y="412750"/>
            <a:ext cx="7827962" cy="2355850"/>
          </a:xfrm>
          <a:prstGeom prst="roundRect">
            <a:avLst>
              <a:gd name="adj" fmla="val 1525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2468" name="ZoneTexte 3"/>
          <p:cNvSpPr txBox="1">
            <a:spLocks noChangeArrowheads="1"/>
          </p:cNvSpPr>
          <p:nvPr/>
        </p:nvSpPr>
        <p:spPr bwMode="auto">
          <a:xfrm>
            <a:off x="0" y="-8890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Anomalous signals in the ECAL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2469" name="ZoneTexte 4"/>
          <p:cNvSpPr txBox="1">
            <a:spLocks noChangeArrowheads="1"/>
          </p:cNvSpPr>
          <p:nvPr/>
        </p:nvSpPr>
        <p:spPr bwMode="auto">
          <a:xfrm>
            <a:off x="698500" y="438150"/>
            <a:ext cx="7734300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²"/>
            </a:pPr>
            <a:r>
              <a:rPr lang="fr-FR" sz="1600">
                <a:cs typeface="Arial" charset="0"/>
              </a:rPr>
              <a:t> Interaction </a:t>
            </a:r>
            <a:r>
              <a:rPr lang="fr-FR" sz="1600" smtClean="0">
                <a:cs typeface="Arial" charset="0"/>
              </a:rPr>
              <a:t>of </a:t>
            </a:r>
            <a:r>
              <a:rPr lang="fr-FR" sz="1600" b="1">
                <a:cs typeface="Arial" charset="0"/>
              </a:rPr>
              <a:t>neutrons </a:t>
            </a:r>
            <a:r>
              <a:rPr lang="fr-FR" sz="1600" smtClean="0">
                <a:cs typeface="Arial" charset="0"/>
              </a:rPr>
              <a:t>with the </a:t>
            </a:r>
            <a:r>
              <a:rPr lang="fr-FR" sz="1600" b="1" smtClean="0">
                <a:cs typeface="Arial" charset="0"/>
              </a:rPr>
              <a:t>APD</a:t>
            </a:r>
            <a:r>
              <a:rPr lang="fr-FR" sz="1600" smtClean="0">
                <a:cs typeface="Arial" charset="0"/>
              </a:rPr>
              <a:t> material</a:t>
            </a:r>
            <a:endParaRPr lang="fr-FR" sz="1600" b="1">
              <a:cs typeface="Arial" charset="0"/>
            </a:endParaRPr>
          </a:p>
          <a:p>
            <a:pPr eaLnBrk="1" hangingPunct="1"/>
            <a:r>
              <a:rPr lang="fr-FR" sz="1600">
                <a:cs typeface="Arial" charset="0"/>
              </a:rPr>
              <a:t>    ⇒ production </a:t>
            </a:r>
            <a:r>
              <a:rPr lang="fr-FR" sz="1600" smtClean="0">
                <a:cs typeface="Arial" charset="0"/>
              </a:rPr>
              <a:t>of </a:t>
            </a:r>
            <a:r>
              <a:rPr lang="fr-FR" sz="1600" b="1" smtClean="0">
                <a:cs typeface="Arial" charset="0"/>
              </a:rPr>
              <a:t>protons ionizing </a:t>
            </a:r>
            <a:r>
              <a:rPr lang="fr-FR" sz="1600" smtClean="0">
                <a:cs typeface="Arial" charset="0"/>
              </a:rPr>
              <a:t>the </a:t>
            </a:r>
            <a:r>
              <a:rPr lang="fr-FR" sz="1600" b="1" smtClean="0">
                <a:cs typeface="Arial" charset="0"/>
              </a:rPr>
              <a:t>APD silicon</a:t>
            </a:r>
            <a:endParaRPr lang="fr-FR" sz="1600" b="1">
              <a:cs typeface="Arial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fr-FR" sz="1600">
                <a:cs typeface="Arial" charset="0"/>
                <a:sym typeface="Wingdings" charset="0"/>
              </a:rPr>
              <a:t>    ⇒ </a:t>
            </a:r>
            <a:r>
              <a:rPr lang="fr-FR" sz="1600" b="1" smtClean="0">
                <a:cs typeface="Arial" charset="0"/>
                <a:sym typeface="Wingdings" charset="0"/>
              </a:rPr>
              <a:t>very high energy</a:t>
            </a:r>
            <a:r>
              <a:rPr lang="fr-FR" sz="1600" smtClean="0">
                <a:cs typeface="Arial" charset="0"/>
                <a:sym typeface="Wingdings" charset="0"/>
              </a:rPr>
              <a:t> signals isolated in </a:t>
            </a:r>
            <a:r>
              <a:rPr lang="fr-FR" sz="1600" b="1" smtClean="0">
                <a:cs typeface="Arial" charset="0"/>
                <a:sym typeface="Wingdings" charset="0"/>
              </a:rPr>
              <a:t>single crystals : « spikes »</a:t>
            </a:r>
            <a:endParaRPr lang="fr-FR" sz="1600" b="1">
              <a:cs typeface="Arial" charset="0"/>
              <a:sym typeface="Wingdings" charset="0"/>
            </a:endParaRPr>
          </a:p>
          <a:p>
            <a:pPr eaLnBrk="1" hangingPunct="1">
              <a:buFont typeface="Wingdings" charset="0"/>
              <a:buChar char="²"/>
            </a:pPr>
            <a:r>
              <a:rPr lang="fr-FR" sz="1600">
                <a:cs typeface="Arial" charset="0"/>
              </a:rPr>
              <a:t> </a:t>
            </a:r>
            <a:r>
              <a:rPr lang="fr-FR" sz="1600" b="1">
                <a:cs typeface="Arial" charset="0"/>
              </a:rPr>
              <a:t>P</a:t>
            </a:r>
            <a:r>
              <a:rPr lang="fr-FR" sz="1600" b="1" smtClean="0">
                <a:cs typeface="Arial" charset="0"/>
              </a:rPr>
              <a:t>roduction rate proportionnal </a:t>
            </a:r>
            <a:r>
              <a:rPr lang="fr-FR" sz="1600" smtClean="0">
                <a:cs typeface="Arial" charset="0"/>
              </a:rPr>
              <a:t>to the instantaneous </a:t>
            </a:r>
            <a:r>
              <a:rPr lang="fr-FR" sz="1600" b="1" smtClean="0">
                <a:cs typeface="Arial" charset="0"/>
              </a:rPr>
              <a:t>luminosity :</a:t>
            </a:r>
            <a:endParaRPr lang="fr-FR" sz="1600">
              <a:cs typeface="Arial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fr-FR" sz="1600">
                <a:cs typeface="Arial" charset="0"/>
              </a:rPr>
              <a:t>    ⇒ </a:t>
            </a:r>
            <a:r>
              <a:rPr lang="fr-FR" sz="1600" b="1">
                <a:cs typeface="Arial" charset="0"/>
              </a:rPr>
              <a:t>1/370 </a:t>
            </a:r>
            <a:r>
              <a:rPr lang="fr-FR" sz="1600" smtClean="0">
                <a:cs typeface="Arial" charset="0"/>
              </a:rPr>
              <a:t>minimum bias interactions ; 5 times more spikes at &lt;</a:t>
            </a:r>
            <a:r>
              <a:rPr lang="fr-FR" sz="1600">
                <a:cs typeface="Arial" charset="0"/>
              </a:rPr>
              <a:t>PU&gt; </a:t>
            </a:r>
            <a:r>
              <a:rPr lang="fr-FR" sz="1600" smtClean="0">
                <a:cs typeface="Arial" charset="0"/>
              </a:rPr>
              <a:t>= 100</a:t>
            </a:r>
            <a:endParaRPr lang="fr-FR" sz="1600">
              <a:cs typeface="Arial" charset="0"/>
            </a:endParaRPr>
          </a:p>
          <a:p>
            <a:pPr eaLnBrk="1" hangingPunct="1">
              <a:buFont typeface="Wingdings" charset="0"/>
              <a:buChar char="²"/>
            </a:pPr>
            <a:r>
              <a:rPr lang="fr-FR" sz="1600">
                <a:cs typeface="Arial" charset="0"/>
              </a:rPr>
              <a:t> </a:t>
            </a:r>
            <a:r>
              <a:rPr lang="fr-FR" sz="1600" smtClean="0">
                <a:cs typeface="Arial" charset="0"/>
              </a:rPr>
              <a:t>Rate increasing with</a:t>
            </a:r>
            <a:r>
              <a:rPr lang="fr-FR" sz="1600" b="1" smtClean="0">
                <a:cs typeface="Arial" charset="0"/>
              </a:rPr>
              <a:t>√</a:t>
            </a:r>
            <a:r>
              <a:rPr lang="fr-FR" sz="1600" b="1">
                <a:cs typeface="Arial" charset="0"/>
              </a:rPr>
              <a:t>s</a:t>
            </a:r>
            <a:r>
              <a:rPr lang="fr-FR" sz="1600">
                <a:cs typeface="Arial" charset="0"/>
              </a:rPr>
              <a:t> : 1/600 (0,9 TeV), 1/552 (2,36 TeV), 1/370 (7 TeV)</a:t>
            </a:r>
          </a:p>
          <a:p>
            <a:pPr eaLnBrk="1" hangingPunct="1"/>
            <a:endParaRPr lang="fr-FR" sz="1600">
              <a:cs typeface="Arial" charset="0"/>
            </a:endParaRPr>
          </a:p>
          <a:p>
            <a:pPr eaLnBrk="1" hangingPunct="1">
              <a:buFont typeface="Wingdings" charset="0"/>
              <a:buChar char="²"/>
            </a:pPr>
            <a:r>
              <a:rPr lang="fr-FR" sz="1600">
                <a:cs typeface="Arial" charset="0"/>
              </a:rPr>
              <a:t> </a:t>
            </a:r>
            <a:r>
              <a:rPr lang="fr-FR" sz="1600" smtClean="0">
                <a:cs typeface="Arial" charset="0"/>
                <a:sym typeface="Wingdings" charset="0"/>
              </a:rPr>
              <a:t>The spikes </a:t>
            </a:r>
            <a:r>
              <a:rPr lang="fr-FR" sz="1600" b="1" smtClean="0">
                <a:cs typeface="Arial" charset="0"/>
                <a:sym typeface="Wingdings" charset="0"/>
              </a:rPr>
              <a:t>saturate </a:t>
            </a:r>
            <a:r>
              <a:rPr lang="fr-FR" sz="1600" smtClean="0">
                <a:cs typeface="Arial" charset="0"/>
                <a:sym typeface="Wingdings" charset="0"/>
              </a:rPr>
              <a:t>the </a:t>
            </a:r>
            <a:r>
              <a:rPr lang="fr-FR" sz="1600" b="1" smtClean="0">
                <a:cs typeface="Arial" charset="0"/>
                <a:sym typeface="Wingdings" charset="0"/>
              </a:rPr>
              <a:t>bandwidth </a:t>
            </a:r>
            <a:r>
              <a:rPr lang="fr-FR" sz="1600" smtClean="0">
                <a:cs typeface="Arial" charset="0"/>
                <a:sym typeface="Wingdings" charset="0"/>
              </a:rPr>
              <a:t>of the L1 EG algorithms at high thresholds</a:t>
            </a:r>
            <a:endParaRPr lang="fr-FR" sz="1600">
              <a:cs typeface="Arial" charset="0"/>
              <a:sym typeface="Wingdings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07DA8CCE-7071-F947-B72E-86D75256B26B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28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7" name="Image 6" descr="spike-event-display-allcms-slice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438" y="2840038"/>
            <a:ext cx="3030537" cy="3090862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47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44800"/>
            <a:ext cx="423545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406400" y="6170613"/>
            <a:ext cx="830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b="1">
                <a:solidFill>
                  <a:srgbClr val="FF0000"/>
                </a:solidFill>
                <a:cs typeface="Arial" charset="0"/>
                <a:sym typeface="Wingdings" charset="0"/>
              </a:rPr>
              <a:t>⇒ </a:t>
            </a:r>
            <a:r>
              <a:rPr lang="fr-FR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In the context of increasing collisions intensity, their rejection is critical</a:t>
            </a:r>
            <a:endParaRPr lang="fr-FR" b="1">
              <a:solidFill>
                <a:srgbClr val="FF0000"/>
              </a:solidFill>
              <a:cs typeface="Arial" charset="0"/>
              <a:sym typeface="Wingding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à coins arrondis 21"/>
          <p:cNvSpPr/>
          <p:nvPr/>
        </p:nvSpPr>
        <p:spPr>
          <a:xfrm>
            <a:off x="2865438" y="2616200"/>
            <a:ext cx="5195887" cy="922338"/>
          </a:xfrm>
          <a:prstGeom prst="roundRect">
            <a:avLst>
              <a:gd name="adj" fmla="val 222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2095500" y="1482724"/>
            <a:ext cx="6878638" cy="1031875"/>
          </a:xfrm>
          <a:prstGeom prst="roundRect">
            <a:avLst>
              <a:gd name="adj" fmla="val 222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4516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Spike rejection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4517" name="ZoneTexte 4"/>
          <p:cNvSpPr txBox="1">
            <a:spLocks noChangeArrowheads="1"/>
          </p:cNvSpPr>
          <p:nvPr/>
        </p:nvSpPr>
        <p:spPr bwMode="auto">
          <a:xfrm>
            <a:off x="0" y="60325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²"/>
            </a:pPr>
            <a:r>
              <a:rPr lang="fr-FR" sz="1800" b="1">
                <a:cs typeface="Arial" charset="0"/>
                <a:sym typeface="Wingdings" charset="0"/>
              </a:rPr>
              <a:t> </a:t>
            </a:r>
            <a:r>
              <a:rPr lang="fr-FR" sz="1800" b="1" smtClean="0">
                <a:cs typeface="Arial" charset="0"/>
                <a:sym typeface="Wingdings" charset="0"/>
              </a:rPr>
              <a:t>Offline and online rejection algorithms</a:t>
            </a:r>
            <a:endParaRPr lang="fr-FR" sz="1800" b="1">
              <a:cs typeface="Arial" charset="0"/>
              <a:sym typeface="Wingdings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748539E2-45A5-9E45-AF8C-58B2E6D6392F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29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64519" name="Rectangle à coins arrondis 29"/>
          <p:cNvSpPr>
            <a:spLocks noChangeArrowheads="1"/>
          </p:cNvSpPr>
          <p:nvPr/>
        </p:nvSpPr>
        <p:spPr bwMode="auto">
          <a:xfrm>
            <a:off x="4781550" y="5799138"/>
            <a:ext cx="3390900" cy="8763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0" name="Rectangle à coins arrondis 28"/>
          <p:cNvSpPr>
            <a:spLocks noChangeArrowheads="1"/>
          </p:cNvSpPr>
          <p:nvPr/>
        </p:nvSpPr>
        <p:spPr bwMode="auto">
          <a:xfrm>
            <a:off x="1022350" y="5799138"/>
            <a:ext cx="3505200" cy="8763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6" name="Tableau 35"/>
          <p:cNvGraphicFramePr>
            <a:graphicFrameLocks noGrp="1"/>
          </p:cNvGraphicFramePr>
          <p:nvPr/>
        </p:nvGraphicFramePr>
        <p:xfrm>
          <a:off x="38100" y="1533525"/>
          <a:ext cx="1816101" cy="191611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05367"/>
                <a:gridCol w="605367"/>
                <a:gridCol w="605367"/>
              </a:tblGrid>
              <a:tr h="638704"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4" marB="4573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4" marB="45734">
                    <a:solidFill>
                      <a:srgbClr val="FFA91B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4" marB="45734">
                    <a:solidFill>
                      <a:schemeClr val="bg1"/>
                    </a:solidFill>
                  </a:tcPr>
                </a:tc>
              </a:tr>
              <a:tr h="638704"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4" marB="45734">
                    <a:solidFill>
                      <a:srgbClr val="FFA91B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4" marB="4573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4" marB="45734">
                    <a:solidFill>
                      <a:srgbClr val="FFA91B"/>
                    </a:solidFill>
                  </a:tcPr>
                </a:tc>
              </a:tr>
              <a:tr h="638704"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4" marB="4573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4" marB="45734">
                    <a:solidFill>
                      <a:srgbClr val="FFA91B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T="45734" marB="45734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7" name="ZoneTexte 97"/>
          <p:cNvSpPr txBox="1">
            <a:spLocks noChangeArrowheads="1"/>
          </p:cNvSpPr>
          <p:nvPr/>
        </p:nvSpPr>
        <p:spPr bwMode="auto">
          <a:xfrm>
            <a:off x="2890838" y="2597150"/>
            <a:ext cx="551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smtClean="0">
                <a:latin typeface="Arial" pitchFamily="-107" charset="0"/>
                <a:ea typeface="+mn-ea"/>
                <a:cs typeface="+mn-cs"/>
                <a:sym typeface="Wingdings" pitchFamily="-107" charset="2"/>
              </a:rPr>
              <a:t>Time shift </a:t>
            </a:r>
            <a:r>
              <a:rPr lang="fr-FR">
                <a:latin typeface="Arial" pitchFamily="-107" charset="0"/>
                <a:ea typeface="+mn-ea"/>
                <a:cs typeface="+mn-cs"/>
                <a:sym typeface="Wingdings" pitchFamily="-107" charset="2"/>
              </a:rPr>
              <a:t>: </a:t>
            </a:r>
            <a:r>
              <a:rPr lang="fr-FR" smtClean="0">
                <a:latin typeface="Arial" pitchFamily="-107" charset="0"/>
                <a:ea typeface="+mn-ea"/>
                <a:cs typeface="+mn-cs"/>
                <a:sym typeface="Wingdings" pitchFamily="-107" charset="2"/>
              </a:rPr>
              <a:t>direct </a:t>
            </a:r>
            <a:r>
              <a:rPr lang="fr-FR">
                <a:latin typeface="Arial" pitchFamily="-107" charset="0"/>
                <a:sym typeface="Wingdings" pitchFamily="-107" charset="2"/>
              </a:rPr>
              <a:t>interaction </a:t>
            </a:r>
            <a:r>
              <a:rPr lang="fr-FR" smtClean="0">
                <a:latin typeface="Arial" pitchFamily="-107" charset="0"/>
                <a:ea typeface="+mn-ea"/>
                <a:cs typeface="+mn-cs"/>
                <a:sym typeface="Wingdings" pitchFamily="-107" charset="2"/>
              </a:rPr>
              <a:t>with the APD</a:t>
            </a:r>
            <a:endParaRPr lang="fr-FR">
              <a:latin typeface="Arial" pitchFamily="-107" charset="0"/>
              <a:ea typeface="+mn-ea"/>
              <a:cs typeface="+mn-cs"/>
              <a:sym typeface="Wingdings" pitchFamily="-107" charset="2"/>
            </a:endParaRPr>
          </a:p>
          <a:p>
            <a:pPr algn="just">
              <a:defRPr/>
            </a:pPr>
            <a:r>
              <a:rPr lang="fr-FR">
                <a:latin typeface="Arial" pitchFamily="-107" charset="0"/>
                <a:ea typeface="+mn-ea"/>
                <a:cs typeface="+mn-cs"/>
                <a:sym typeface="Wingdings" pitchFamily="-107" charset="2"/>
              </a:rPr>
              <a:t>⇒ </a:t>
            </a:r>
            <a:r>
              <a:rPr lang="fr-FR" smtClean="0">
                <a:latin typeface="Arial" pitchFamily="-107" charset="0"/>
                <a:ea typeface="+mn-ea"/>
                <a:cs typeface="+mn-cs"/>
                <a:sym typeface="Wingdings" pitchFamily="-107" charset="2"/>
              </a:rPr>
              <a:t>no scintillation time (</a:t>
            </a:r>
            <a:r>
              <a:rPr lang="fr-FR">
                <a:latin typeface="Arial" pitchFamily="-107" charset="0"/>
                <a:ea typeface="+mn-ea"/>
                <a:cs typeface="+mn-cs"/>
                <a:sym typeface="Wingdings" pitchFamily="-107" charset="2"/>
              </a:rPr>
              <a:t>~10 ns)</a:t>
            </a:r>
          </a:p>
          <a:p>
            <a:pPr algn="just">
              <a:defRPr/>
            </a:pPr>
            <a:r>
              <a:rPr lang="fr-FR">
                <a:latin typeface="Arial" pitchFamily="-107" charset="0"/>
                <a:ea typeface="+mn-ea"/>
                <a:cs typeface="+mn-cs"/>
                <a:sym typeface="Wingdings" pitchFamily="-107" charset="2"/>
              </a:rPr>
              <a:t>⇒ </a:t>
            </a:r>
            <a:r>
              <a:rPr lang="fr-FR" smtClean="0">
                <a:latin typeface="Arial" pitchFamily="-107" charset="0"/>
                <a:ea typeface="+mn-ea"/>
                <a:cs typeface="+mn-cs"/>
                <a:sym typeface="Wingdings" pitchFamily="-107" charset="2"/>
              </a:rPr>
              <a:t>the signal appears earlier than EM showers</a:t>
            </a:r>
            <a:endParaRPr lang="fr-FR">
              <a:latin typeface="Arial" pitchFamily="-107" charset="0"/>
              <a:ea typeface="+mn-ea"/>
              <a:cs typeface="+mn-cs"/>
              <a:sym typeface="Wingdings" pitchFamily="-107" charset="2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070100" y="1532930"/>
            <a:ext cx="707390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>
                <a:latin typeface="Arial" pitchFamily="-107" charset="0"/>
                <a:ea typeface="+mn-ea"/>
                <a:cs typeface="+mn-cs"/>
              </a:rPr>
              <a:t>« </a:t>
            </a:r>
            <a:r>
              <a:rPr lang="fr-FR" b="1" smtClean="0">
                <a:latin typeface="Arial" pitchFamily="-107" charset="0"/>
                <a:ea typeface="+mn-ea"/>
                <a:cs typeface="+mn-cs"/>
              </a:rPr>
              <a:t>Swiss cross</a:t>
            </a:r>
            <a:r>
              <a:rPr lang="fr-FR">
                <a:latin typeface="Arial" pitchFamily="-107" charset="0"/>
                <a:ea typeface="+mn-ea"/>
                <a:cs typeface="+mn-cs"/>
              </a:rPr>
              <a:t> » : </a:t>
            </a:r>
            <a:r>
              <a:rPr lang="fr-FR" b="1">
                <a:latin typeface="Arial" pitchFamily="-107" charset="0"/>
                <a:ea typeface="+mn-ea"/>
                <a:cs typeface="+mn-cs"/>
              </a:rPr>
              <a:t>C</a:t>
            </a:r>
            <a:r>
              <a:rPr lang="fr-FR" b="1" baseline="-25000">
                <a:latin typeface="Arial" pitchFamily="-107" charset="0"/>
                <a:ea typeface="+mn-ea"/>
                <a:cs typeface="+mn-cs"/>
              </a:rPr>
              <a:t>S</a:t>
            </a:r>
            <a:r>
              <a:rPr lang="fr-FR" b="1">
                <a:latin typeface="Arial" pitchFamily="-107" charset="0"/>
                <a:ea typeface="+mn-ea"/>
                <a:cs typeface="+mn-cs"/>
              </a:rPr>
              <a:t> = (1 - </a:t>
            </a:r>
            <a:r>
              <a:rPr lang="fr-FR" b="1">
                <a:solidFill>
                  <a:srgbClr val="FFA91B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Arial" pitchFamily="-107" charset="0"/>
                <a:ea typeface="+mn-ea"/>
                <a:cs typeface="+mn-cs"/>
              </a:rPr>
              <a:t>E</a:t>
            </a:r>
            <a:r>
              <a:rPr lang="fr-FR" b="1" baseline="-25000">
                <a:solidFill>
                  <a:srgbClr val="FFA91B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Arial" pitchFamily="-107" charset="0"/>
                <a:ea typeface="+mn-ea"/>
                <a:cs typeface="+mn-cs"/>
              </a:rPr>
              <a:t>4</a:t>
            </a:r>
            <a:r>
              <a:rPr lang="fr-FR" b="1" baseline="-25000">
                <a:solidFill>
                  <a:srgbClr val="FFA91B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pitchFamily="-107" charset="0"/>
                <a:ea typeface="+mn-ea"/>
                <a:cs typeface="+mn-cs"/>
              </a:rPr>
              <a:t> </a:t>
            </a:r>
            <a:r>
              <a:rPr lang="fr-FR" b="1">
                <a:latin typeface="Arial" pitchFamily="-107" charset="0"/>
                <a:ea typeface="+mn-ea"/>
                <a:cs typeface="+mn-cs"/>
              </a:rPr>
              <a:t>/ </a:t>
            </a:r>
            <a:r>
              <a:rPr lang="fr-FR" b="1">
                <a:solidFill>
                  <a:srgbClr val="FF0000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Arial" pitchFamily="-107" charset="0"/>
                <a:ea typeface="+mn-ea"/>
                <a:cs typeface="+mn-cs"/>
              </a:rPr>
              <a:t>E</a:t>
            </a:r>
            <a:r>
              <a:rPr lang="fr-FR" b="1" baseline="-25000">
                <a:solidFill>
                  <a:srgbClr val="FF0000"/>
                </a:solidFill>
                <a:effectLst>
                  <a:glow rad="50800">
                    <a:schemeClr val="tx1">
                      <a:alpha val="75000"/>
                    </a:schemeClr>
                  </a:glow>
                </a:effectLst>
                <a:latin typeface="Arial" pitchFamily="-107" charset="0"/>
                <a:ea typeface="+mn-ea"/>
                <a:cs typeface="+mn-cs"/>
              </a:rPr>
              <a:t>1</a:t>
            </a:r>
            <a:r>
              <a:rPr lang="fr-FR" b="1">
                <a:latin typeface="Arial" pitchFamily="-107" charset="0"/>
                <a:ea typeface="+mn-ea"/>
                <a:cs typeface="+mn-cs"/>
              </a:rPr>
              <a:t>) &lt; 0,95</a:t>
            </a:r>
            <a:endParaRPr lang="fr-FR">
              <a:latin typeface="Arial" pitchFamily="-107" charset="0"/>
              <a:ea typeface="+mn-ea"/>
              <a:cs typeface="+mn-cs"/>
            </a:endParaRPr>
          </a:p>
          <a:p>
            <a:pPr algn="just">
              <a:defRPr/>
            </a:pPr>
            <a:r>
              <a:rPr lang="fr-FR">
                <a:latin typeface="Arial" pitchFamily="-107" charset="0"/>
                <a:ea typeface="+mn-ea"/>
                <a:cs typeface="+mn-cs"/>
                <a:sym typeface="Wingdings"/>
              </a:rPr>
              <a:t>⇒ </a:t>
            </a:r>
            <a:r>
              <a:rPr lang="fr-FR" smtClean="0">
                <a:latin typeface="Arial" pitchFamily="-107" charset="0"/>
                <a:ea typeface="+mn-ea"/>
                <a:cs typeface="+mn-cs"/>
                <a:sym typeface="Wingdings"/>
              </a:rPr>
              <a:t>An </a:t>
            </a:r>
            <a:r>
              <a:rPr lang="fr-FR" b="1" smtClean="0">
                <a:latin typeface="Arial" pitchFamily="-107" charset="0"/>
                <a:ea typeface="+mn-ea"/>
                <a:cs typeface="+mn-cs"/>
                <a:sym typeface="Wingdings"/>
              </a:rPr>
              <a:t>EM</a:t>
            </a:r>
            <a:r>
              <a:rPr lang="fr-FR" smtClean="0">
                <a:latin typeface="Arial" pitchFamily="-107" charset="0"/>
                <a:ea typeface="+mn-ea"/>
                <a:cs typeface="+mn-cs"/>
                <a:sym typeface="Wingdings"/>
              </a:rPr>
              <a:t> shower déposits </a:t>
            </a:r>
            <a:r>
              <a:rPr lang="fr-FR" b="1">
                <a:latin typeface="Arial" pitchFamily="-107" charset="0"/>
                <a:ea typeface="+mn-ea"/>
                <a:cs typeface="+mn-cs"/>
                <a:sym typeface="Wingdings"/>
              </a:rPr>
              <a:t>80%</a:t>
            </a:r>
            <a:r>
              <a:rPr lang="fr-FR">
                <a:latin typeface="Arial" pitchFamily="-107" charset="0"/>
                <a:ea typeface="+mn-ea"/>
                <a:cs typeface="+mn-cs"/>
                <a:sym typeface="Wingdings"/>
              </a:rPr>
              <a:t> </a:t>
            </a:r>
            <a:r>
              <a:rPr lang="fr-FR" smtClean="0">
                <a:latin typeface="Arial" pitchFamily="-107" charset="0"/>
                <a:ea typeface="+mn-ea"/>
                <a:cs typeface="+mn-cs"/>
                <a:sym typeface="Wingdings"/>
              </a:rPr>
              <a:t>of its energy within a single crystal</a:t>
            </a:r>
            <a:endParaRPr lang="fr-FR">
              <a:latin typeface="Arial" pitchFamily="-107" charset="0"/>
              <a:ea typeface="+mn-ea"/>
              <a:cs typeface="+mn-cs"/>
              <a:sym typeface="Wingdings"/>
            </a:endParaRPr>
          </a:p>
          <a:p>
            <a:pPr algn="just">
              <a:defRPr/>
            </a:pPr>
            <a:r>
              <a:rPr lang="fr-FR">
                <a:latin typeface="Arial" pitchFamily="-107" charset="0"/>
                <a:ea typeface="+mn-ea"/>
                <a:cs typeface="+mn-cs"/>
                <a:sym typeface="Wingdings"/>
              </a:rPr>
              <a:t>⇒ A</a:t>
            </a:r>
            <a:r>
              <a:rPr lang="fr-FR" smtClean="0">
                <a:latin typeface="Arial" pitchFamily="-107" charset="0"/>
                <a:ea typeface="+mn-ea"/>
                <a:cs typeface="+mn-cs"/>
                <a:sym typeface="Wingdings"/>
              </a:rPr>
              <a:t> spike is entirely in a single crystal</a:t>
            </a:r>
            <a:endParaRPr lang="fr-FR"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64541" name="ZoneTexte 9"/>
          <p:cNvSpPr txBox="1">
            <a:spLocks noChangeArrowheads="1"/>
          </p:cNvSpPr>
          <p:nvPr/>
        </p:nvSpPr>
        <p:spPr bwMode="auto">
          <a:xfrm>
            <a:off x="3821113" y="1036638"/>
            <a:ext cx="1172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smtClean="0">
                <a:solidFill>
                  <a:srgbClr val="FF0000"/>
                </a:solidFill>
              </a:rPr>
              <a:t>OFFLINE</a:t>
            </a:r>
            <a:endParaRPr lang="fr-FR" sz="1800" b="1">
              <a:solidFill>
                <a:srgbClr val="FF0000"/>
              </a:solidFill>
            </a:endParaRPr>
          </a:p>
        </p:txBody>
      </p:sp>
      <p:graphicFrame>
        <p:nvGraphicFramePr>
          <p:cNvPr id="40" name="Tableau 39"/>
          <p:cNvGraphicFramePr>
            <a:graphicFrameLocks noGrp="1"/>
          </p:cNvGraphicFramePr>
          <p:nvPr/>
        </p:nvGraphicFramePr>
        <p:xfrm>
          <a:off x="1989138" y="3911600"/>
          <a:ext cx="1590675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18135"/>
                <a:gridCol w="318135"/>
                <a:gridCol w="318135"/>
                <a:gridCol w="318135"/>
                <a:gridCol w="318135"/>
              </a:tblGrid>
              <a:tr h="33122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  <a:tr h="33530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C4002A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  <a:tr h="33122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  <a:tr h="33122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  <a:tr h="33122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</a:tbl>
          </a:graphicData>
        </a:graphic>
      </p:graphicFrame>
      <p:cxnSp>
        <p:nvCxnSpPr>
          <p:cNvPr id="64580" name="Connecteur droit avec flèche 107"/>
          <p:cNvCxnSpPr>
            <a:cxnSpLocks noChangeShapeType="1"/>
          </p:cNvCxnSpPr>
          <p:nvPr/>
        </p:nvCxnSpPr>
        <p:spPr bwMode="auto">
          <a:xfrm flipV="1">
            <a:off x="4238625" y="5500688"/>
            <a:ext cx="708025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81" name="Connecteur droit avec flèche 27"/>
          <p:cNvCxnSpPr>
            <a:cxnSpLocks noChangeShapeType="1"/>
          </p:cNvCxnSpPr>
          <p:nvPr/>
        </p:nvCxnSpPr>
        <p:spPr bwMode="auto">
          <a:xfrm rot="5400000" flipH="1" flipV="1">
            <a:off x="3930650" y="5159375"/>
            <a:ext cx="650875" cy="95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82" name="ZoneTexte 29"/>
          <p:cNvSpPr txBox="1">
            <a:spLocks noChangeArrowheads="1"/>
          </p:cNvSpPr>
          <p:nvPr/>
        </p:nvSpPr>
        <p:spPr bwMode="auto">
          <a:xfrm>
            <a:off x="4946650" y="5216525"/>
            <a:ext cx="50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>
                <a:latin typeface="Symbol" charset="0"/>
                <a:cs typeface="Symbol" charset="0"/>
              </a:rPr>
              <a:t>f</a:t>
            </a:r>
          </a:p>
        </p:txBody>
      </p:sp>
      <p:sp>
        <p:nvSpPr>
          <p:cNvPr id="64583" name="ZoneTexte 30"/>
          <p:cNvSpPr txBox="1">
            <a:spLocks noChangeArrowheads="1"/>
          </p:cNvSpPr>
          <p:nvPr/>
        </p:nvSpPr>
        <p:spPr bwMode="auto">
          <a:xfrm>
            <a:off x="4124325" y="4470400"/>
            <a:ext cx="53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>
                <a:latin typeface="Symbol" charset="0"/>
                <a:cs typeface="Symbol" charset="0"/>
              </a:rPr>
              <a:t>h</a:t>
            </a:r>
          </a:p>
        </p:txBody>
      </p:sp>
      <p:graphicFrame>
        <p:nvGraphicFramePr>
          <p:cNvPr id="45" name="Tableau 44"/>
          <p:cNvGraphicFramePr>
            <a:graphicFrameLocks noGrp="1"/>
          </p:cNvGraphicFramePr>
          <p:nvPr/>
        </p:nvGraphicFramePr>
        <p:xfrm>
          <a:off x="5646738" y="3911600"/>
          <a:ext cx="1590675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18135"/>
                <a:gridCol w="318135"/>
                <a:gridCol w="318135"/>
                <a:gridCol w="318135"/>
                <a:gridCol w="318135"/>
              </a:tblGrid>
              <a:tr h="33122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  <a:tr h="33530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C4002A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  <a:tr h="33122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  <a:tr h="33122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  <a:tr h="33122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rgbClr val="F9CD88"/>
                        </a:solidFill>
                      </a:endParaRPr>
                    </a:p>
                  </a:txBody>
                  <a:tcPr marL="91431" marR="91431">
                    <a:solidFill>
                      <a:srgbClr val="F9CD88"/>
                    </a:solidFill>
                  </a:tcPr>
                </a:tc>
              </a:tr>
            </a:tbl>
          </a:graphicData>
        </a:graphic>
      </p:graphicFrame>
      <p:sp>
        <p:nvSpPr>
          <p:cNvPr id="64622" name="ZoneTexte 26"/>
          <p:cNvSpPr txBox="1">
            <a:spLocks noChangeArrowheads="1"/>
          </p:cNvSpPr>
          <p:nvPr/>
        </p:nvSpPr>
        <p:spPr bwMode="auto">
          <a:xfrm>
            <a:off x="1075418" y="5748338"/>
            <a:ext cx="34339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chemeClr val="bg1"/>
                </a:solidFill>
              </a:rPr>
              <a:t>EM Shower </a:t>
            </a:r>
            <a:r>
              <a:rPr lang="fr-FR" sz="1800" b="1">
                <a:solidFill>
                  <a:schemeClr val="bg1"/>
                </a:solidFill>
              </a:rPr>
              <a:t>(VetoBit=1)</a:t>
            </a:r>
          </a:p>
          <a:p>
            <a:pPr algn="ctr" eaLnBrk="1" hangingPunct="1"/>
            <a:r>
              <a:rPr lang="fr-FR" sz="1800" b="1">
                <a:solidFill>
                  <a:schemeClr val="bg1"/>
                </a:solidFill>
              </a:rPr>
              <a:t>2 (</a:t>
            </a:r>
            <a:r>
              <a:rPr lang="fr-FR" sz="1800" b="1" smtClean="0">
                <a:solidFill>
                  <a:schemeClr val="bg1"/>
                </a:solidFill>
              </a:rPr>
              <a:t>crystals </a:t>
            </a:r>
            <a:r>
              <a:rPr lang="fr-FR" sz="1800" b="1">
                <a:solidFill>
                  <a:schemeClr val="bg1"/>
                </a:solidFill>
              </a:rPr>
              <a:t>∈ </a:t>
            </a:r>
            <a:r>
              <a:rPr lang="fr-FR" sz="1800" b="1" smtClean="0">
                <a:solidFill>
                  <a:schemeClr val="bg1"/>
                </a:solidFill>
                <a:latin typeface="Symbol" charset="0"/>
                <a:cs typeface="Symbol" charset="0"/>
              </a:rPr>
              <a:t>f </a:t>
            </a:r>
            <a:r>
              <a:rPr lang="fr-FR" sz="1800" b="1" smtClean="0">
                <a:solidFill>
                  <a:schemeClr val="bg1"/>
                </a:solidFill>
              </a:rPr>
              <a:t>strip</a:t>
            </a:r>
            <a:r>
              <a:rPr lang="fr-FR" sz="1800" b="1" smtClean="0">
                <a:solidFill>
                  <a:schemeClr val="bg1"/>
                </a:solidFill>
                <a:latin typeface="Symbol" charset="0"/>
                <a:cs typeface="Symbol" charset="0"/>
              </a:rPr>
              <a:t>)</a:t>
            </a:r>
            <a:r>
              <a:rPr lang="fr-FR" sz="1800" b="1" smtClean="0">
                <a:solidFill>
                  <a:schemeClr val="bg1"/>
                </a:solidFill>
              </a:rPr>
              <a:t> </a:t>
            </a:r>
            <a:r>
              <a:rPr lang="fr-FR" sz="1800" b="1">
                <a:solidFill>
                  <a:schemeClr val="bg1"/>
                </a:solidFill>
              </a:rPr>
              <a:t>E</a:t>
            </a:r>
            <a:r>
              <a:rPr lang="fr-FR" sz="1800" b="1" baseline="-25000">
                <a:solidFill>
                  <a:schemeClr val="bg1"/>
                </a:solidFill>
              </a:rPr>
              <a:t>T</a:t>
            </a:r>
            <a:r>
              <a:rPr lang="fr-FR" sz="1800" b="1">
                <a:solidFill>
                  <a:schemeClr val="bg1"/>
                </a:solidFill>
              </a:rPr>
              <a:t> &gt; S</a:t>
            </a:r>
            <a:r>
              <a:rPr lang="fr-FR" sz="1800" b="1" baseline="-25000">
                <a:solidFill>
                  <a:schemeClr val="bg1"/>
                </a:solidFill>
              </a:rPr>
              <a:t>1</a:t>
            </a:r>
          </a:p>
          <a:p>
            <a:pPr algn="ctr" eaLnBrk="1" hangingPunct="1"/>
            <a:r>
              <a:rPr lang="fr-FR" sz="1800" b="1">
                <a:solidFill>
                  <a:schemeClr val="bg1"/>
                </a:solidFill>
              </a:rPr>
              <a:t>(</a:t>
            </a:r>
            <a:r>
              <a:rPr lang="fr-FR" sz="1600" b="1">
                <a:solidFill>
                  <a:schemeClr val="bg1"/>
                </a:solidFill>
              </a:rPr>
              <a:t>B+Bremsstrahlung </a:t>
            </a:r>
            <a:r>
              <a:rPr lang="fr-FR" sz="1600" b="1" i="1">
                <a:solidFill>
                  <a:schemeClr val="bg1"/>
                </a:solidFill>
              </a:rPr>
              <a:t>⇒</a:t>
            </a:r>
            <a:r>
              <a:rPr lang="fr-FR" sz="1600" b="1">
                <a:solidFill>
                  <a:schemeClr val="bg1"/>
                </a:solidFill>
              </a:rPr>
              <a:t> </a:t>
            </a:r>
            <a:r>
              <a:rPr lang="fr-FR" sz="1800" b="1" smtClean="0">
                <a:solidFill>
                  <a:schemeClr val="bg1"/>
                </a:solidFill>
                <a:latin typeface="Symbol" charset="0"/>
                <a:cs typeface="Symbol" charset="0"/>
              </a:rPr>
              <a:t>f </a:t>
            </a:r>
            <a:r>
              <a:rPr lang="fr-FR" sz="1600" b="1" smtClean="0">
                <a:solidFill>
                  <a:schemeClr val="bg1"/>
                </a:solidFill>
              </a:rPr>
              <a:t>spread</a:t>
            </a:r>
            <a:r>
              <a:rPr lang="fr-FR" sz="1800" b="1" smtClean="0">
                <a:solidFill>
                  <a:schemeClr val="bg1"/>
                </a:solidFill>
              </a:rPr>
              <a:t>)</a:t>
            </a:r>
            <a:endParaRPr lang="fr-FR" sz="1800" b="1">
              <a:solidFill>
                <a:schemeClr val="bg1"/>
              </a:solidFill>
            </a:endParaRPr>
          </a:p>
        </p:txBody>
      </p:sp>
      <p:sp>
        <p:nvSpPr>
          <p:cNvPr id="64623" name="ZoneTexte 27"/>
          <p:cNvSpPr txBox="1">
            <a:spLocks noChangeArrowheads="1"/>
          </p:cNvSpPr>
          <p:nvPr/>
        </p:nvSpPr>
        <p:spPr bwMode="auto">
          <a:xfrm>
            <a:off x="4952780" y="5748338"/>
            <a:ext cx="29674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FFFFFF"/>
                </a:solidFill>
              </a:rPr>
              <a:t>Spike </a:t>
            </a:r>
            <a:r>
              <a:rPr lang="fr-FR" sz="1800" b="1">
                <a:solidFill>
                  <a:srgbClr val="FFFFFF"/>
                </a:solidFill>
              </a:rPr>
              <a:t>(VetoBit=0)</a:t>
            </a:r>
          </a:p>
          <a:p>
            <a:pPr algn="ctr" eaLnBrk="1" hangingPunct="1"/>
            <a:r>
              <a:rPr lang="fr-FR" sz="1800" b="1">
                <a:solidFill>
                  <a:srgbClr val="FFFFFF"/>
                </a:solidFill>
                <a:sym typeface="Wingdings" charset="0"/>
              </a:rPr>
              <a:t>E</a:t>
            </a:r>
            <a:r>
              <a:rPr lang="fr-FR" sz="1800" b="1" baseline="-25000">
                <a:solidFill>
                  <a:srgbClr val="FFFFFF"/>
                </a:solidFill>
                <a:sym typeface="Wingdings" charset="0"/>
              </a:rPr>
              <a:t>T</a:t>
            </a:r>
            <a:r>
              <a:rPr lang="fr-FR" sz="1800" b="1">
                <a:solidFill>
                  <a:srgbClr val="FFFFFF"/>
                </a:solidFill>
                <a:sym typeface="Wingdings" charset="0"/>
              </a:rPr>
              <a:t>(</a:t>
            </a:r>
            <a:r>
              <a:rPr lang="fr-FR" sz="1800" b="1" smtClean="0">
                <a:solidFill>
                  <a:srgbClr val="FFFFFF"/>
                </a:solidFill>
                <a:sym typeface="Wingdings" charset="0"/>
              </a:rPr>
              <a:t>tower</a:t>
            </a:r>
            <a:r>
              <a:rPr lang="fr-FR" sz="1800" b="1">
                <a:solidFill>
                  <a:srgbClr val="FFFFFF"/>
                </a:solidFill>
                <a:sym typeface="Wingdings" charset="0"/>
              </a:rPr>
              <a:t>) &gt; S</a:t>
            </a:r>
            <a:r>
              <a:rPr lang="fr-FR" sz="1800" b="1" baseline="-25000">
                <a:solidFill>
                  <a:srgbClr val="FFFFFF"/>
                </a:solidFill>
                <a:sym typeface="Wingdings" charset="0"/>
              </a:rPr>
              <a:t>2</a:t>
            </a:r>
            <a:r>
              <a:rPr lang="fr-FR" sz="1800" b="1">
                <a:solidFill>
                  <a:srgbClr val="FFFFFF"/>
                </a:solidFill>
                <a:sym typeface="Wingdings" charset="0"/>
              </a:rPr>
              <a:t> </a:t>
            </a:r>
          </a:p>
          <a:p>
            <a:pPr algn="ctr" eaLnBrk="1" hangingPunct="1"/>
            <a:r>
              <a:rPr lang="fr-FR" sz="2000" b="1">
                <a:solidFill>
                  <a:srgbClr val="FFFF00"/>
                </a:solidFill>
                <a:sym typeface="Wingdings" charset="0"/>
              </a:rPr>
              <a:t> </a:t>
            </a:r>
            <a:r>
              <a:rPr lang="fr-FR" sz="2000" b="1">
                <a:solidFill>
                  <a:srgbClr val="FFFF00"/>
                </a:solidFill>
              </a:rPr>
              <a:t>⇒ </a:t>
            </a:r>
            <a:r>
              <a:rPr lang="fr-FR" sz="1800" b="1">
                <a:solidFill>
                  <a:srgbClr val="FFFF00"/>
                </a:solidFill>
              </a:rPr>
              <a:t>primitive </a:t>
            </a:r>
            <a:r>
              <a:rPr lang="fr-FR" sz="1800" b="1" smtClean="0">
                <a:solidFill>
                  <a:srgbClr val="FFFF00"/>
                </a:solidFill>
              </a:rPr>
              <a:t>set to </a:t>
            </a:r>
            <a:r>
              <a:rPr lang="fr-FR" sz="1800" b="1">
                <a:solidFill>
                  <a:srgbClr val="FFFF00"/>
                </a:solidFill>
              </a:rPr>
              <a:t>0 GeV</a:t>
            </a:r>
          </a:p>
        </p:txBody>
      </p:sp>
      <p:sp>
        <p:nvSpPr>
          <p:cNvPr id="64624" name="ZoneTexte 21"/>
          <p:cNvSpPr txBox="1">
            <a:spLocks noChangeArrowheads="1"/>
          </p:cNvSpPr>
          <p:nvPr/>
        </p:nvSpPr>
        <p:spPr bwMode="auto">
          <a:xfrm>
            <a:off x="3959225" y="3911600"/>
            <a:ext cx="1056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smtClean="0">
                <a:solidFill>
                  <a:srgbClr val="FF0000"/>
                </a:solidFill>
              </a:rPr>
              <a:t>ONLINE</a:t>
            </a:r>
            <a:endParaRPr lang="fr-FR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64519" grpId="0" animBg="1"/>
      <p:bldP spid="64520" grpId="0" animBg="1"/>
      <p:bldP spid="37" grpId="0"/>
      <p:bldP spid="38" grpId="0"/>
      <p:bldP spid="64541" grpId="0"/>
      <p:bldP spid="64582" grpId="0"/>
      <p:bldP spid="64583" grpId="0"/>
      <p:bldP spid="64622" grpId="0"/>
      <p:bldP spid="64623" grpId="0"/>
      <p:bldP spid="646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oneTexte 3"/>
          <p:cNvSpPr txBox="1">
            <a:spLocks noChangeArrowheads="1"/>
          </p:cNvSpPr>
          <p:nvPr/>
        </p:nvSpPr>
        <p:spPr bwMode="auto">
          <a:xfrm>
            <a:off x="0" y="1865313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5000" b="1" dirty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 </a:t>
            </a:r>
            <a:r>
              <a:rPr lang="fr-FR" sz="5000" b="1" dirty="0" err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Triggering</a:t>
            </a:r>
            <a:r>
              <a:rPr lang="fr-FR" sz="5000" b="1" dirty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 on </a:t>
            </a:r>
            <a:r>
              <a:rPr lang="fr-FR" sz="5000" b="1" dirty="0" err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signals</a:t>
            </a:r>
            <a:r>
              <a:rPr lang="fr-FR" sz="5000" b="1" dirty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 of </a:t>
            </a:r>
            <a:r>
              <a:rPr lang="fr-FR" sz="5000" b="1" dirty="0" err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interest</a:t>
            </a:r>
            <a:r>
              <a:rPr lang="fr-FR" sz="5000" b="1" dirty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 </a:t>
            </a:r>
            <a:r>
              <a:rPr lang="fr-FR" sz="5000" b="1" dirty="0" err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at</a:t>
            </a:r>
            <a:r>
              <a:rPr lang="fr-FR" sz="5000" b="1" dirty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 the LHC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69F97355-F2E1-BB4C-A0C8-A376C137B468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3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20"/>
          <p:cNvSpPr/>
          <p:nvPr/>
        </p:nvSpPr>
        <p:spPr>
          <a:xfrm>
            <a:off x="543770" y="565583"/>
            <a:ext cx="8184576" cy="1893927"/>
          </a:xfrm>
          <a:prstGeom prst="roundRect">
            <a:avLst>
              <a:gd name="adj" fmla="val 1433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260348" y="6106390"/>
            <a:ext cx="2968632" cy="711200"/>
          </a:xfrm>
          <a:prstGeom prst="roundRect">
            <a:avLst>
              <a:gd name="adj" fmla="val 10355"/>
            </a:avLst>
          </a:prstGeom>
          <a:solidFill>
            <a:srgbClr val="E8E8E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1104900" y="2614613"/>
            <a:ext cx="6870700" cy="757237"/>
          </a:xfrm>
          <a:prstGeom prst="roundRect">
            <a:avLst>
              <a:gd name="adj" fmla="val 10355"/>
            </a:avLst>
          </a:prstGeom>
          <a:solidFill>
            <a:srgbClr val="E8E8E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3641725" y="3514725"/>
            <a:ext cx="5129213" cy="2560638"/>
          </a:xfrm>
          <a:prstGeom prst="roundRect">
            <a:avLst>
              <a:gd name="adj" fmla="val 8352"/>
            </a:avLst>
          </a:prstGeom>
          <a:solidFill>
            <a:srgbClr val="FFE8D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5541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Optimisation </a:t>
            </a:r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of the rejection procedure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1A99BAAA-B132-8D46-9D7F-60EB08FF97D8}" type="slidenum">
              <a:rPr lang="fr-FR" sz="1400">
                <a:latin typeface="Corbel" charset="0"/>
              </a:rPr>
              <a:pPr defTabSz="914400" eaLnBrk="1" hangingPunct="1"/>
              <a:t>30</a:t>
            </a:fld>
            <a:endParaRPr lang="fr-FR" sz="1400">
              <a:latin typeface="Corbel" charset="0"/>
            </a:endParaRPr>
          </a:p>
        </p:txBody>
      </p:sp>
      <p:pic>
        <p:nvPicPr>
          <p:cNvPr id="65543" name="Image 4" descr="merite_abo_final_red_thi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3502025"/>
            <a:ext cx="3549650" cy="2547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4" name="Rectangle 5"/>
          <p:cNvSpPr>
            <a:spLocks noChangeArrowheads="1"/>
          </p:cNvSpPr>
          <p:nvPr/>
        </p:nvSpPr>
        <p:spPr bwMode="auto">
          <a:xfrm>
            <a:off x="-46038" y="3444875"/>
            <a:ext cx="36703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600" b="1"/>
              <a:t>S</a:t>
            </a:r>
            <a:r>
              <a:rPr lang="fr-FR" sz="1600" b="1" baseline="-25000"/>
              <a:t>2</a:t>
            </a:r>
            <a:r>
              <a:rPr lang="fr-FR" sz="1600" b="1"/>
              <a:t>= 8 GeV</a:t>
            </a:r>
            <a:endParaRPr lang="fr-FR" sz="1600"/>
          </a:p>
        </p:txBody>
      </p:sp>
      <p:sp>
        <p:nvSpPr>
          <p:cNvPr id="65545" name="ZoneTexte 7"/>
          <p:cNvSpPr txBox="1">
            <a:spLocks noChangeArrowheads="1"/>
          </p:cNvSpPr>
          <p:nvPr/>
        </p:nvSpPr>
        <p:spPr bwMode="auto">
          <a:xfrm>
            <a:off x="3641725" y="3489325"/>
            <a:ext cx="54768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660066"/>
                </a:solidFill>
              </a:rPr>
              <a:t>  </a:t>
            </a:r>
            <a:r>
              <a:rPr lang="fr-FR" sz="1800" b="1" smtClean="0">
                <a:solidFill>
                  <a:srgbClr val="660066"/>
                </a:solidFill>
              </a:rPr>
              <a:t>Working point </a:t>
            </a:r>
            <a:r>
              <a:rPr lang="fr-FR" sz="1800" b="1">
                <a:solidFill>
                  <a:srgbClr val="660066"/>
                </a:solidFill>
              </a:rPr>
              <a:t>: 258 MeV ; 8 GeV</a:t>
            </a:r>
          </a:p>
          <a:p>
            <a:pPr eaLnBrk="1" hangingPunct="1"/>
            <a:endParaRPr lang="fr-FR" sz="1800" b="1">
              <a:solidFill>
                <a:srgbClr val="FF0000"/>
              </a:solidFill>
            </a:endParaRPr>
          </a:p>
          <a:p>
            <a:pPr eaLnBrk="1" hangingPunct="1"/>
            <a:r>
              <a:rPr lang="fr-FR" sz="1800" b="1" smtClean="0">
                <a:solidFill>
                  <a:srgbClr val="FF0000"/>
                </a:solidFill>
              </a:rPr>
              <a:t>Rejects </a:t>
            </a:r>
            <a:r>
              <a:rPr lang="fr-FR" sz="1800" b="1">
                <a:solidFill>
                  <a:srgbClr val="FF0000"/>
                </a:solidFill>
              </a:rPr>
              <a:t>96%</a:t>
            </a:r>
            <a:r>
              <a:rPr lang="fr-FR" sz="1800"/>
              <a:t> </a:t>
            </a:r>
            <a:r>
              <a:rPr lang="fr-FR" sz="1800" smtClean="0"/>
              <a:t>of the </a:t>
            </a:r>
            <a:r>
              <a:rPr lang="fr-FR" sz="1800" b="1" smtClean="0"/>
              <a:t>spikes</a:t>
            </a:r>
          </a:p>
          <a:p>
            <a:pPr eaLnBrk="1" hangingPunct="1"/>
            <a:endParaRPr lang="fr-FR" sz="1800"/>
          </a:p>
          <a:p>
            <a:pPr eaLnBrk="1" hangingPunct="1"/>
            <a:r>
              <a:rPr lang="fr-FR" sz="1800" b="1" smtClean="0">
                <a:solidFill>
                  <a:srgbClr val="FF0000"/>
                </a:solidFill>
              </a:rPr>
              <a:t>Keeps 98</a:t>
            </a:r>
            <a:r>
              <a:rPr lang="fr-FR" sz="1800" b="1">
                <a:solidFill>
                  <a:srgbClr val="FF0000"/>
                </a:solidFill>
              </a:rPr>
              <a:t>%</a:t>
            </a:r>
            <a:r>
              <a:rPr lang="fr-FR" sz="1800"/>
              <a:t> (</a:t>
            </a:r>
            <a:r>
              <a:rPr lang="fr-FR" sz="1600"/>
              <a:t>pT&gt;20 GeV</a:t>
            </a:r>
            <a:r>
              <a:rPr lang="fr-FR" sz="1800"/>
              <a:t> :</a:t>
            </a:r>
            <a:r>
              <a:rPr lang="fr-FR" sz="1800" b="1">
                <a:solidFill>
                  <a:srgbClr val="FF0000"/>
                </a:solidFill>
              </a:rPr>
              <a:t> 99.6%</a:t>
            </a:r>
            <a:r>
              <a:rPr lang="fr-FR" sz="1800"/>
              <a:t>) </a:t>
            </a:r>
            <a:r>
              <a:rPr lang="fr-FR" sz="1800" smtClean="0"/>
              <a:t>of the electrons which trigger a L1 EG threshold of 8 </a:t>
            </a:r>
            <a:r>
              <a:rPr lang="fr-FR" sz="1800"/>
              <a:t>GeV</a:t>
            </a:r>
            <a:r>
              <a:rPr lang="fr-FR" sz="1800" smtClean="0"/>
              <a:t>.</a:t>
            </a:r>
          </a:p>
          <a:p>
            <a:pPr eaLnBrk="1" hangingPunct="1"/>
            <a:endParaRPr lang="fr-FR" sz="1800" b="1">
              <a:solidFill>
                <a:srgbClr val="FF0000"/>
              </a:solidFill>
            </a:endParaRPr>
          </a:p>
          <a:p>
            <a:pPr eaLnBrk="1" hangingPunct="1"/>
            <a:r>
              <a:rPr lang="fr-FR" sz="1800" b="1" smtClean="0">
                <a:solidFill>
                  <a:srgbClr val="FF0000"/>
                </a:solidFill>
              </a:rPr>
              <a:t>Optimise the L1 EG bandwidth :</a:t>
            </a:r>
            <a:endParaRPr lang="fr-FR" sz="1800" b="1">
              <a:solidFill>
                <a:srgbClr val="FF0000"/>
              </a:solidFill>
            </a:endParaRPr>
          </a:p>
          <a:p>
            <a:pPr eaLnBrk="1" hangingPunct="1"/>
            <a:r>
              <a:rPr lang="fr-FR" sz="1800" b="1" smtClean="0"/>
              <a:t>Trigger rate </a:t>
            </a:r>
            <a:r>
              <a:rPr lang="fr-FR" sz="1800" b="1"/>
              <a:t>(L1 EG 12 GeV) </a:t>
            </a:r>
            <a:r>
              <a:rPr lang="fr-FR" sz="1800" b="1" smtClean="0"/>
              <a:t>⇒ divided by 3</a:t>
            </a:r>
            <a:endParaRPr lang="fr-FR" sz="1800"/>
          </a:p>
        </p:txBody>
      </p:sp>
      <p:sp>
        <p:nvSpPr>
          <p:cNvPr id="65546" name="Rectangle 9"/>
          <p:cNvSpPr>
            <a:spLocks noChangeArrowheads="1"/>
          </p:cNvSpPr>
          <p:nvPr/>
        </p:nvSpPr>
        <p:spPr bwMode="auto">
          <a:xfrm>
            <a:off x="1104900" y="2649538"/>
            <a:ext cx="6870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u="sng"/>
              <a:t>E</a:t>
            </a:r>
            <a:r>
              <a:rPr lang="fr-FR" u="sng" smtClean="0"/>
              <a:t>mulation of the L1 EG chain on the 2010 data </a:t>
            </a:r>
            <a:r>
              <a:rPr lang="fr-FR" u="sng"/>
              <a:t>:</a:t>
            </a:r>
          </a:p>
          <a:p>
            <a:pPr algn="ctr"/>
            <a:r>
              <a:rPr lang="fr-FR" sz="1600" b="1"/>
              <a:t>S</a:t>
            </a:r>
            <a:r>
              <a:rPr lang="fr-FR" sz="1600" b="1" baseline="-25000"/>
              <a:t>1</a:t>
            </a:r>
            <a:r>
              <a:rPr lang="fr-FR" sz="1600"/>
              <a:t> ∈ {152, 258, 289, 350, 456, 608} MeV </a:t>
            </a:r>
            <a:r>
              <a:rPr lang="fr-FR"/>
              <a:t>/</a:t>
            </a:r>
            <a:r>
              <a:rPr lang="fr-FR" sz="1600"/>
              <a:t> </a:t>
            </a:r>
            <a:r>
              <a:rPr lang="fr-FR" sz="1600" b="1"/>
              <a:t>S</a:t>
            </a:r>
            <a:r>
              <a:rPr lang="fr-FR" sz="1600" b="1" baseline="-25000"/>
              <a:t>2</a:t>
            </a:r>
            <a:r>
              <a:rPr lang="fr-FR" sz="1600"/>
              <a:t>∈ {8,12,18} GeV</a:t>
            </a:r>
          </a:p>
        </p:txBody>
      </p:sp>
      <p:cxnSp>
        <p:nvCxnSpPr>
          <p:cNvPr id="65547" name="Connecteur droit avec flèche 6"/>
          <p:cNvCxnSpPr>
            <a:cxnSpLocks noChangeShapeType="1"/>
          </p:cNvCxnSpPr>
          <p:nvPr/>
        </p:nvCxnSpPr>
        <p:spPr bwMode="auto">
          <a:xfrm rot="10800000" flipV="1">
            <a:off x="3048000" y="3700463"/>
            <a:ext cx="800100" cy="142875"/>
          </a:xfrm>
          <a:prstGeom prst="straightConnector1">
            <a:avLst/>
          </a:prstGeom>
          <a:noFill/>
          <a:ln w="31750">
            <a:solidFill>
              <a:srgbClr val="66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à coins arrondis 32"/>
          <p:cNvSpPr/>
          <p:nvPr/>
        </p:nvSpPr>
        <p:spPr bwMode="auto">
          <a:xfrm>
            <a:off x="3907881" y="6179552"/>
            <a:ext cx="4731753" cy="614948"/>
          </a:xfrm>
          <a:prstGeom prst="roundRect">
            <a:avLst/>
          </a:prstGeom>
          <a:gradFill flip="none" rotWithShape="1">
            <a:gsLst>
              <a:gs pos="100000">
                <a:srgbClr val="FF9900"/>
              </a:gs>
              <a:gs pos="0">
                <a:srgbClr val="F9CD8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graphicFrame>
        <p:nvGraphicFramePr>
          <p:cNvPr id="49" name="Tableau 48"/>
          <p:cNvGraphicFramePr>
            <a:graphicFrameLocks noGrp="1"/>
          </p:cNvGraphicFramePr>
          <p:nvPr/>
        </p:nvGraphicFramePr>
        <p:xfrm>
          <a:off x="3908425" y="6192838"/>
          <a:ext cx="4732337" cy="592138"/>
        </p:xfrm>
        <a:graphic>
          <a:graphicData uri="http://schemas.openxmlformats.org/drawingml/2006/table">
            <a:tbl>
              <a:tblPr/>
              <a:tblGrid>
                <a:gridCol w="2488137"/>
                <a:gridCol w="561050"/>
                <a:gridCol w="561050"/>
                <a:gridCol w="561050"/>
                <a:gridCol w="561050"/>
              </a:tblGrid>
              <a:tr h="296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latin typeface="Verdana"/>
                        </a:rPr>
                        <a:t>L1 Threshold (GeV)</a:t>
                      </a:r>
                    </a:p>
                  </a:txBody>
                  <a:tcPr marL="12701" marR="12701" marT="126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12701" marR="12701" marT="12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12701" marR="12701" marT="12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latin typeface="Verdana"/>
                        </a:rPr>
                        <a:t>20</a:t>
                      </a:r>
                    </a:p>
                  </a:txBody>
                  <a:tcPr marL="12701" marR="12701" marT="12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latin typeface="Verdana"/>
                        </a:rPr>
                        <a:t>30</a:t>
                      </a:r>
                    </a:p>
                  </a:txBody>
                  <a:tcPr marL="12701" marR="12701" marT="12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latin typeface="Verdana"/>
                        </a:rPr>
                        <a:t>Rate reduction factor</a:t>
                      </a:r>
                    </a:p>
                  </a:txBody>
                  <a:tcPr marL="12701" marR="12701" marT="126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D4"/>
                          </a:solidFill>
                          <a:latin typeface="Verdana"/>
                        </a:rPr>
                        <a:t>3.4</a:t>
                      </a:r>
                    </a:p>
                  </a:txBody>
                  <a:tcPr marL="12701" marR="12701" marT="12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D4"/>
                          </a:solidFill>
                          <a:latin typeface="Verdana"/>
                        </a:rPr>
                        <a:t>4.3</a:t>
                      </a:r>
                    </a:p>
                  </a:txBody>
                  <a:tcPr marL="12701" marR="12701" marT="12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D4"/>
                          </a:solidFill>
                          <a:latin typeface="Verdana"/>
                        </a:rPr>
                        <a:t>6.0</a:t>
                      </a:r>
                    </a:p>
                  </a:txBody>
                  <a:tcPr marL="12701" marR="12701" marT="12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D4"/>
                          </a:solidFill>
                          <a:latin typeface="Verdana"/>
                        </a:rPr>
                        <a:t>9.6</a:t>
                      </a:r>
                    </a:p>
                  </a:txBody>
                  <a:tcPr marL="12701" marR="12701" marT="126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5567" name="ZoneTexte 50"/>
          <p:cNvSpPr txBox="1">
            <a:spLocks noChangeArrowheads="1"/>
          </p:cNvSpPr>
          <p:nvPr/>
        </p:nvSpPr>
        <p:spPr bwMode="auto">
          <a:xfrm>
            <a:off x="543770" y="585930"/>
            <a:ext cx="8184575" cy="182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²"/>
            </a:pPr>
            <a:r>
              <a:rPr lang="fr-FR" sz="1600" smtClean="0">
                <a:cs typeface="Arial" charset="0"/>
              </a:rPr>
              <a:t>The </a:t>
            </a:r>
            <a:r>
              <a:rPr lang="fr-FR" sz="1600" b="1" smtClean="0">
                <a:cs typeface="Arial" charset="0"/>
              </a:rPr>
              <a:t>rejection</a:t>
            </a:r>
            <a:r>
              <a:rPr lang="fr-FR" sz="1600" smtClean="0">
                <a:cs typeface="Arial" charset="0"/>
              </a:rPr>
              <a:t> efficiency </a:t>
            </a:r>
            <a:r>
              <a:rPr lang="fr-FR" sz="1600" b="1" smtClean="0">
                <a:cs typeface="Arial" charset="0"/>
              </a:rPr>
              <a:t>increases</a:t>
            </a:r>
            <a:r>
              <a:rPr lang="fr-FR" sz="1600" smtClean="0">
                <a:cs typeface="Arial" charset="0"/>
              </a:rPr>
              <a:t> with </a:t>
            </a:r>
            <a:r>
              <a:rPr lang="fr-FR" sz="1600" b="1" smtClean="0">
                <a:cs typeface="Arial" charset="0"/>
              </a:rPr>
              <a:t>S</a:t>
            </a:r>
            <a:r>
              <a:rPr lang="fr-FR" sz="1600" b="1" baseline="-25000" smtClean="0">
                <a:cs typeface="Arial" charset="0"/>
              </a:rPr>
              <a:t>1</a:t>
            </a:r>
            <a:r>
              <a:rPr lang="fr-FR" sz="1600" smtClean="0">
                <a:cs typeface="Arial" charset="0"/>
              </a:rPr>
              <a:t> (eliminates noisy crystals)</a:t>
            </a:r>
            <a:r>
              <a:rPr lang="fr-FR" sz="1600">
                <a:cs typeface="Arial" charset="0"/>
              </a:rPr>
              <a:t>                                         </a:t>
            </a:r>
            <a:r>
              <a:rPr lang="fr-FR" sz="1600" smtClean="0">
                <a:cs typeface="Arial" charset="0"/>
              </a:rPr>
              <a:t>but </a:t>
            </a:r>
            <a:r>
              <a:rPr lang="en-US" sz="1600" smtClean="0">
                <a:cs typeface="Arial" charset="0"/>
              </a:rPr>
              <a:t>the </a:t>
            </a:r>
            <a:r>
              <a:rPr lang="en-US" sz="1600" b="1" smtClean="0">
                <a:cs typeface="Arial" charset="0"/>
              </a:rPr>
              <a:t>electron</a:t>
            </a:r>
            <a:r>
              <a:rPr lang="en-US" sz="1600" smtClean="0">
                <a:cs typeface="Arial" charset="0"/>
              </a:rPr>
              <a:t> </a:t>
            </a:r>
            <a:r>
              <a:rPr lang="en-US" sz="1600" b="1" smtClean="0">
                <a:cs typeface="Arial" charset="0"/>
              </a:rPr>
              <a:t>selection</a:t>
            </a:r>
            <a:r>
              <a:rPr lang="en-US" sz="1600" smtClean="0">
                <a:cs typeface="Arial" charset="0"/>
              </a:rPr>
              <a:t> efficiency </a:t>
            </a:r>
            <a:r>
              <a:rPr lang="en-US" sz="1600" b="1" smtClean="0">
                <a:cs typeface="Arial" charset="0"/>
              </a:rPr>
              <a:t>decreases</a:t>
            </a:r>
            <a:endParaRPr lang="fr-FR" sz="1600" b="1"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spcAft>
                <a:spcPts val="600"/>
              </a:spcAft>
              <a:buFont typeface="Wingdings" charset="2"/>
              <a:buChar char="²"/>
            </a:pP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cs typeface="Arial" charset="0"/>
                <a:sym typeface="Wingdings" charset="0"/>
              </a:rPr>
              <a:t>Low energy</a:t>
            </a:r>
            <a:r>
              <a:rPr lang="fr-FR" sz="1600" smtClean="0">
                <a:cs typeface="Arial" charset="0"/>
                <a:sym typeface="Wingdings" charset="0"/>
              </a:rPr>
              <a:t> electrons </a:t>
            </a:r>
            <a:r>
              <a:rPr lang="fr-FR" sz="1600">
                <a:cs typeface="Arial" charset="0"/>
                <a:sym typeface="Wingdings" charset="0"/>
              </a:rPr>
              <a:t>: </a:t>
            </a:r>
            <a:r>
              <a:rPr lang="fr-FR" sz="1600" smtClean="0">
                <a:cs typeface="Arial" charset="0"/>
                <a:sym typeface="Wingdings" charset="0"/>
              </a:rPr>
              <a:t>can be </a:t>
            </a:r>
            <a:r>
              <a:rPr lang="fr-FR" sz="1600" b="1" smtClean="0">
                <a:cs typeface="Arial" charset="0"/>
                <a:sym typeface="Wingdings" charset="0"/>
              </a:rPr>
              <a:t>mis-identified</a:t>
            </a:r>
            <a:r>
              <a:rPr lang="fr-FR" sz="1600" smtClean="0">
                <a:cs typeface="Arial" charset="0"/>
                <a:sym typeface="Wingdings" charset="0"/>
              </a:rPr>
              <a:t>, but their towers have </a:t>
            </a:r>
            <a:r>
              <a:rPr lang="fr-FR" sz="1600" b="1" smtClean="0">
                <a:cs typeface="Arial" charset="0"/>
                <a:sym typeface="Wingdings" charset="0"/>
              </a:rPr>
              <a:t>E</a:t>
            </a:r>
            <a:r>
              <a:rPr lang="fr-FR" sz="1600" b="1" baseline="-25000" smtClean="0">
                <a:cs typeface="Arial" charset="0"/>
                <a:sym typeface="Wingdings" charset="0"/>
              </a:rPr>
              <a:t>T </a:t>
            </a:r>
            <a:r>
              <a:rPr lang="fr-FR" sz="1600">
                <a:cs typeface="Arial" charset="0"/>
                <a:sym typeface="Wingdings" charset="0"/>
              </a:rPr>
              <a:t>&lt; </a:t>
            </a:r>
            <a:r>
              <a:rPr lang="fr-FR" sz="1600" b="1">
                <a:cs typeface="Arial" charset="0"/>
                <a:sym typeface="Wingdings" charset="0"/>
              </a:rPr>
              <a:t>S</a:t>
            </a:r>
            <a:r>
              <a:rPr lang="fr-FR" sz="1600" b="1" baseline="-25000">
                <a:cs typeface="Arial" charset="0"/>
                <a:sym typeface="Wingdings" charset="0"/>
              </a:rPr>
              <a:t>2</a:t>
            </a:r>
            <a:r>
              <a:rPr lang="fr-FR" sz="1600">
                <a:cs typeface="Arial" charset="0"/>
                <a:sym typeface="Wingdings" charset="0"/>
              </a:rPr>
              <a:t>   </a:t>
            </a:r>
          </a:p>
          <a:p>
            <a:pPr marL="285750" indent="-285750" eaLnBrk="1" hangingPunct="1">
              <a:lnSpc>
                <a:spcPct val="150000"/>
              </a:lnSpc>
              <a:spcAft>
                <a:spcPts val="600"/>
              </a:spcAft>
              <a:buFont typeface="Wingdings" charset="2"/>
              <a:buChar char="²"/>
            </a:pP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cs typeface="Arial" charset="0"/>
                <a:sym typeface="Wingdings" charset="0"/>
              </a:rPr>
              <a:t>High energy</a:t>
            </a:r>
            <a:r>
              <a:rPr lang="fr-FR" sz="1600" smtClean="0">
                <a:cs typeface="Arial" charset="0"/>
                <a:sym typeface="Wingdings" charset="0"/>
              </a:rPr>
              <a:t> electrons : deposit enough energy ⇒ </a:t>
            </a:r>
            <a:r>
              <a:rPr lang="fr-FR" sz="1600" b="1" smtClean="0">
                <a:cs typeface="Arial" charset="0"/>
                <a:sym typeface="Wingdings" charset="0"/>
              </a:rPr>
              <a:t>well identified</a:t>
            </a:r>
            <a:endParaRPr lang="fr-FR" sz="1600">
              <a:cs typeface="Arial" charset="0"/>
              <a:sym typeface="Wingdings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charset="2"/>
              <a:buChar char="²"/>
            </a:pP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smtClean="0">
                <a:cs typeface="Arial" charset="0"/>
                <a:sym typeface="Wingdings" charset="0"/>
              </a:rPr>
              <a:t>Only cases potentially problematic : </a:t>
            </a:r>
            <a:r>
              <a:rPr lang="fr-FR" sz="1600" b="1" smtClean="0">
                <a:cs typeface="Arial" charset="0"/>
                <a:sym typeface="Wingdings" charset="0"/>
              </a:rPr>
              <a:t>intermediate cases </a:t>
            </a:r>
            <a:r>
              <a:rPr lang="fr-FR" sz="1600" smtClean="0">
                <a:cs typeface="Arial" charset="0"/>
                <a:sym typeface="Wingdings" charset="0"/>
              </a:rPr>
              <a:t>(</a:t>
            </a:r>
            <a:r>
              <a:rPr lang="fr-FR" sz="1600" b="1"/>
              <a:t>E</a:t>
            </a:r>
            <a:r>
              <a:rPr lang="fr-FR" sz="1600" b="1" baseline="-25000"/>
              <a:t>ele</a:t>
            </a:r>
            <a:r>
              <a:rPr lang="fr-FR" sz="1600" b="1"/>
              <a:t> ~ </a:t>
            </a:r>
            <a:r>
              <a:rPr lang="fr-FR" sz="1600" b="1" smtClean="0"/>
              <a:t>S</a:t>
            </a:r>
            <a:r>
              <a:rPr lang="fr-FR" sz="1600" b="1" baseline="-25000" smtClean="0"/>
              <a:t>2 </a:t>
            </a:r>
            <a:r>
              <a:rPr lang="fr-FR" sz="1600"/>
              <a:t>  </a:t>
            </a:r>
            <a:r>
              <a:rPr lang="fr-FR" sz="1600" smtClean="0"/>
              <a:t>when </a:t>
            </a:r>
            <a:r>
              <a:rPr lang="fr-FR" sz="1600" b="1"/>
              <a:t>S</a:t>
            </a:r>
            <a:r>
              <a:rPr lang="fr-FR" sz="1600" b="1" baseline="-25000"/>
              <a:t>2</a:t>
            </a:r>
            <a:r>
              <a:rPr lang="fr-FR" sz="1600" b="1" smtClean="0"/>
              <a:t> </a:t>
            </a:r>
            <a:r>
              <a:rPr lang="fr-FR" sz="1600" smtClean="0"/>
              <a:t>is</a:t>
            </a:r>
            <a:r>
              <a:rPr lang="fr-FR" sz="1600" b="1" smtClean="0"/>
              <a:t> low</a:t>
            </a:r>
            <a:r>
              <a:rPr lang="fr-FR" sz="1600" smtClean="0"/>
              <a:t>)</a:t>
            </a:r>
            <a:endParaRPr lang="fr-FR" sz="1600">
              <a:cs typeface="Arial" charset="0"/>
              <a:sym typeface="Wingdings" charset="0"/>
            </a:endParaRPr>
          </a:p>
        </p:txBody>
      </p:sp>
      <p:sp>
        <p:nvSpPr>
          <p:cNvPr id="65568" name="ZoneTexte 14"/>
          <p:cNvSpPr txBox="1">
            <a:spLocks noChangeArrowheads="1"/>
          </p:cNvSpPr>
          <p:nvPr/>
        </p:nvSpPr>
        <p:spPr bwMode="auto">
          <a:xfrm>
            <a:off x="260348" y="6129338"/>
            <a:ext cx="29686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FF0000"/>
                </a:solidFill>
              </a:rPr>
              <a:t>L1 rate </a:t>
            </a:r>
            <a:r>
              <a:rPr lang="fr-FR" sz="1800" b="1">
                <a:solidFill>
                  <a:srgbClr val="FF0000"/>
                </a:solidFill>
              </a:rPr>
              <a:t>: 70 kHz ⇒ 19 kHz </a:t>
            </a:r>
          </a:p>
          <a:p>
            <a:pPr algn="ctr" eaLnBrk="1" hangingPunct="1"/>
            <a:r>
              <a:rPr lang="fr-FR" sz="1800" b="1">
                <a:solidFill>
                  <a:srgbClr val="FF0000"/>
                </a:solidFill>
              </a:rPr>
              <a:t>@ 2.10</a:t>
            </a:r>
            <a:r>
              <a:rPr lang="fr-FR" sz="1800" b="1" baseline="30000">
                <a:solidFill>
                  <a:srgbClr val="FF0000"/>
                </a:solidFill>
              </a:rPr>
              <a:t>32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2" grpId="0" animBg="1"/>
      <p:bldP spid="65544" grpId="0"/>
      <p:bldP spid="65545" grpId="0"/>
      <p:bldP spid="65546" grpId="0"/>
      <p:bldP spid="33" grpId="0" animBg="1"/>
      <p:bldP spid="6556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20"/>
          <p:cNvSpPr/>
          <p:nvPr/>
        </p:nvSpPr>
        <p:spPr>
          <a:xfrm>
            <a:off x="101600" y="541338"/>
            <a:ext cx="8915400" cy="2295624"/>
          </a:xfrm>
          <a:prstGeom prst="roundRect">
            <a:avLst>
              <a:gd name="adj" fmla="val 1652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6562" name="ZoneTexte 3"/>
          <p:cNvSpPr txBox="1">
            <a:spLocks noChangeArrowheads="1"/>
          </p:cNvSpPr>
          <p:nvPr/>
        </p:nvSpPr>
        <p:spPr bwMode="auto">
          <a:xfrm>
            <a:off x="0" y="-5080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Impact of the pile-up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CC0F3462-7251-8040-8178-5259AC370D43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31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66564" name="Image 4" descr="evt_contam_err_EG15_lar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906713"/>
            <a:ext cx="5461000" cy="392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6" name="ZoneTexte 4"/>
          <p:cNvSpPr txBox="1">
            <a:spLocks noChangeArrowheads="1"/>
          </p:cNvSpPr>
          <p:nvPr/>
        </p:nvSpPr>
        <p:spPr bwMode="auto">
          <a:xfrm>
            <a:off x="203200" y="541338"/>
            <a:ext cx="8991600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²"/>
            </a:pPr>
            <a:r>
              <a:rPr lang="fr-FR" sz="1800"/>
              <a:t> </a:t>
            </a:r>
            <a:r>
              <a:rPr lang="fr-FR" sz="1800" b="1" smtClean="0"/>
              <a:t>Residual spikes contamination </a:t>
            </a:r>
            <a:r>
              <a:rPr lang="fr-FR" sz="1800" smtClean="0"/>
              <a:t>in the </a:t>
            </a:r>
            <a:r>
              <a:rPr lang="fr-FR" sz="1800" b="1" smtClean="0"/>
              <a:t>2011 data</a:t>
            </a:r>
            <a:endParaRPr lang="fr-FR" sz="1800" b="1"/>
          </a:p>
          <a:p>
            <a:pPr eaLnBrk="1" hangingPunct="1"/>
            <a:r>
              <a:rPr lang="fr-FR" sz="1800"/>
              <a:t>    ⇒ fraction </a:t>
            </a:r>
            <a:r>
              <a:rPr lang="fr-FR" sz="1800" smtClean="0"/>
              <a:t>of events where a spike triggers an algorithm </a:t>
            </a:r>
            <a:r>
              <a:rPr lang="fr-FR" sz="1800" b="1"/>
              <a:t>L1</a:t>
            </a:r>
            <a:r>
              <a:rPr lang="fr-FR" sz="1800"/>
              <a:t> </a:t>
            </a:r>
            <a:r>
              <a:rPr lang="fr-FR" sz="1800" b="1" smtClean="0"/>
              <a:t>EG 15 GeV</a:t>
            </a:r>
            <a:endParaRPr lang="fr-FR" sz="1800" b="1"/>
          </a:p>
          <a:p>
            <a:pPr eaLnBrk="1" hangingPunct="1"/>
            <a:endParaRPr lang="fr-FR" sz="1800"/>
          </a:p>
          <a:p>
            <a:pPr eaLnBrk="1" hangingPunct="1">
              <a:buFont typeface="Wingdings" charset="0"/>
              <a:buChar char="²"/>
            </a:pPr>
            <a:r>
              <a:rPr lang="fr-FR" sz="1800"/>
              <a:t> </a:t>
            </a:r>
            <a:r>
              <a:rPr lang="fr-FR" sz="1800" smtClean="0"/>
              <a:t>The </a:t>
            </a:r>
            <a:r>
              <a:rPr lang="fr-FR" sz="1800" b="1" smtClean="0"/>
              <a:t>contamination increasies </a:t>
            </a:r>
            <a:r>
              <a:rPr lang="fr-FR" sz="1800" smtClean="0"/>
              <a:t>lineairly with the reconstructed number of </a:t>
            </a:r>
            <a:r>
              <a:rPr lang="fr-FR" sz="1800" b="1" smtClean="0"/>
              <a:t>vertices</a:t>
            </a:r>
            <a:endParaRPr lang="fr-FR" sz="1800" b="1"/>
          </a:p>
          <a:p>
            <a:pPr eaLnBrk="1" hangingPunct="1">
              <a:buFont typeface="Wingdings" charset="0"/>
              <a:buChar char="²"/>
            </a:pPr>
            <a:endParaRPr lang="fr-FR" sz="1800"/>
          </a:p>
          <a:p>
            <a:pPr eaLnBrk="1" hangingPunct="1">
              <a:buFont typeface="Wingdings" charset="0"/>
              <a:buChar char="²"/>
            </a:pPr>
            <a:r>
              <a:rPr lang="fr-FR" sz="1800"/>
              <a:t> </a:t>
            </a:r>
            <a:r>
              <a:rPr lang="fr-FR" sz="1800" b="1" smtClean="0"/>
              <a:t>Flexibility </a:t>
            </a:r>
            <a:r>
              <a:rPr lang="fr-FR" sz="1800" smtClean="0"/>
              <a:t>of the rejection algorithm ⇒ new working point</a:t>
            </a:r>
            <a:endParaRPr lang="fr-FR" sz="1800"/>
          </a:p>
          <a:p>
            <a:pPr algn="ctr" eaLnBrk="1" hangingPunct="1"/>
            <a:r>
              <a:rPr lang="fr-FR" sz="1800"/>
              <a:t>⇒ </a:t>
            </a:r>
            <a:r>
              <a:rPr lang="fr-FR" sz="1800" smtClean="0"/>
              <a:t>similar performances on the </a:t>
            </a:r>
            <a:r>
              <a:rPr lang="fr-FR" sz="1800" b="1"/>
              <a:t>e</a:t>
            </a:r>
            <a:r>
              <a:rPr lang="fr-FR" sz="1800" b="1" smtClean="0"/>
              <a:t>lectrons</a:t>
            </a:r>
            <a:endParaRPr lang="fr-FR" sz="1800" b="1"/>
          </a:p>
          <a:p>
            <a:pPr algn="ctr" eaLnBrk="1" hangingPunct="1"/>
            <a:r>
              <a:rPr lang="fr-FR" sz="1800" b="1"/>
              <a:t>⇒ </a:t>
            </a:r>
            <a:r>
              <a:rPr lang="fr-FR" sz="1800" b="1" smtClean="0"/>
              <a:t>divides the </a:t>
            </a:r>
            <a:r>
              <a:rPr lang="fr-FR" sz="1800" b="1"/>
              <a:t>contamination </a:t>
            </a:r>
            <a:r>
              <a:rPr lang="fr-FR" sz="1800" b="1" smtClean="0"/>
              <a:t>by a factor </a:t>
            </a:r>
            <a:r>
              <a:rPr lang="fr-FR" sz="1800" b="1"/>
              <a:t>2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5397500" y="4165600"/>
            <a:ext cx="3606800" cy="1530350"/>
          </a:xfrm>
          <a:prstGeom prst="roundRect">
            <a:avLst>
              <a:gd name="adj" fmla="val 8352"/>
            </a:avLst>
          </a:prstGeom>
          <a:solidFill>
            <a:srgbClr val="B8FAB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6568" name="ZoneTexte 7"/>
          <p:cNvSpPr txBox="1">
            <a:spLocks noChangeArrowheads="1"/>
          </p:cNvSpPr>
          <p:nvPr/>
        </p:nvSpPr>
        <p:spPr bwMode="auto">
          <a:xfrm>
            <a:off x="5397500" y="4203700"/>
            <a:ext cx="36703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/>
              <a:t>New working point used in 2012</a:t>
            </a:r>
          </a:p>
          <a:p>
            <a:pPr algn="ctr" eaLnBrk="1" hangingPunct="1"/>
            <a:endParaRPr lang="fr-FR" sz="1800" b="1"/>
          </a:p>
          <a:p>
            <a:pPr algn="ctr" eaLnBrk="1" hangingPunct="1"/>
            <a:r>
              <a:rPr lang="fr-FR" sz="1800" b="1"/>
              <a:t>⇒ </a:t>
            </a:r>
            <a:r>
              <a:rPr lang="fr-FR" sz="1800" b="1" smtClean="0"/>
              <a:t>flexibility to adapt the rejection procedure to a higher pile-up</a:t>
            </a:r>
            <a:endParaRPr lang="fr-FR" sz="1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656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oneTexte 3"/>
          <p:cNvSpPr txBox="1">
            <a:spLocks noChangeArrowheads="1"/>
          </p:cNvSpPr>
          <p:nvPr/>
        </p:nvSpPr>
        <p:spPr bwMode="auto">
          <a:xfrm>
            <a:off x="0" y="1865313"/>
            <a:ext cx="9144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5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CONCLUSION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664F992B-9F1D-684B-B240-6F3566910C62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32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8"/>
          <p:cNvSpPr/>
          <p:nvPr/>
        </p:nvSpPr>
        <p:spPr>
          <a:xfrm>
            <a:off x="53543" y="3677150"/>
            <a:ext cx="9043117" cy="3180850"/>
          </a:xfrm>
          <a:prstGeom prst="roundRect">
            <a:avLst>
              <a:gd name="adj" fmla="val 8055"/>
            </a:avLst>
          </a:prstGeom>
          <a:solidFill>
            <a:srgbClr val="B8FAB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92088" y="1712363"/>
            <a:ext cx="8793162" cy="1815882"/>
          </a:xfrm>
          <a:prstGeom prst="roundRect">
            <a:avLst>
              <a:gd name="adj" fmla="val 8352"/>
            </a:avLst>
          </a:prstGeom>
          <a:solidFill>
            <a:srgbClr val="FFE8D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7043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Conclusion</a:t>
            </a:r>
            <a:endParaRPr lang="fr-FR" sz="3200" b="1">
              <a:solidFill>
                <a:srgbClr val="000090"/>
              </a:solidFill>
              <a:latin typeface="Symbol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805573" y="657470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DB2A91DE-1E26-354F-A3EF-B09343063244}" type="slidenum">
              <a:rPr lang="fr-FR" sz="1400">
                <a:latin typeface="Corbel" charset="0"/>
              </a:rPr>
              <a:pPr defTabSz="914400" eaLnBrk="1" hangingPunct="1"/>
              <a:t>33</a:t>
            </a:fld>
            <a:endParaRPr lang="fr-FR" sz="1400">
              <a:latin typeface="Corbel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192088" y="532835"/>
            <a:ext cx="8793162" cy="1096963"/>
          </a:xfrm>
          <a:prstGeom prst="roundRect">
            <a:avLst>
              <a:gd name="adj" fmla="val 8352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160338" y="521723"/>
            <a:ext cx="87931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" charset="0"/>
              <a:buChar char="Ø"/>
            </a:pPr>
            <a:r>
              <a:rPr lang="fr-FR" sz="1600" b="1">
                <a:cs typeface="Arial" charset="0"/>
              </a:rPr>
              <a:t> CMS </a:t>
            </a:r>
            <a:r>
              <a:rPr lang="fr-FR" sz="1600" smtClean="0">
                <a:cs typeface="Arial" charset="0"/>
              </a:rPr>
              <a:t>uses a </a:t>
            </a:r>
            <a:r>
              <a:rPr lang="fr-FR" sz="1600" b="1" smtClean="0">
                <a:cs typeface="Arial" charset="0"/>
              </a:rPr>
              <a:t>high granularity hermetic</a:t>
            </a:r>
            <a:r>
              <a:rPr lang="fr-FR" sz="1600" smtClean="0">
                <a:cs typeface="Arial" charset="0"/>
              </a:rPr>
              <a:t> detector, and an </a:t>
            </a:r>
            <a:r>
              <a:rPr lang="fr-FR" sz="1600" b="1" smtClean="0">
                <a:cs typeface="Arial" charset="0"/>
              </a:rPr>
              <a:t>intense</a:t>
            </a:r>
            <a:r>
              <a:rPr lang="fr-FR" sz="1600" smtClean="0">
                <a:cs typeface="Arial" charset="0"/>
              </a:rPr>
              <a:t> </a:t>
            </a:r>
            <a:r>
              <a:rPr lang="fr-FR" sz="1600" b="1" smtClean="0">
                <a:cs typeface="Arial" charset="0"/>
              </a:rPr>
              <a:t>magnetic</a:t>
            </a:r>
            <a:r>
              <a:rPr lang="fr-FR" sz="1600" smtClean="0">
                <a:cs typeface="Arial" charset="0"/>
              </a:rPr>
              <a:t> field </a:t>
            </a:r>
          </a:p>
          <a:p>
            <a:pPr algn="ctr"/>
            <a:r>
              <a:rPr lang="fr-FR" sz="1600" smtClean="0">
                <a:cs typeface="Arial" charset="0"/>
              </a:rPr>
              <a:t>⇒ </a:t>
            </a:r>
            <a:r>
              <a:rPr lang="fr-FR" sz="1600" b="1" smtClean="0">
                <a:cs typeface="Arial" charset="0"/>
              </a:rPr>
              <a:t>excellent resolution </a:t>
            </a:r>
            <a:r>
              <a:rPr lang="fr-FR" sz="1600" b="1">
                <a:cs typeface="Arial" charset="0"/>
              </a:rPr>
              <a:t>+ </a:t>
            </a:r>
            <a:r>
              <a:rPr lang="fr-FR" sz="1600">
                <a:cs typeface="Arial" charset="0"/>
              </a:rPr>
              <a:t>reconstruction </a:t>
            </a:r>
            <a:r>
              <a:rPr lang="fr-FR" sz="1600" smtClean="0">
                <a:cs typeface="Arial" charset="0"/>
              </a:rPr>
              <a:t>of individual particles</a:t>
            </a:r>
            <a:endParaRPr lang="fr-FR" sz="1600" b="1">
              <a:cs typeface="Arial" charset="0"/>
            </a:endParaRPr>
          </a:p>
          <a:p>
            <a:pPr algn="ctr"/>
            <a:endParaRPr lang="fr-FR" sz="1600">
              <a:cs typeface="Arial" charset="0"/>
            </a:endParaRPr>
          </a:p>
          <a:p>
            <a:pPr algn="ctr">
              <a:buFont typeface="Wingdings" charset="0"/>
              <a:buChar char="Ø"/>
            </a:pPr>
            <a:r>
              <a:rPr lang="fr-FR" sz="1600" smtClean="0">
                <a:cs typeface="Arial" charset="0"/>
              </a:rPr>
              <a:t> The two-level trigger system optimises the event filtering at the earliest readout stages</a:t>
            </a:r>
            <a:endParaRPr lang="fr-FR" sz="1600">
              <a:cs typeface="Arial" charset="0"/>
            </a:endParaRPr>
          </a:p>
        </p:txBody>
      </p:sp>
      <p:sp>
        <p:nvSpPr>
          <p:cNvPr id="87047" name="Rectangle 8"/>
          <p:cNvSpPr>
            <a:spLocks noChangeArrowheads="1"/>
          </p:cNvSpPr>
          <p:nvPr/>
        </p:nvSpPr>
        <p:spPr bwMode="auto">
          <a:xfrm>
            <a:off x="192088" y="1712363"/>
            <a:ext cx="87614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" charset="0"/>
              <a:buChar char="Ø"/>
            </a:pPr>
            <a:r>
              <a:rPr lang="fr-FR" sz="16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flexibility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of the </a:t>
            </a:r>
            <a:r>
              <a:rPr lang="fr-FR" sz="1600" b="1">
                <a:solidFill>
                  <a:srgbClr val="000000"/>
                </a:solidFill>
                <a:cs typeface="Arial" charset="0"/>
              </a:rPr>
              <a:t>L1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allowed to maintain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</a:rPr>
              <a:t>excellent </a:t>
            </a:r>
            <a:r>
              <a:rPr lang="fr-FR" sz="1600" b="1">
                <a:solidFill>
                  <a:srgbClr val="FF0000"/>
                </a:solidFill>
                <a:cs typeface="Arial" charset="0"/>
              </a:rPr>
              <a:t>performances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of the electron/photon trigger during the LHC Run 1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</a:rPr>
              <a:t>(2010</a:t>
            </a:r>
            <a:r>
              <a:rPr lang="fr-FR" sz="1600" b="1">
                <a:solidFill>
                  <a:srgbClr val="FF0000"/>
                </a:solidFill>
                <a:cs typeface="Arial" charset="0"/>
              </a:rPr>
              <a:t>-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</a:rPr>
              <a:t>2012)</a:t>
            </a:r>
            <a:endParaRPr lang="fr-FR" sz="1600" b="1">
              <a:solidFill>
                <a:srgbClr val="FF0000"/>
              </a:solidFill>
              <a:cs typeface="Arial" charset="0"/>
            </a:endParaRPr>
          </a:p>
          <a:p>
            <a:pPr algn="ctr">
              <a:buFont typeface="Wingdings" charset="0"/>
              <a:buChar char="Ø"/>
            </a:pPr>
            <a:endParaRPr lang="fr-FR" sz="1600">
              <a:solidFill>
                <a:srgbClr val="000000"/>
              </a:solidFill>
              <a:cs typeface="Arial" charset="0"/>
            </a:endParaRPr>
          </a:p>
          <a:p>
            <a:pPr algn="ctr">
              <a:buFont typeface="Wingdings" charset="0"/>
              <a:buChar char="Ø"/>
            </a:pPr>
            <a:r>
              <a:rPr lang="fr-FR" sz="16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</a:rPr>
              <a:t>ECAL spikes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are efficiently rejected, and the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degradation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 of the crystals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response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 with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time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 is successfully </a:t>
            </a:r>
            <a:r>
              <a:rPr lang="fr-FR" sz="1600" b="1" smtClean="0">
                <a:solidFill>
                  <a:srgbClr val="000000"/>
                </a:solidFill>
                <a:cs typeface="Arial" charset="0"/>
              </a:rPr>
              <a:t>mitigated</a:t>
            </a:r>
            <a:endParaRPr lang="fr-FR" sz="1600" b="1">
              <a:solidFill>
                <a:srgbClr val="000000"/>
              </a:solidFill>
              <a:cs typeface="Arial" charset="0"/>
            </a:endParaRPr>
          </a:p>
          <a:p>
            <a:pPr algn="ctr">
              <a:buFont typeface="Wingdings" charset="0"/>
              <a:buChar char="Ø"/>
            </a:pPr>
            <a:endParaRPr lang="fr-FR" sz="1600">
              <a:solidFill>
                <a:srgbClr val="000000"/>
              </a:solidFill>
              <a:cs typeface="Arial" charset="0"/>
            </a:endParaRPr>
          </a:p>
          <a:p>
            <a:pPr algn="ctr">
              <a:buFont typeface="Wingdings" charset="0"/>
              <a:buChar char="Ø"/>
            </a:pPr>
            <a:r>
              <a:rPr lang="fr-FR" sz="16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Maintain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</a:rPr>
              <a:t>unprescaled thresholds </a:t>
            </a:r>
            <a:r>
              <a:rPr lang="fr-FR" sz="1600" smtClean="0">
                <a:solidFill>
                  <a:srgbClr val="000000"/>
                </a:solidFill>
                <a:cs typeface="Arial" charset="0"/>
              </a:rPr>
              <a:t>at low enough values </a:t>
            </a:r>
            <a:endParaRPr lang="fr-FR" sz="16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8" y="4007140"/>
            <a:ext cx="2868612" cy="2752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8" descr="hzz4l-pseudoscalar-or-scal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230" y="4002378"/>
            <a:ext cx="2892425" cy="274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9"/>
          <p:cNvSpPr txBox="1">
            <a:spLocks noChangeArrowheads="1"/>
          </p:cNvSpPr>
          <p:nvPr/>
        </p:nvSpPr>
        <p:spPr bwMode="auto">
          <a:xfrm>
            <a:off x="628935" y="4184940"/>
            <a:ext cx="15224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660066"/>
                </a:solidFill>
              </a:rPr>
              <a:t>Mass ZZ*</a:t>
            </a:r>
            <a:r>
              <a:rPr lang="fr-FR" sz="1600" b="1">
                <a:solidFill>
                  <a:srgbClr val="660066"/>
                </a:solidFill>
                <a:sym typeface="Wingdings" charset="0"/>
              </a:rPr>
              <a:t>4L</a:t>
            </a:r>
            <a:endParaRPr lang="fr-FR" sz="1600" b="1">
              <a:solidFill>
                <a:srgbClr val="660066"/>
              </a:solidFill>
            </a:endParaRPr>
          </a:p>
        </p:txBody>
      </p:sp>
      <p:sp>
        <p:nvSpPr>
          <p:cNvPr id="22" name="ZoneTexte 10"/>
          <p:cNvSpPr txBox="1">
            <a:spLocks noChangeArrowheads="1"/>
          </p:cNvSpPr>
          <p:nvPr/>
        </p:nvSpPr>
        <p:spPr bwMode="auto">
          <a:xfrm>
            <a:off x="6851218" y="4184940"/>
            <a:ext cx="2141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660066"/>
                </a:solidFill>
              </a:rPr>
              <a:t>Discrimination 0</a:t>
            </a:r>
            <a:r>
              <a:rPr lang="en-US" sz="1600" b="1" baseline="30000">
                <a:solidFill>
                  <a:srgbClr val="660066"/>
                </a:solidFill>
              </a:rPr>
              <a:t>+</a:t>
            </a:r>
            <a:r>
              <a:rPr lang="en-US" sz="1600" b="1">
                <a:solidFill>
                  <a:srgbClr val="660066"/>
                </a:solidFill>
              </a:rPr>
              <a:t>/0</a:t>
            </a:r>
            <a:r>
              <a:rPr lang="en-US" sz="1600" b="1" baseline="30000">
                <a:solidFill>
                  <a:srgbClr val="660066"/>
                </a:solidFill>
              </a:rPr>
              <a:t>-</a:t>
            </a:r>
            <a:endParaRPr lang="fr-FR" sz="1600" b="1" baseline="30000">
              <a:solidFill>
                <a:srgbClr val="660066"/>
              </a:solidFill>
            </a:endParaRPr>
          </a:p>
        </p:txBody>
      </p:sp>
      <p:sp>
        <p:nvSpPr>
          <p:cNvPr id="23" name="ZoneTexte 11"/>
          <p:cNvSpPr txBox="1">
            <a:spLocks noChangeArrowheads="1"/>
          </p:cNvSpPr>
          <p:nvPr/>
        </p:nvSpPr>
        <p:spPr bwMode="auto">
          <a:xfrm>
            <a:off x="7867218" y="4451640"/>
            <a:ext cx="1057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>
                <a:solidFill>
                  <a:srgbClr val="660066"/>
                </a:solidFill>
              </a:rPr>
              <a:t>ZZ* channel</a:t>
            </a:r>
          </a:p>
        </p:txBody>
      </p:sp>
      <p:pic>
        <p:nvPicPr>
          <p:cNvPr id="24" name="Image 12" descr="result-2phot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78" y="4007140"/>
            <a:ext cx="2951162" cy="274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13"/>
          <p:cNvSpPr txBox="1">
            <a:spLocks noChangeArrowheads="1"/>
          </p:cNvSpPr>
          <p:nvPr/>
        </p:nvSpPr>
        <p:spPr bwMode="auto">
          <a:xfrm>
            <a:off x="4545878" y="4638965"/>
            <a:ext cx="944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660066"/>
                </a:solidFill>
              </a:rPr>
              <a:t>Mass </a:t>
            </a:r>
            <a:r>
              <a:rPr lang="en-US" sz="1800" b="1">
                <a:solidFill>
                  <a:srgbClr val="660066"/>
                </a:solidFill>
                <a:latin typeface="Symbol" charset="0"/>
                <a:cs typeface="Symbol" charset="0"/>
              </a:rPr>
              <a:t>gg</a:t>
            </a:r>
            <a:endParaRPr lang="fr-FR" sz="1800" b="1">
              <a:solidFill>
                <a:srgbClr val="660066"/>
              </a:solidFill>
              <a:latin typeface="Symbol" charset="0"/>
              <a:cs typeface="Symbol" charset="0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996478" y="6475703"/>
            <a:ext cx="1976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/>
              <a:t>CMS PAS HIG-12-015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06648" y="6488403"/>
            <a:ext cx="1976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/>
              <a:t>CMS PAS HIG-12-041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5998730" y="6488403"/>
            <a:ext cx="1941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/>
              <a:t>CMS-HIG-12-041-001</a:t>
            </a:r>
          </a:p>
        </p:txBody>
      </p:sp>
      <p:sp>
        <p:nvSpPr>
          <p:cNvPr id="2" name="Rectangle 1"/>
          <p:cNvSpPr/>
          <p:nvPr/>
        </p:nvSpPr>
        <p:spPr>
          <a:xfrm>
            <a:off x="65088" y="3677149"/>
            <a:ext cx="907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>
                <a:solidFill>
                  <a:srgbClr val="0000FF"/>
                </a:solidFill>
                <a:cs typeface="Arial" charset="0"/>
              </a:rPr>
              <a:t>⇒ acquisition of the data needed to achieve the CMS physics goals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 animBg="1"/>
      <p:bldP spid="87047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eee-run167675-evt876658967-3d-no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455" y="-32029"/>
            <a:ext cx="9652000" cy="6948767"/>
          </a:xfrm>
          <a:prstGeom prst="rect">
            <a:avLst/>
          </a:prstGeom>
        </p:spPr>
      </p:pic>
      <p:sp>
        <p:nvSpPr>
          <p:cNvPr id="88066" name="ZoneTexte 3"/>
          <p:cNvSpPr txBox="1">
            <a:spLocks noChangeArrowheads="1"/>
          </p:cNvSpPr>
          <p:nvPr/>
        </p:nvSpPr>
        <p:spPr bwMode="auto">
          <a:xfrm>
            <a:off x="0" y="22174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5000" b="1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charset="0"/>
                <a:ea typeface="AppleGothic" charset="0"/>
                <a:cs typeface="AppleGothic" charset="0"/>
              </a:rPr>
              <a:t>THANKS FOR YOUR ATTENTION 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5DEEB2C8-5D39-B54A-AB67-4653E54F77EB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34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pic>
        <p:nvPicPr>
          <p:cNvPr id="9" name="Image 5" descr="higgs_boson_zoo.jp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36" y="2814493"/>
            <a:ext cx="815975" cy="67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oneTexte 3"/>
          <p:cNvSpPr txBox="1">
            <a:spLocks noChangeArrowheads="1"/>
          </p:cNvSpPr>
          <p:nvPr/>
        </p:nvSpPr>
        <p:spPr bwMode="auto">
          <a:xfrm>
            <a:off x="0" y="1865313"/>
            <a:ext cx="9144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5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BACKUP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5DEEB2C8-5D39-B54A-AB67-4653E54F77EB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35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3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2A3763C6-4604-7D46-9E1C-32749F75EA4D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36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sp>
        <p:nvSpPr>
          <p:cNvPr id="92201" name="ZoneTexte 23"/>
          <p:cNvSpPr txBox="1">
            <a:spLocks noChangeArrowheads="1"/>
          </p:cNvSpPr>
          <p:nvPr/>
        </p:nvSpPr>
        <p:spPr bwMode="auto">
          <a:xfrm>
            <a:off x="0" y="-10390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b="1" smtClean="0">
                <a:solidFill>
                  <a:srgbClr val="000090"/>
                </a:solidFill>
              </a:rPr>
              <a:t>ECAL Readout</a:t>
            </a:r>
            <a:endParaRPr lang="fr-FR" sz="3200" b="1">
              <a:solidFill>
                <a:srgbClr val="000090"/>
              </a:solidFill>
              <a:latin typeface="Symbol" charset="0"/>
              <a:ea typeface="AppleGothic" charset="0"/>
              <a:cs typeface="AppleGothic" charset="0"/>
            </a:endParaRPr>
          </a:p>
        </p:txBody>
      </p:sp>
      <p:pic>
        <p:nvPicPr>
          <p:cNvPr id="4" name="Picture 3" descr="ecalRead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30" y="658091"/>
            <a:ext cx="9189369" cy="3890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5470" y="452592"/>
            <a:ext cx="2747817" cy="523220"/>
          </a:xfrm>
          <a:prstGeom prst="roundRect">
            <a:avLst/>
          </a:prstGeom>
          <a:solidFill>
            <a:srgbClr val="ECECEC"/>
          </a:solidFill>
          <a:ln>
            <a:solidFill>
              <a:srgbClr val="F790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2A3763C6-4604-7D46-9E1C-32749F75EA4D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37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sp>
        <p:nvSpPr>
          <p:cNvPr id="92201" name="ZoneTexte 23"/>
          <p:cNvSpPr txBox="1">
            <a:spLocks noChangeArrowheads="1"/>
          </p:cNvSpPr>
          <p:nvPr/>
        </p:nvSpPr>
        <p:spPr bwMode="auto">
          <a:xfrm>
            <a:off x="0" y="-10390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b="1" smtClean="0">
                <a:solidFill>
                  <a:srgbClr val="000090"/>
                </a:solidFill>
              </a:rPr>
              <a:t>ECAL Trigger : strip E</a:t>
            </a:r>
            <a:r>
              <a:rPr lang="fr-FR" sz="3200" b="1" baseline="-25000" smtClean="0">
                <a:solidFill>
                  <a:srgbClr val="000090"/>
                </a:solidFill>
              </a:rPr>
              <a:t>T</a:t>
            </a:r>
            <a:r>
              <a:rPr lang="fr-FR" sz="3200" b="1" smtClean="0">
                <a:solidFill>
                  <a:srgbClr val="000090"/>
                </a:solidFill>
              </a:rPr>
              <a:t> </a:t>
            </a:r>
            <a:endParaRPr lang="fr-FR" sz="3200" b="1">
              <a:solidFill>
                <a:srgbClr val="000090"/>
              </a:solidFill>
              <a:latin typeface="Symbol" charset="0"/>
              <a:ea typeface="AppleGothic" charset="0"/>
              <a:cs typeface="AppleGothic" charset="0"/>
            </a:endParaRPr>
          </a:p>
        </p:txBody>
      </p:sp>
      <p:pic>
        <p:nvPicPr>
          <p:cNvPr id="2" name="Picture 1" descr="TPschema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424" y="697573"/>
            <a:ext cx="9144000" cy="6461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10" y="452592"/>
            <a:ext cx="2897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Makes signal </a:t>
            </a:r>
            <a:r>
              <a:rPr lang="en-US" sz="1400" b="1"/>
              <a:t>proportional</a:t>
            </a:r>
            <a:r>
              <a:rPr lang="en-US" sz="1400"/>
              <a:t> to </a:t>
            </a:r>
            <a:r>
              <a:rPr lang="en-US" sz="1400" b="1"/>
              <a:t>E</a:t>
            </a:r>
          </a:p>
          <a:p>
            <a:pPr algn="ctr"/>
            <a:r>
              <a:rPr lang="en-US" sz="1400"/>
              <a:t>Base, ampl. gain, intercalibration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85818" y="975812"/>
            <a:ext cx="0" cy="744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998373" y="452592"/>
            <a:ext cx="2035445" cy="523220"/>
          </a:xfrm>
          <a:prstGeom prst="roundRect">
            <a:avLst/>
          </a:prstGeom>
          <a:solidFill>
            <a:srgbClr val="ECECEC"/>
          </a:solidFill>
          <a:ln>
            <a:solidFill>
              <a:srgbClr val="5C02A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06013" y="452592"/>
            <a:ext cx="212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Adds samples</a:t>
            </a:r>
            <a:r>
              <a:rPr lang="en-US" sz="1400"/>
              <a:t> from 5 crystals within a strip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58327" y="975812"/>
            <a:ext cx="5772" cy="2522461"/>
          </a:xfrm>
          <a:prstGeom prst="straightConnector1">
            <a:avLst/>
          </a:prstGeom>
          <a:ln>
            <a:solidFill>
              <a:srgbClr val="5C02A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870052" y="1177633"/>
            <a:ext cx="3565220" cy="1054341"/>
          </a:xfrm>
          <a:prstGeom prst="roundRect">
            <a:avLst/>
          </a:prstGeom>
          <a:solidFill>
            <a:srgbClr val="ECECEC"/>
          </a:solidFill>
          <a:ln>
            <a:solidFill>
              <a:srgbClr val="F790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033818" y="2231974"/>
            <a:ext cx="0" cy="1670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35416" y="1208598"/>
            <a:ext cx="3657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Weighted sum of 5 consecutive samples </a:t>
            </a:r>
          </a:p>
          <a:p>
            <a:r>
              <a:rPr lang="en-US" sz="1400"/>
              <a:t>     ⟹ optimises signal extraction</a:t>
            </a:r>
          </a:p>
          <a:p>
            <a:r>
              <a:rPr lang="en-US" sz="1400"/>
              <a:t>     ⟹ minimises pile-up contamination</a:t>
            </a:r>
          </a:p>
          <a:p>
            <a:r>
              <a:rPr lang="en-US" sz="1400"/>
              <a:t>     ⟹ dynamic subtraction of the pedestal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068454" y="5671124"/>
            <a:ext cx="3255819" cy="1054341"/>
          </a:xfrm>
          <a:prstGeom prst="roundRect">
            <a:avLst/>
          </a:prstGeom>
          <a:solidFill>
            <a:srgbClr val="ECECEC"/>
          </a:solidFill>
          <a:ln>
            <a:solidFill>
              <a:srgbClr val="F790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33819" y="5702089"/>
            <a:ext cx="3290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Find a local maximum</a:t>
            </a:r>
          </a:p>
          <a:p>
            <a:r>
              <a:rPr lang="en-US" sz="1400"/>
              <a:t>⟹ compares a weighted sample to the previous and next samples (25 ns shift)</a:t>
            </a:r>
          </a:p>
          <a:p>
            <a:r>
              <a:rPr lang="en-US" sz="1400"/>
              <a:t>⟹ identify BX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710218" y="4306455"/>
            <a:ext cx="0" cy="13646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>
            <a:off x="7620014" y="3810004"/>
            <a:ext cx="450937" cy="641791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124393" y="3817008"/>
            <a:ext cx="857971" cy="646331"/>
          </a:xfrm>
          <a:prstGeom prst="roundRect">
            <a:avLst/>
          </a:prstGeom>
          <a:solidFill>
            <a:srgbClr val="ECECEC"/>
          </a:solidFill>
          <a:ln>
            <a:solidFill>
              <a:srgbClr val="5C02A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873990" y="3806325"/>
            <a:ext cx="133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660066"/>
                </a:solidFill>
              </a:rPr>
              <a:t>Peak </a:t>
            </a:r>
          </a:p>
          <a:p>
            <a:pPr algn="ctr"/>
            <a:r>
              <a:rPr lang="en-US" b="1" i="1">
                <a:solidFill>
                  <a:srgbClr val="660066"/>
                </a:solidFill>
              </a:rPr>
              <a:t>12 bits</a:t>
            </a:r>
          </a:p>
        </p:txBody>
      </p:sp>
    </p:spTree>
    <p:extLst>
      <p:ext uri="{BB962C8B-B14F-4D97-AF65-F5344CB8AC3E}">
        <p14:creationId xmlns:p14="http://schemas.microsoft.com/office/powerpoint/2010/main" val="315329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Pschema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98" y="671556"/>
            <a:ext cx="9144000" cy="64616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5470" y="452592"/>
            <a:ext cx="2747817" cy="523220"/>
          </a:xfrm>
          <a:prstGeom prst="roundRect">
            <a:avLst/>
          </a:prstGeom>
          <a:solidFill>
            <a:srgbClr val="ECECEC"/>
          </a:solidFill>
          <a:ln>
            <a:solidFill>
              <a:srgbClr val="5C02A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2A3763C6-4604-7D46-9E1C-32749F75EA4D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38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sp>
        <p:nvSpPr>
          <p:cNvPr id="92201" name="ZoneTexte 23"/>
          <p:cNvSpPr txBox="1">
            <a:spLocks noChangeArrowheads="1"/>
          </p:cNvSpPr>
          <p:nvPr/>
        </p:nvSpPr>
        <p:spPr bwMode="auto">
          <a:xfrm>
            <a:off x="0" y="-10390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b="1" smtClean="0">
                <a:solidFill>
                  <a:srgbClr val="000090"/>
                </a:solidFill>
              </a:rPr>
              <a:t>ECAL Trigger : trigger primitive</a:t>
            </a:r>
            <a:endParaRPr lang="fr-FR" sz="3200" b="1">
              <a:solidFill>
                <a:srgbClr val="000090"/>
              </a:solidFill>
              <a:latin typeface="Symbol" charset="0"/>
              <a:ea typeface="AppleGothic" charset="0"/>
              <a:cs typeface="Apple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10" y="452592"/>
            <a:ext cx="2897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Adds strip E</a:t>
            </a:r>
            <a:r>
              <a:rPr lang="en-US" sz="1400" b="1" baseline="-25000"/>
              <a:t>T</a:t>
            </a:r>
            <a:r>
              <a:rPr lang="en-US" sz="1400" b="1"/>
              <a:t> </a:t>
            </a:r>
            <a:r>
              <a:rPr lang="en-US" sz="1400"/>
              <a:t>into</a:t>
            </a:r>
            <a:r>
              <a:rPr lang="en-US" sz="1400" b="1"/>
              <a:t> tower E</a:t>
            </a:r>
            <a:r>
              <a:rPr lang="en-US" sz="1400" b="1" baseline="-25000"/>
              <a:t>T</a:t>
            </a:r>
            <a:r>
              <a:rPr lang="en-US" sz="1400" b="1"/>
              <a:t> </a:t>
            </a:r>
          </a:p>
          <a:p>
            <a:pPr algn="ctr"/>
            <a:r>
              <a:rPr lang="en-US" sz="1400" i="1"/>
              <a:t>12 bits ⟹ 10 bits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85648" y="975812"/>
            <a:ext cx="0" cy="1587279"/>
          </a:xfrm>
          <a:prstGeom prst="straightConnector1">
            <a:avLst/>
          </a:prstGeom>
          <a:ln>
            <a:solidFill>
              <a:srgbClr val="5C02A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604506" y="869151"/>
            <a:ext cx="2826313" cy="643289"/>
          </a:xfrm>
          <a:prstGeom prst="roundRect">
            <a:avLst/>
          </a:prstGeom>
          <a:solidFill>
            <a:srgbClr val="ECECEC"/>
          </a:solidFill>
          <a:ln>
            <a:solidFill>
              <a:srgbClr val="F790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033818" y="1535530"/>
            <a:ext cx="0" cy="1270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69871" y="923206"/>
            <a:ext cx="2860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Compress tower E</a:t>
            </a:r>
            <a:r>
              <a:rPr lang="en-US" sz="1400" b="1" baseline="-25000"/>
              <a:t>T</a:t>
            </a:r>
            <a:r>
              <a:rPr lang="en-US" sz="1400" b="1"/>
              <a:t> </a:t>
            </a:r>
            <a:r>
              <a:rPr lang="en-US" sz="1400"/>
              <a:t>using a</a:t>
            </a:r>
            <a:r>
              <a:rPr lang="en-US" sz="1400" b="1"/>
              <a:t> LUT</a:t>
            </a:r>
          </a:p>
          <a:p>
            <a:pPr algn="ctr"/>
            <a:r>
              <a:rPr lang="en-US" sz="1400" i="1"/>
              <a:t>10 bits ⟹ 8 bits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974273" y="5794420"/>
            <a:ext cx="2135909" cy="769628"/>
          </a:xfrm>
          <a:prstGeom prst="roundRect">
            <a:avLst/>
          </a:prstGeom>
          <a:solidFill>
            <a:srgbClr val="ECECEC"/>
          </a:solidFill>
          <a:ln>
            <a:solidFill>
              <a:srgbClr val="F790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58818" y="5825384"/>
            <a:ext cx="2251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Computes the FG bit</a:t>
            </a:r>
          </a:p>
          <a:p>
            <a:pPr algn="ctr"/>
            <a:r>
              <a:rPr lang="en-US" sz="1400"/>
              <a:t>⟹ by the FE (Barrel) </a:t>
            </a:r>
          </a:p>
          <a:p>
            <a:pPr algn="ctr"/>
            <a:r>
              <a:rPr lang="en-US" sz="1400"/>
              <a:t>or the TCC (Endcaps)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027229" y="5264726"/>
            <a:ext cx="0" cy="529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>
            <a:off x="7620014" y="3810004"/>
            <a:ext cx="450937" cy="641791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124393" y="3817008"/>
            <a:ext cx="857971" cy="646331"/>
          </a:xfrm>
          <a:prstGeom prst="roundRect">
            <a:avLst/>
          </a:prstGeom>
          <a:solidFill>
            <a:srgbClr val="ECECEC"/>
          </a:solidFill>
          <a:ln>
            <a:solidFill>
              <a:srgbClr val="5C02A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873990" y="3806325"/>
            <a:ext cx="133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660066"/>
                </a:solidFill>
              </a:rPr>
              <a:t>TP</a:t>
            </a:r>
          </a:p>
          <a:p>
            <a:pPr algn="ctr"/>
            <a:r>
              <a:rPr lang="en-US" b="1" i="1">
                <a:solidFill>
                  <a:srgbClr val="660066"/>
                </a:solidFill>
              </a:rPr>
              <a:t>9 bits</a:t>
            </a:r>
          </a:p>
        </p:txBody>
      </p:sp>
    </p:spTree>
    <p:extLst>
      <p:ext uri="{BB962C8B-B14F-4D97-AF65-F5344CB8AC3E}">
        <p14:creationId xmlns:p14="http://schemas.microsoft.com/office/powerpoint/2010/main" val="142757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2A3763C6-4604-7D46-9E1C-32749F75EA4D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39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sp>
        <p:nvSpPr>
          <p:cNvPr id="92201" name="ZoneTexte 23"/>
          <p:cNvSpPr txBox="1">
            <a:spLocks noChangeArrowheads="1"/>
          </p:cNvSpPr>
          <p:nvPr/>
        </p:nvSpPr>
        <p:spPr bwMode="auto">
          <a:xfrm>
            <a:off x="1" y="-103905"/>
            <a:ext cx="254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 b="1" smtClean="0">
                <a:solidFill>
                  <a:srgbClr val="000090"/>
                </a:solidFill>
              </a:rPr>
              <a:t>Readout </a:t>
            </a:r>
          </a:p>
          <a:p>
            <a:pPr eaLnBrk="1" hangingPunct="1"/>
            <a:r>
              <a:rPr lang="fr-FR" sz="3200" b="1" smtClean="0">
                <a:solidFill>
                  <a:srgbClr val="000090"/>
                </a:solidFill>
              </a:rPr>
              <a:t>and trigger electronics</a:t>
            </a:r>
            <a:endParaRPr lang="fr-FR" sz="3200" b="1">
              <a:solidFill>
                <a:srgbClr val="000090"/>
              </a:solidFill>
              <a:latin typeface="Symbol" charset="0"/>
              <a:ea typeface="AppleGothic" charset="0"/>
              <a:cs typeface="AppleGothic" charset="0"/>
            </a:endParaRPr>
          </a:p>
        </p:txBody>
      </p:sp>
      <p:pic>
        <p:nvPicPr>
          <p:cNvPr id="2" name="Picture 1" descr="ODsh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16" y="0"/>
            <a:ext cx="6987335" cy="3777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577102"/>
            <a:ext cx="9398001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en-US" sz="1600" b="1" smtClean="0"/>
              <a:t>FE</a:t>
            </a:r>
            <a:r>
              <a:rPr lang="en-US" sz="1600" smtClean="0"/>
              <a:t> : stores signal from individual xtals in buffer and produces TP (EB) / pseudostrips (EE)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en-US" sz="1600" b="1" smtClean="0"/>
              <a:t>TCC</a:t>
            </a:r>
            <a:r>
              <a:rPr lang="en-US" sz="1600" smtClean="0"/>
              <a:t> : finalizes TP in EE ; classify TP in 3 levels of interest ⟹ SRP ; compress info (LUT)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en-US" sz="1600" b="1"/>
              <a:t>SLB</a:t>
            </a:r>
            <a:r>
              <a:rPr lang="en-US" sz="1600"/>
              <a:t>  : auxiliary cards plugged on the TCC, s</a:t>
            </a:r>
            <a:r>
              <a:rPr lang="en-US" sz="1600" smtClean="0"/>
              <a:t>tore TP and sends them to the RCT</a:t>
            </a:r>
          </a:p>
          <a:p>
            <a:pPr>
              <a:lnSpc>
                <a:spcPct val="130000"/>
              </a:lnSpc>
            </a:pPr>
            <a:r>
              <a:rPr lang="en-US" sz="1600" smtClean="0"/>
              <a:t>		shift RCT/TCC clock ⟹ synchronizes TP transmission ⟹ BX assignment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en-US" sz="1600" b="1" smtClean="0"/>
              <a:t>SRP</a:t>
            </a:r>
            <a:r>
              <a:rPr lang="en-US" sz="1600" smtClean="0"/>
              <a:t> : determines readout mode of the towers : (E</a:t>
            </a:r>
            <a:r>
              <a:rPr lang="en-US" sz="1600" baseline="-25000" smtClean="0"/>
              <a:t>T</a:t>
            </a:r>
            <a:r>
              <a:rPr lang="en-US" sz="1600" smtClean="0"/>
              <a:t>&lt;1 , 1&lt;E</a:t>
            </a:r>
            <a:r>
              <a:rPr lang="en-US" sz="1600" baseline="-25000" smtClean="0"/>
              <a:t>T</a:t>
            </a:r>
            <a:r>
              <a:rPr lang="en-US" sz="1600" smtClean="0"/>
              <a:t>&lt;2 , E</a:t>
            </a:r>
            <a:r>
              <a:rPr lang="en-US" sz="1600" baseline="-25000" smtClean="0"/>
              <a:t>T</a:t>
            </a:r>
            <a:r>
              <a:rPr lang="en-US" sz="1600" smtClean="0"/>
              <a:t>&gt;2) ⇔ (ZS , full tower , 3x3)</a:t>
            </a:r>
          </a:p>
          <a:p>
            <a:pPr>
              <a:lnSpc>
                <a:spcPct val="130000"/>
              </a:lnSpc>
            </a:pPr>
            <a:r>
              <a:rPr lang="en-US" sz="1600" smtClean="0"/>
              <a:t>                ⟹ reduces ECAL data from 1.5 MB to &lt;100 KB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en-US" sz="1600" b="1"/>
              <a:t>CCS</a:t>
            </a:r>
            <a:r>
              <a:rPr lang="en-US" sz="1600"/>
              <a:t> : distributes clock, configures FE, provides interface with TTS 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en-US" sz="1600" b="1"/>
              <a:t>TTS</a:t>
            </a:r>
            <a:r>
              <a:rPr lang="en-US" sz="1600"/>
              <a:t>  : pre-scale or stop trigger from FE or TCC in case of buffer saturation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²"/>
            </a:pPr>
            <a:r>
              <a:rPr lang="en-US" sz="1600" b="1" smtClean="0"/>
              <a:t>DCC</a:t>
            </a:r>
            <a:r>
              <a:rPr lang="en-US" sz="1600" smtClean="0"/>
              <a:t> : in case of L1Accept, DCC receives crystals signal samples from FE, TP from TCC and readout flags from SRP, then apply the ZS according to these flags</a:t>
            </a:r>
          </a:p>
        </p:txBody>
      </p:sp>
    </p:spTree>
    <p:extLst>
      <p:ext uri="{BB962C8B-B14F-4D97-AF65-F5344CB8AC3E}">
        <p14:creationId xmlns:p14="http://schemas.microsoft.com/office/powerpoint/2010/main" val="236132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Image 16" descr="figs_pdf_crosssections20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373188"/>
            <a:ext cx="3978275" cy="5262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à coins arrondis 19"/>
          <p:cNvSpPr/>
          <p:nvPr/>
        </p:nvSpPr>
        <p:spPr>
          <a:xfrm>
            <a:off x="3981450" y="1616208"/>
            <a:ext cx="5137150" cy="4775200"/>
          </a:xfrm>
          <a:prstGeom prst="roundRect">
            <a:avLst>
              <a:gd name="adj" fmla="val 6274"/>
            </a:avLst>
          </a:prstGeom>
          <a:solidFill>
            <a:srgbClr val="C5D7F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4036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dirty="0" err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Triggering</a:t>
            </a:r>
            <a:r>
              <a:rPr lang="fr-FR" sz="3000" b="1" dirty="0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 on rare </a:t>
            </a:r>
            <a:r>
              <a:rPr lang="fr-FR" sz="3000" b="1" dirty="0" err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signals</a:t>
            </a:r>
            <a:endParaRPr lang="fr-FR" sz="3000" b="1" dirty="0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EDBA863E-2C61-F840-A095-85AAC2144085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4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44038" name="Rectangle 4"/>
          <p:cNvSpPr>
            <a:spLocks noChangeArrowheads="1"/>
          </p:cNvSpPr>
          <p:nvPr/>
        </p:nvSpPr>
        <p:spPr bwMode="auto">
          <a:xfrm>
            <a:off x="-88900" y="660400"/>
            <a:ext cx="9436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Ø"/>
            </a:pPr>
            <a:r>
              <a:rPr lang="fr-FR" b="1">
                <a:cs typeface="Arial" charset="0"/>
              </a:rPr>
              <a:t> </a:t>
            </a:r>
            <a:r>
              <a:rPr lang="fr-FR" b="1" smtClean="0">
                <a:cs typeface="Arial" charset="0"/>
              </a:rPr>
              <a:t>The online selection of rare signals, a real challenge : the example of the H boson</a:t>
            </a:r>
            <a:endParaRPr lang="fr-FR" b="1">
              <a:cs typeface="Arial" charset="0"/>
            </a:endParaRPr>
          </a:p>
        </p:txBody>
      </p:sp>
      <p:sp>
        <p:nvSpPr>
          <p:cNvPr id="44039" name="ZoneTexte 6"/>
          <p:cNvSpPr txBox="1">
            <a:spLocks noChangeArrowheads="1"/>
          </p:cNvSpPr>
          <p:nvPr/>
        </p:nvSpPr>
        <p:spPr bwMode="auto">
          <a:xfrm>
            <a:off x="3968750" y="1697170"/>
            <a:ext cx="5235575" cy="46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²"/>
            </a:pPr>
            <a:r>
              <a:rPr lang="fr-FR" sz="1600" smtClean="0"/>
              <a:t>The </a:t>
            </a:r>
            <a:r>
              <a:rPr lang="fr-FR" sz="1600" b="1" smtClean="0">
                <a:solidFill>
                  <a:srgbClr val="622707"/>
                </a:solidFill>
              </a:rPr>
              <a:t>H boson</a:t>
            </a:r>
            <a:r>
              <a:rPr lang="fr-FR" sz="1600" b="1" smtClean="0"/>
              <a:t> </a:t>
            </a:r>
            <a:r>
              <a:rPr lang="fr-FR" sz="1600" smtClean="0"/>
              <a:t>is much rarer than the </a:t>
            </a:r>
            <a:r>
              <a:rPr lang="fr-FR" sz="1600" b="1" smtClean="0">
                <a:solidFill>
                  <a:srgbClr val="008000"/>
                </a:solidFill>
              </a:rPr>
              <a:t>W/Z</a:t>
            </a:r>
            <a:r>
              <a:rPr lang="fr-FR" sz="1600" b="1" smtClean="0"/>
              <a:t> </a:t>
            </a:r>
            <a:r>
              <a:rPr lang="fr-FR" sz="1600" smtClean="0"/>
              <a:t>and </a:t>
            </a:r>
            <a:r>
              <a:rPr lang="fr-FR" sz="1600" b="1" smtClean="0">
                <a:solidFill>
                  <a:srgbClr val="FF0000"/>
                </a:solidFill>
              </a:rPr>
              <a:t>b</a:t>
            </a:r>
            <a:r>
              <a:rPr lang="fr-FR" sz="1600" b="1" smtClean="0"/>
              <a:t> </a:t>
            </a:r>
            <a:r>
              <a:rPr lang="fr-FR" sz="1600" smtClean="0"/>
              <a:t>:</a:t>
            </a:r>
            <a:endParaRPr lang="fr-FR" sz="1600" b="1" smtClean="0"/>
          </a:p>
          <a:p>
            <a:pPr eaLnBrk="1" hangingPunct="1">
              <a:buFont typeface="Arial" charset="0"/>
              <a:buChar char="•"/>
            </a:pPr>
            <a:endParaRPr lang="fr-FR" sz="1600" b="1"/>
          </a:p>
          <a:p>
            <a:pPr algn="ctr" eaLnBrk="1" hangingPunct="1">
              <a:buFont typeface="Symbol" charset="0"/>
              <a:buChar char="⇒"/>
            </a:pPr>
            <a:r>
              <a:rPr lang="fr-FR" sz="1800">
                <a:latin typeface="Symbol" charset="0"/>
                <a:cs typeface="Symbol" charset="0"/>
              </a:rPr>
              <a:t> </a:t>
            </a:r>
            <a:r>
              <a:rPr lang="fr-FR" sz="1800">
                <a:solidFill>
                  <a:srgbClr val="622707"/>
                </a:solidFill>
                <a:latin typeface="Symbol" charset="0"/>
                <a:cs typeface="Symbol" charset="0"/>
              </a:rPr>
              <a:t>s</a:t>
            </a:r>
            <a:r>
              <a:rPr lang="fr-FR" sz="1800">
                <a:solidFill>
                  <a:srgbClr val="622707"/>
                </a:solidFill>
              </a:rPr>
              <a:t>(</a:t>
            </a:r>
            <a:r>
              <a:rPr lang="fr-FR" sz="1800" b="1">
                <a:solidFill>
                  <a:srgbClr val="622707"/>
                </a:solidFill>
              </a:rPr>
              <a:t>H</a:t>
            </a:r>
            <a:r>
              <a:rPr lang="fr-FR" sz="1800">
                <a:solidFill>
                  <a:srgbClr val="622707"/>
                </a:solidFill>
              </a:rPr>
              <a:t>)</a:t>
            </a:r>
            <a:r>
              <a:rPr lang="fr-FR" sz="1800"/>
              <a:t> ~</a:t>
            </a:r>
            <a:r>
              <a:rPr lang="fr-FR" sz="1800" b="1"/>
              <a:t>10</a:t>
            </a:r>
            <a:r>
              <a:rPr lang="fr-FR" sz="1800" b="1" baseline="30000"/>
              <a:t>-4</a:t>
            </a:r>
            <a:r>
              <a:rPr lang="fr-FR" sz="1800" baseline="30000"/>
              <a:t> </a:t>
            </a:r>
            <a:r>
              <a:rPr lang="fr-FR" sz="1800"/>
              <a:t>x </a:t>
            </a:r>
            <a:r>
              <a:rPr lang="fr-FR" sz="1800">
                <a:solidFill>
                  <a:srgbClr val="008000"/>
                </a:solidFill>
                <a:latin typeface="Symbol" charset="0"/>
                <a:cs typeface="Symbol" charset="0"/>
              </a:rPr>
              <a:t>s</a:t>
            </a:r>
            <a:r>
              <a:rPr lang="fr-FR" sz="1800" smtClean="0">
                <a:solidFill>
                  <a:srgbClr val="008000"/>
                </a:solidFill>
              </a:rPr>
              <a:t>(</a:t>
            </a:r>
            <a:r>
              <a:rPr lang="fr-FR" sz="1800" b="1">
                <a:solidFill>
                  <a:srgbClr val="008000"/>
                </a:solidFill>
              </a:rPr>
              <a:t>W/</a:t>
            </a:r>
            <a:r>
              <a:rPr lang="fr-FR" sz="1800" b="1" smtClean="0">
                <a:solidFill>
                  <a:srgbClr val="008000"/>
                </a:solidFill>
              </a:rPr>
              <a:t>Z</a:t>
            </a:r>
            <a:r>
              <a:rPr lang="fr-FR" sz="1800" smtClean="0">
                <a:solidFill>
                  <a:srgbClr val="008000"/>
                </a:solidFill>
              </a:rPr>
              <a:t>)</a:t>
            </a:r>
            <a:r>
              <a:rPr lang="fr-FR" sz="1800" smtClean="0"/>
              <a:t>  </a:t>
            </a:r>
            <a:r>
              <a:rPr lang="fr-FR" sz="1800"/>
              <a:t>and  ~</a:t>
            </a:r>
            <a:r>
              <a:rPr lang="fr-FR" sz="1800" b="1"/>
              <a:t>10</a:t>
            </a:r>
            <a:r>
              <a:rPr lang="fr-FR" sz="1800" b="1" baseline="30000"/>
              <a:t>-8</a:t>
            </a:r>
            <a:r>
              <a:rPr lang="fr-FR" sz="1800" baseline="30000"/>
              <a:t> </a:t>
            </a:r>
            <a:r>
              <a:rPr lang="fr-FR" sz="1800"/>
              <a:t>x </a:t>
            </a:r>
            <a:r>
              <a:rPr lang="fr-FR" sz="1800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fr-FR" sz="1800">
                <a:solidFill>
                  <a:srgbClr val="FF0000"/>
                </a:solidFill>
              </a:rPr>
              <a:t>(</a:t>
            </a:r>
            <a:r>
              <a:rPr lang="fr-FR" sz="1800" b="1">
                <a:solidFill>
                  <a:srgbClr val="FF0000"/>
                </a:solidFill>
              </a:rPr>
              <a:t>b</a:t>
            </a:r>
            <a:r>
              <a:rPr lang="fr-FR" sz="1800" smtClean="0">
                <a:solidFill>
                  <a:srgbClr val="FF0000"/>
                </a:solidFill>
              </a:rPr>
              <a:t>)</a:t>
            </a:r>
            <a:endParaRPr lang="fr-FR" sz="180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50000"/>
              </a:lnSpc>
              <a:buFont typeface="Symbol" charset="0"/>
              <a:buChar char="⇒"/>
            </a:pPr>
            <a:r>
              <a:rPr lang="fr-FR" sz="1800">
                <a:solidFill>
                  <a:srgbClr val="622707"/>
                </a:solidFill>
              </a:rPr>
              <a:t> </a:t>
            </a:r>
            <a:r>
              <a:rPr lang="fr-FR" sz="1800" b="1">
                <a:solidFill>
                  <a:srgbClr val="622707"/>
                </a:solidFill>
              </a:rPr>
              <a:t>1 </a:t>
            </a:r>
            <a:r>
              <a:rPr lang="fr-FR" sz="1800" b="1" smtClean="0">
                <a:solidFill>
                  <a:srgbClr val="622707"/>
                </a:solidFill>
              </a:rPr>
              <a:t>H</a:t>
            </a:r>
            <a:r>
              <a:rPr lang="fr-FR" sz="1800" smtClean="0">
                <a:solidFill>
                  <a:srgbClr val="622707"/>
                </a:solidFill>
              </a:rPr>
              <a:t> per </a:t>
            </a:r>
            <a:r>
              <a:rPr lang="fr-FR" sz="1800" b="1" smtClean="0">
                <a:solidFill>
                  <a:srgbClr val="622707"/>
                </a:solidFill>
              </a:rPr>
              <a:t>10</a:t>
            </a:r>
            <a:r>
              <a:rPr lang="fr-FR" sz="1800" b="1" baseline="30000" smtClean="0">
                <a:solidFill>
                  <a:srgbClr val="622707"/>
                </a:solidFill>
              </a:rPr>
              <a:t>10</a:t>
            </a:r>
            <a:r>
              <a:rPr lang="fr-FR" sz="1800" baseline="30000" smtClean="0">
                <a:solidFill>
                  <a:srgbClr val="622707"/>
                </a:solidFill>
              </a:rPr>
              <a:t> </a:t>
            </a:r>
            <a:r>
              <a:rPr lang="fr-FR" sz="1800" smtClean="0">
                <a:solidFill>
                  <a:srgbClr val="622707"/>
                </a:solidFill>
              </a:rPr>
              <a:t>pp collisions</a:t>
            </a:r>
            <a:endParaRPr lang="fr-FR" sz="1800">
              <a:solidFill>
                <a:srgbClr val="622707"/>
              </a:solidFill>
            </a:endParaRPr>
          </a:p>
          <a:p>
            <a:pPr eaLnBrk="1" hangingPunct="1"/>
            <a:endParaRPr lang="fr-FR" sz="1600"/>
          </a:p>
          <a:p>
            <a:pPr marL="285750" indent="-285750" eaLnBrk="1" hangingPunct="1">
              <a:buFont typeface="Wingdings" charset="2"/>
              <a:buChar char="²"/>
            </a:pPr>
            <a:r>
              <a:rPr lang="fr-FR" sz="1600"/>
              <a:t> A</a:t>
            </a:r>
            <a:r>
              <a:rPr lang="fr-FR" sz="1600" smtClean="0"/>
              <a:t> </a:t>
            </a:r>
            <a:r>
              <a:rPr lang="fr-FR" sz="1600" b="1" smtClean="0"/>
              <a:t>very high collision rate </a:t>
            </a:r>
            <a:r>
              <a:rPr lang="fr-FR" sz="1600" smtClean="0"/>
              <a:t>is therefore needed to probe the existence of the H boson</a:t>
            </a:r>
            <a:endParaRPr lang="fr-FR" sz="1600"/>
          </a:p>
          <a:p>
            <a:pPr eaLnBrk="1" hangingPunct="1">
              <a:buFont typeface="Arial" charset="0"/>
              <a:buChar char="•"/>
            </a:pPr>
            <a:endParaRPr lang="fr-FR" sz="1600"/>
          </a:p>
          <a:p>
            <a:pPr algn="ctr" eaLnBrk="1" hangingPunct="1"/>
            <a:r>
              <a:rPr lang="fr-FR" sz="1600" b="1"/>
              <a:t>⇒ </a:t>
            </a:r>
            <a:r>
              <a:rPr lang="fr-FR" sz="1600" b="1" smtClean="0"/>
              <a:t>@ Inst. Luminosity 10</a:t>
            </a:r>
            <a:r>
              <a:rPr lang="fr-FR" sz="1600" b="1" baseline="30000" smtClean="0"/>
              <a:t>33</a:t>
            </a:r>
            <a:r>
              <a:rPr lang="fr-FR" sz="1600" b="1" smtClean="0"/>
              <a:t> </a:t>
            </a:r>
            <a:r>
              <a:rPr lang="fr-FR" sz="1600" b="1"/>
              <a:t>cm</a:t>
            </a:r>
            <a:r>
              <a:rPr lang="fr-FR" sz="1600" b="1" baseline="30000"/>
              <a:t>-2</a:t>
            </a:r>
            <a:r>
              <a:rPr lang="fr-FR" sz="1600" b="1"/>
              <a:t>s</a:t>
            </a:r>
            <a:r>
              <a:rPr lang="fr-FR" sz="1600" b="1" baseline="30000"/>
              <a:t>-1</a:t>
            </a:r>
            <a:r>
              <a:rPr lang="fr-FR" sz="1600" b="1"/>
              <a:t> : 1 </a:t>
            </a:r>
            <a:r>
              <a:rPr lang="fr-FR" sz="1600" b="1" smtClean="0"/>
              <a:t>H boson / 100s</a:t>
            </a:r>
            <a:endParaRPr lang="fr-FR" sz="1600" b="1"/>
          </a:p>
          <a:p>
            <a:pPr eaLnBrk="1" hangingPunct="1"/>
            <a:endParaRPr lang="fr-FR" sz="1600" smtClean="0"/>
          </a:p>
          <a:p>
            <a:pPr marL="285750" indent="-285750" eaLnBrk="1" hangingPunct="1">
              <a:buFont typeface="Wingdings" charset="2"/>
              <a:buChar char="²"/>
            </a:pPr>
            <a:r>
              <a:rPr lang="fr-FR" sz="1600" b="1" smtClean="0"/>
              <a:t>Trigger system</a:t>
            </a:r>
            <a:r>
              <a:rPr lang="fr-FR" sz="1600" smtClean="0"/>
              <a:t> : picks signal-like events among the overwhelming background events</a:t>
            </a:r>
            <a:endParaRPr lang="fr-FR" sz="1600" b="1" smtClean="0"/>
          </a:p>
          <a:p>
            <a:pPr eaLnBrk="1" hangingPunct="1"/>
            <a:endParaRPr lang="fr-FR" sz="1600"/>
          </a:p>
          <a:p>
            <a:pPr marL="285750" indent="-285750" eaLnBrk="1" hangingPunct="1">
              <a:spcAft>
                <a:spcPts val="600"/>
              </a:spcAft>
              <a:buFont typeface="Wingdings" charset="2"/>
              <a:buChar char="²"/>
            </a:pPr>
            <a:r>
              <a:rPr lang="fr-FR" sz="1600" smtClean="0">
                <a:solidFill>
                  <a:srgbClr val="FF0000"/>
                </a:solidFill>
              </a:rPr>
              <a:t>The trigger algorithms define the </a:t>
            </a:r>
            <a:r>
              <a:rPr lang="fr-FR" sz="1600" b="1" smtClean="0">
                <a:solidFill>
                  <a:srgbClr val="FF0000"/>
                </a:solidFill>
              </a:rPr>
              <a:t>phase space </a:t>
            </a:r>
            <a:r>
              <a:rPr lang="fr-FR" sz="1600" smtClean="0">
                <a:solidFill>
                  <a:srgbClr val="FF0000"/>
                </a:solidFill>
              </a:rPr>
              <a:t>available for any analysis :</a:t>
            </a:r>
            <a:endParaRPr lang="fr-FR" sz="1600">
              <a:solidFill>
                <a:srgbClr val="FF00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fr-FR" sz="1600">
                <a:solidFill>
                  <a:srgbClr val="FF0000"/>
                </a:solidFill>
              </a:rPr>
              <a:t> </a:t>
            </a:r>
            <a:r>
              <a:rPr lang="fr-FR" sz="1600" smtClean="0">
                <a:solidFill>
                  <a:srgbClr val="FF0000"/>
                </a:solidFill>
              </a:rPr>
              <a:t>    - </a:t>
            </a:r>
            <a:r>
              <a:rPr lang="fr-FR" sz="1600" b="1" smtClean="0">
                <a:solidFill>
                  <a:srgbClr val="FF0000"/>
                </a:solidFill>
              </a:rPr>
              <a:t>efficient signal selection</a:t>
            </a:r>
          </a:p>
          <a:p>
            <a:pPr eaLnBrk="1" hangingPunct="1">
              <a:spcAft>
                <a:spcPts val="600"/>
              </a:spcAft>
            </a:pPr>
            <a:r>
              <a:rPr lang="fr-FR" sz="1600" b="1">
                <a:solidFill>
                  <a:srgbClr val="FF0000"/>
                </a:solidFill>
              </a:rPr>
              <a:t> </a:t>
            </a:r>
            <a:r>
              <a:rPr lang="fr-FR" sz="1600" b="1" smtClean="0">
                <a:solidFill>
                  <a:srgbClr val="FF0000"/>
                </a:solidFill>
              </a:rPr>
              <a:t>    </a:t>
            </a:r>
            <a:r>
              <a:rPr lang="fr-FR" sz="1600" smtClean="0">
                <a:solidFill>
                  <a:srgbClr val="FF0000"/>
                </a:solidFill>
              </a:rPr>
              <a:t>- </a:t>
            </a:r>
            <a:r>
              <a:rPr lang="fr-FR" sz="1600" b="1" smtClean="0">
                <a:solidFill>
                  <a:srgbClr val="FF0000"/>
                </a:solidFill>
              </a:rPr>
              <a:t>control samples, performance studies</a:t>
            </a:r>
            <a:endParaRPr lang="fr-FR" sz="1600" b="1">
              <a:solidFill>
                <a:srgbClr val="FF0000"/>
              </a:solidFill>
            </a:endParaRPr>
          </a:p>
        </p:txBody>
      </p:sp>
      <p:sp>
        <p:nvSpPr>
          <p:cNvPr id="44040" name="ZoneTexte 7"/>
          <p:cNvSpPr txBox="1">
            <a:spLocks noChangeArrowheads="1"/>
          </p:cNvSpPr>
          <p:nvPr/>
        </p:nvSpPr>
        <p:spPr bwMode="auto">
          <a:xfrm>
            <a:off x="1023938" y="3856038"/>
            <a:ext cx="60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008000"/>
                </a:solidFill>
              </a:rPr>
              <a:t>W/Z</a:t>
            </a:r>
          </a:p>
        </p:txBody>
      </p:sp>
      <p:sp>
        <p:nvSpPr>
          <p:cNvPr id="44042" name="ZoneTexte 14"/>
          <p:cNvSpPr txBox="1">
            <a:spLocks noChangeArrowheads="1"/>
          </p:cNvSpPr>
          <p:nvPr/>
        </p:nvSpPr>
        <p:spPr bwMode="auto">
          <a:xfrm>
            <a:off x="1720850" y="2690813"/>
            <a:ext cx="32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rot="5400000" flipH="1" flipV="1">
            <a:off x="351631" y="3839369"/>
            <a:ext cx="4497388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5" name="ZoneTexte 25"/>
          <p:cNvSpPr txBox="1">
            <a:spLocks noChangeArrowheads="1"/>
          </p:cNvSpPr>
          <p:nvPr/>
        </p:nvSpPr>
        <p:spPr bwMode="auto">
          <a:xfrm>
            <a:off x="-47625" y="1528763"/>
            <a:ext cx="83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>
                <a:latin typeface="Symbol" charset="0"/>
                <a:cs typeface="Symbol" charset="0"/>
              </a:rPr>
              <a:t>s</a:t>
            </a:r>
            <a:r>
              <a:rPr lang="fr-FR" sz="1800" b="1"/>
              <a:t> [nb]</a:t>
            </a:r>
          </a:p>
        </p:txBody>
      </p:sp>
      <p:sp>
        <p:nvSpPr>
          <p:cNvPr id="44046" name="ZoneTexte 26"/>
          <p:cNvSpPr txBox="1">
            <a:spLocks noChangeArrowheads="1"/>
          </p:cNvSpPr>
          <p:nvPr/>
        </p:nvSpPr>
        <p:spPr bwMode="auto">
          <a:xfrm>
            <a:off x="1152525" y="2112963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/>
              <a:t>pp</a:t>
            </a:r>
          </a:p>
        </p:txBody>
      </p:sp>
      <p:sp>
        <p:nvSpPr>
          <p:cNvPr id="44047" name="ZoneTexte 27"/>
          <p:cNvSpPr txBox="1">
            <a:spLocks noChangeArrowheads="1"/>
          </p:cNvSpPr>
          <p:nvPr/>
        </p:nvSpPr>
        <p:spPr bwMode="auto">
          <a:xfrm>
            <a:off x="-47625" y="2158568"/>
            <a:ext cx="719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/>
              <a:t>3.10</a:t>
            </a:r>
            <a:r>
              <a:rPr lang="fr-FR" sz="1800" b="1" baseline="30000"/>
              <a:t>7</a:t>
            </a:r>
            <a:r>
              <a:rPr lang="fr-FR" sz="1800" b="1"/>
              <a:t> </a:t>
            </a:r>
          </a:p>
        </p:txBody>
      </p:sp>
      <p:sp>
        <p:nvSpPr>
          <p:cNvPr id="44048" name="ZoneTexte 28"/>
          <p:cNvSpPr txBox="1">
            <a:spLocks noChangeArrowheads="1"/>
          </p:cNvSpPr>
          <p:nvPr/>
        </p:nvSpPr>
        <p:spPr bwMode="auto">
          <a:xfrm>
            <a:off x="-59170" y="2687928"/>
            <a:ext cx="719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FF0000"/>
                </a:solidFill>
              </a:rPr>
              <a:t>3.10</a:t>
            </a:r>
            <a:r>
              <a:rPr lang="fr-FR" sz="1800" b="1" baseline="30000">
                <a:solidFill>
                  <a:srgbClr val="FF0000"/>
                </a:solidFill>
              </a:rPr>
              <a:t>5</a:t>
            </a:r>
            <a:r>
              <a:rPr lang="fr-FR" sz="1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773" y="5321300"/>
            <a:ext cx="1035041" cy="2714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1" name="ZoneTexte 8"/>
          <p:cNvSpPr txBox="1">
            <a:spLocks noChangeArrowheads="1"/>
          </p:cNvSpPr>
          <p:nvPr/>
        </p:nvSpPr>
        <p:spPr bwMode="auto">
          <a:xfrm>
            <a:off x="895350" y="5211763"/>
            <a:ext cx="889000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622707"/>
                </a:solidFill>
              </a:rPr>
              <a:t>H(150)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316" y="3820732"/>
            <a:ext cx="610702" cy="2724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9" name="ZoneTexte 28"/>
          <p:cNvSpPr txBox="1">
            <a:spLocks noChangeArrowheads="1"/>
          </p:cNvSpPr>
          <p:nvPr/>
        </p:nvSpPr>
        <p:spPr bwMode="auto">
          <a:xfrm>
            <a:off x="-25400" y="3751460"/>
            <a:ext cx="774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>
                <a:solidFill>
                  <a:srgbClr val="008000"/>
                </a:solidFill>
              </a:rPr>
              <a:t>O(10)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1450" y="4120792"/>
            <a:ext cx="114300" cy="947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31950" y="6234545"/>
            <a:ext cx="815686" cy="1703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44" name="ZoneTexte 24"/>
          <p:cNvSpPr txBox="1">
            <a:spLocks noChangeArrowheads="1"/>
          </p:cNvSpPr>
          <p:nvPr/>
        </p:nvSpPr>
        <p:spPr bwMode="auto">
          <a:xfrm>
            <a:off x="1727180" y="6089790"/>
            <a:ext cx="1676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rgbClr val="C96D07"/>
                </a:solidFill>
              </a:rPr>
              <a:t>LHC 7-8 </a:t>
            </a:r>
            <a:r>
              <a:rPr lang="fr-FR" sz="2000" b="1" dirty="0" err="1">
                <a:solidFill>
                  <a:srgbClr val="C96D07"/>
                </a:solidFill>
              </a:rPr>
              <a:t>TeV</a:t>
            </a:r>
            <a:endParaRPr lang="fr-FR" sz="2000" b="1" dirty="0">
              <a:solidFill>
                <a:srgbClr val="C96D07"/>
              </a:solidFill>
            </a:endParaRPr>
          </a:p>
        </p:txBody>
      </p:sp>
      <p:sp>
        <p:nvSpPr>
          <p:cNvPr id="25" name="ZoneTexte 25"/>
          <p:cNvSpPr txBox="1">
            <a:spLocks noChangeArrowheads="1"/>
          </p:cNvSpPr>
          <p:nvPr/>
        </p:nvSpPr>
        <p:spPr bwMode="auto">
          <a:xfrm>
            <a:off x="584462" y="6114875"/>
            <a:ext cx="11336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smtClean="0">
                <a:latin typeface="Symbol" charset="0"/>
                <a:cs typeface="Symbol" charset="0"/>
              </a:rPr>
              <a:t>√</a:t>
            </a:r>
            <a:r>
              <a:rPr lang="fr-FR" sz="1800" b="1" smtClean="0"/>
              <a:t>s [GeV]</a:t>
            </a:r>
            <a:endParaRPr lang="fr-FR" sz="1800" b="1"/>
          </a:p>
        </p:txBody>
      </p:sp>
    </p:spTree>
    <p:extLst>
      <p:ext uri="{BB962C8B-B14F-4D97-AF65-F5344CB8AC3E}">
        <p14:creationId xmlns:p14="http://schemas.microsoft.com/office/powerpoint/2010/main" val="250106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+_TCC_Chan_to_I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78" y="115450"/>
            <a:ext cx="6858000" cy="6858000"/>
          </a:xfrm>
          <a:prstGeom prst="rect">
            <a:avLst/>
          </a:prstGeom>
        </p:spPr>
      </p:pic>
      <p:sp>
        <p:nvSpPr>
          <p:cNvPr id="23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2A3763C6-4604-7D46-9E1C-32749F75EA4D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40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sp>
        <p:nvSpPr>
          <p:cNvPr id="92201" name="ZoneTexte 23"/>
          <p:cNvSpPr txBox="1">
            <a:spLocks noChangeArrowheads="1"/>
          </p:cNvSpPr>
          <p:nvPr/>
        </p:nvSpPr>
        <p:spPr bwMode="auto">
          <a:xfrm>
            <a:off x="0" y="-10390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b="1" smtClean="0">
                <a:solidFill>
                  <a:srgbClr val="000090"/>
                </a:solidFill>
              </a:rPr>
              <a:t>Pseudo-strips and trigger towers : endcaps</a:t>
            </a:r>
            <a:endParaRPr lang="fr-FR" sz="3200" b="1">
              <a:solidFill>
                <a:srgbClr val="000090"/>
              </a:solidFill>
              <a:latin typeface="Symbol" charset="0"/>
              <a:ea typeface="AppleGothic" charset="0"/>
              <a:cs typeface="Apple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6180" y="411025"/>
            <a:ext cx="3866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- Numbered areas : pseudo-strips</a:t>
            </a:r>
          </a:p>
          <a:p>
            <a:r>
              <a:rPr lang="en-US" b="1" smtClean="0"/>
              <a:t>- Colored areas = 20o in f = 1 TCC</a:t>
            </a:r>
          </a:p>
          <a:p>
            <a:r>
              <a:rPr lang="en-US" b="1" smtClean="0"/>
              <a:t>- Trigger towers : solid lines</a:t>
            </a:r>
            <a:endParaRPr lang="en-US" b="1"/>
          </a:p>
        </p:txBody>
      </p:sp>
      <p:pic>
        <p:nvPicPr>
          <p:cNvPr id="6" name="Image 14" descr="half-dee-mod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0725"/>
            <a:ext cx="2073917" cy="232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22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2A3763C6-4604-7D46-9E1C-32749F75EA4D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41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sp>
        <p:nvSpPr>
          <p:cNvPr id="92201" name="ZoneTexte 2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b="1" smtClean="0">
                <a:solidFill>
                  <a:srgbClr val="000090"/>
                </a:solidFill>
              </a:rPr>
              <a:t>TCC mapping</a:t>
            </a:r>
            <a:endParaRPr lang="fr-FR" sz="3200" b="1">
              <a:solidFill>
                <a:srgbClr val="000090"/>
              </a:solidFill>
              <a:latin typeface="Symbol" charset="0"/>
              <a:ea typeface="AppleGothic" charset="0"/>
              <a:cs typeface="AppleGothic" charset="0"/>
            </a:endParaRPr>
          </a:p>
        </p:txBody>
      </p:sp>
      <p:pic>
        <p:nvPicPr>
          <p:cNvPr id="2" name="Picture 1" descr="TCCGe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767"/>
            <a:ext cx="9144000" cy="45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3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0" name="Image 9" descr="eff_EG15_both_tagWP80_probeWP8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074738"/>
            <a:ext cx="4321175" cy="41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1" name="ZoneTexte 9"/>
          <p:cNvSpPr txBox="1">
            <a:spLocks noChangeArrowheads="1"/>
          </p:cNvSpPr>
          <p:nvPr/>
        </p:nvSpPr>
        <p:spPr bwMode="auto">
          <a:xfrm>
            <a:off x="22225" y="1042988"/>
            <a:ext cx="435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/>
              <a:t>EB</a:t>
            </a:r>
            <a:r>
              <a:rPr lang="fr-FR" sz="1800" b="1">
                <a:solidFill>
                  <a:srgbClr val="000090"/>
                </a:solidFill>
              </a:rPr>
              <a:t>, </a:t>
            </a:r>
            <a:r>
              <a:rPr lang="fr-FR" sz="1800" b="1">
                <a:solidFill>
                  <a:srgbClr val="FF0000"/>
                </a:solidFill>
              </a:rPr>
              <a:t>EE  </a:t>
            </a:r>
            <a:r>
              <a:rPr lang="fr-FR" sz="1800" b="1">
                <a:solidFill>
                  <a:srgbClr val="000090"/>
                </a:solidFill>
              </a:rPr>
              <a:t>(EG15)</a:t>
            </a:r>
          </a:p>
        </p:txBody>
      </p:sp>
      <p:sp>
        <p:nvSpPr>
          <p:cNvPr id="92172" name="ZoneTexte 9"/>
          <p:cNvSpPr txBox="1">
            <a:spLocks noChangeArrowheads="1"/>
          </p:cNvSpPr>
          <p:nvPr/>
        </p:nvSpPr>
        <p:spPr bwMode="auto">
          <a:xfrm>
            <a:off x="4368800" y="1054100"/>
            <a:ext cx="4789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Electrons offline selection taken from :</a:t>
            </a:r>
          </a:p>
          <a:p>
            <a:pPr eaLnBrk="1" hangingPunct="1"/>
            <a:r>
              <a:rPr lang="fr-FR" sz="1800" b="1"/>
              <a:t>Ele27_CaloIdVT_CaloIsoT_TrkidT_TrkIsoT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4486275" y="2195513"/>
          <a:ext cx="4454525" cy="1813561"/>
        </p:xfrm>
        <a:graphic>
          <a:graphicData uri="http://schemas.openxmlformats.org/drawingml/2006/table">
            <a:tbl>
              <a:tblPr/>
              <a:tblGrid>
                <a:gridCol w="889000"/>
                <a:gridCol w="1776413"/>
                <a:gridCol w="1789112"/>
              </a:tblGrid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EG15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50%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95%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99%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100 GeV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5430838" y="2855913"/>
          <a:ext cx="156210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47" name="Équation" r:id="rId4" imgW="927100" imgH="203200" progId="Equation.3">
                  <p:embed/>
                </p:oleObj>
              </mc:Choice>
              <mc:Fallback>
                <p:oleObj name="Équation" r:id="rId4" imgW="927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0838" y="2855913"/>
                        <a:ext cx="1562100" cy="2873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3" name="Object 3"/>
          <p:cNvGraphicFramePr>
            <a:graphicFrameLocks noChangeAspect="1"/>
          </p:cNvGraphicFramePr>
          <p:nvPr/>
        </p:nvGraphicFramePr>
        <p:xfrm>
          <a:off x="5430838" y="3257550"/>
          <a:ext cx="15621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48" name="Équation" r:id="rId6" imgW="939800" imgH="203200" progId="Equation.3">
                  <p:embed/>
                </p:oleObj>
              </mc:Choice>
              <mc:Fallback>
                <p:oleObj name="Équation" r:id="rId6" imgW="939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0838" y="3257550"/>
                        <a:ext cx="1562100" cy="285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4" name="Object 4"/>
          <p:cNvGraphicFramePr>
            <a:graphicFrameLocks noChangeAspect="1"/>
          </p:cNvGraphicFramePr>
          <p:nvPr/>
        </p:nvGraphicFramePr>
        <p:xfrm>
          <a:off x="5424488" y="2457450"/>
          <a:ext cx="160655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49" name="Équation" r:id="rId8" imgW="914400" imgH="203200" progId="Equation.3">
                  <p:embed/>
                </p:oleObj>
              </mc:Choice>
              <mc:Fallback>
                <p:oleObj name="Équation" r:id="rId8" imgW="914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2457450"/>
                        <a:ext cx="1606550" cy="2873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5"/>
          <p:cNvGraphicFramePr>
            <a:graphicFrameLocks noChangeAspect="1"/>
          </p:cNvGraphicFramePr>
          <p:nvPr/>
        </p:nvGraphicFramePr>
        <p:xfrm>
          <a:off x="7272338" y="2457450"/>
          <a:ext cx="160655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50" name="Équation" r:id="rId10" imgW="927100" imgH="203200" progId="Equation.3">
                  <p:embed/>
                </p:oleObj>
              </mc:Choice>
              <mc:Fallback>
                <p:oleObj name="Équation" r:id="rId10" imgW="927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2338" y="2457450"/>
                        <a:ext cx="1606550" cy="2873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/>
        </p:nvGraphicFramePr>
        <p:xfrm>
          <a:off x="7269163" y="2855913"/>
          <a:ext cx="1582737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51" name="Équation" r:id="rId12" imgW="939800" imgH="203200" progId="Equation.3">
                  <p:embed/>
                </p:oleObj>
              </mc:Choice>
              <mc:Fallback>
                <p:oleObj name="Équation" r:id="rId12" imgW="939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9163" y="2855913"/>
                        <a:ext cx="1582737" cy="2873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/>
        </p:nvGraphicFramePr>
        <p:xfrm>
          <a:off x="7269163" y="3257550"/>
          <a:ext cx="158273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52" name="Équation" r:id="rId14" imgW="939800" imgH="203200" progId="Equation.3">
                  <p:embed/>
                </p:oleObj>
              </mc:Choice>
              <mc:Fallback>
                <p:oleObj name="Équation" r:id="rId14" imgW="939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9163" y="3257550"/>
                        <a:ext cx="1582737" cy="285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8" name="Object 8"/>
          <p:cNvGraphicFramePr>
            <a:graphicFrameLocks noChangeAspect="1"/>
          </p:cNvGraphicFramePr>
          <p:nvPr/>
        </p:nvGraphicFramePr>
        <p:xfrm>
          <a:off x="5445125" y="3640138"/>
          <a:ext cx="114300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53" name="Équation" r:id="rId16" imgW="762000" imgH="203200" progId="Equation.3">
                  <p:embed/>
                </p:oleObj>
              </mc:Choice>
              <mc:Fallback>
                <p:oleObj name="Équation" r:id="rId16" imgW="762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25" y="3640138"/>
                        <a:ext cx="1143000" cy="2873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9" name="Object 9"/>
          <p:cNvGraphicFramePr>
            <a:graphicFrameLocks noChangeAspect="1"/>
          </p:cNvGraphicFramePr>
          <p:nvPr/>
        </p:nvGraphicFramePr>
        <p:xfrm>
          <a:off x="7321550" y="3640138"/>
          <a:ext cx="1106488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54" name="Équation" r:id="rId18" imgW="749300" imgH="203200" progId="Equation.3">
                  <p:embed/>
                </p:oleObj>
              </mc:Choice>
              <mc:Fallback>
                <p:oleObj name="Équation" r:id="rId18" imgW="749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1550" y="3640138"/>
                        <a:ext cx="1106488" cy="2873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9" name="ZoneTexte 17"/>
          <p:cNvSpPr txBox="1">
            <a:spLocks noChangeArrowheads="1"/>
          </p:cNvSpPr>
          <p:nvPr/>
        </p:nvSpPr>
        <p:spPr bwMode="auto">
          <a:xfrm>
            <a:off x="4622800" y="4381500"/>
            <a:ext cx="40957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600" b="1">
                <a:solidFill>
                  <a:srgbClr val="FF0000"/>
                </a:solidFill>
                <a:latin typeface="Symbol" charset="0"/>
                <a:cs typeface="Symbol" charset="0"/>
              </a:rPr>
              <a:t>e</a:t>
            </a:r>
            <a:r>
              <a:rPr lang="fr-FR" sz="1800" b="1">
                <a:solidFill>
                  <a:srgbClr val="FF0000"/>
                </a:solidFill>
              </a:rPr>
              <a:t>(27 GeV) = 95.9% (EB) / 90.9% (EE)</a:t>
            </a:r>
          </a:p>
        </p:txBody>
      </p:sp>
      <p:sp>
        <p:nvSpPr>
          <p:cNvPr id="23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2A3763C6-4604-7D46-9E1C-32749F75EA4D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42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sp>
        <p:nvSpPr>
          <p:cNvPr id="92201" name="ZoneTexte 2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b="1">
                <a:solidFill>
                  <a:srgbClr val="000090"/>
                </a:solidFill>
              </a:rPr>
              <a:t>L1 efficiency given HLT selection (seeding)</a:t>
            </a:r>
            <a:endParaRPr lang="fr-FR" sz="3200" b="1">
              <a:solidFill>
                <a:srgbClr val="000090"/>
              </a:solidFill>
              <a:latin typeface="Symbol" charset="0"/>
              <a:ea typeface="AppleGothic" charset="0"/>
              <a:cs typeface="Apple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4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7245350" y="6507163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7FF1B6-65B9-5D44-A2B2-A445FA9746FC}" type="slidenum">
              <a:rPr lang="fr-FR" sz="1400">
                <a:solidFill>
                  <a:srgbClr val="7F7F7F"/>
                </a:solidFill>
                <a:latin typeface="Corbel" charset="0"/>
              </a:rPr>
              <a:pPr eaLnBrk="1" hangingPunct="1"/>
              <a:t>43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pic>
        <p:nvPicPr>
          <p:cNvPr id="93203" name="Image 9" descr="eff_EG15_both_tagWP80_probeWP8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74738"/>
            <a:ext cx="4321175" cy="41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04" name="ZoneTexte 9"/>
          <p:cNvSpPr txBox="1">
            <a:spLocks noChangeArrowheads="1"/>
          </p:cNvSpPr>
          <p:nvPr/>
        </p:nvSpPr>
        <p:spPr bwMode="auto">
          <a:xfrm>
            <a:off x="177800" y="1042988"/>
            <a:ext cx="435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/>
              <a:t>Simulation : </a:t>
            </a:r>
            <a:r>
              <a:rPr lang="fr-FR" sz="1800" b="1"/>
              <a:t>EB</a:t>
            </a:r>
            <a:r>
              <a:rPr lang="fr-FR" sz="1800" b="1">
                <a:solidFill>
                  <a:srgbClr val="000090"/>
                </a:solidFill>
              </a:rPr>
              <a:t>, </a:t>
            </a:r>
            <a:r>
              <a:rPr lang="fr-FR" sz="1800" b="1">
                <a:solidFill>
                  <a:srgbClr val="FF0000"/>
                </a:solidFill>
              </a:rPr>
              <a:t>EE  </a:t>
            </a:r>
            <a:r>
              <a:rPr lang="fr-FR" sz="1800" b="1">
                <a:solidFill>
                  <a:srgbClr val="000090"/>
                </a:solidFill>
              </a:rPr>
              <a:t>(EG15)</a:t>
            </a:r>
          </a:p>
        </p:txBody>
      </p:sp>
      <p:graphicFrame>
        <p:nvGraphicFramePr>
          <p:cNvPr id="29" name="Tableau 28"/>
          <p:cNvGraphicFramePr>
            <a:graphicFrameLocks noGrp="1"/>
          </p:cNvGraphicFramePr>
          <p:nvPr/>
        </p:nvGraphicFramePr>
        <p:xfrm>
          <a:off x="752475" y="5270500"/>
          <a:ext cx="3082925" cy="1564004"/>
        </p:xfrm>
        <a:graphic>
          <a:graphicData uri="http://schemas.openxmlformats.org/drawingml/2006/table">
            <a:tbl>
              <a:tblPr/>
              <a:tblGrid>
                <a:gridCol w="614363"/>
                <a:gridCol w="1230312"/>
                <a:gridCol w="1238250"/>
              </a:tblGrid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EG15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50%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95%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99%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100 GeV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1616075" y="5527675"/>
          <a:ext cx="835025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46" name="Équation" r:id="rId4" imgW="622300" imgH="127000" progId="Equation.3">
                  <p:embed/>
                </p:oleObj>
              </mc:Choice>
              <mc:Fallback>
                <p:oleObj name="Équation" r:id="rId4" imgW="622300" imgH="127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5527675"/>
                        <a:ext cx="835025" cy="165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7" name="Object 3"/>
          <p:cNvGraphicFramePr>
            <a:graphicFrameLocks noChangeAspect="1"/>
          </p:cNvGraphicFramePr>
          <p:nvPr/>
        </p:nvGraphicFramePr>
        <p:xfrm>
          <a:off x="2822575" y="5527675"/>
          <a:ext cx="823913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47" name="Équation" r:id="rId6" imgW="609600" imgH="127000" progId="Equation.3">
                  <p:embed/>
                </p:oleObj>
              </mc:Choice>
              <mc:Fallback>
                <p:oleObj name="Équation" r:id="rId6" imgW="609600" imgH="127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5" y="5527675"/>
                        <a:ext cx="823913" cy="165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8" name="Object 4"/>
          <p:cNvGraphicFramePr>
            <a:graphicFrameLocks noChangeAspect="1"/>
          </p:cNvGraphicFramePr>
          <p:nvPr/>
        </p:nvGraphicFramePr>
        <p:xfrm>
          <a:off x="1612900" y="6537325"/>
          <a:ext cx="646113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48" name="Équation" r:id="rId8" imgW="469900" imgH="139700" progId="Equation.3">
                  <p:embed/>
                </p:oleObj>
              </mc:Choice>
              <mc:Fallback>
                <p:oleObj name="Équation" r:id="rId8" imgW="469900" imgH="139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2900" y="6537325"/>
                        <a:ext cx="646113" cy="1809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9" name="Object 5"/>
          <p:cNvGraphicFramePr>
            <a:graphicFrameLocks noChangeAspect="1"/>
          </p:cNvGraphicFramePr>
          <p:nvPr/>
        </p:nvGraphicFramePr>
        <p:xfrm>
          <a:off x="1603375" y="5857875"/>
          <a:ext cx="835025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49" name="Équation" r:id="rId10" imgW="622300" imgH="127000" progId="Equation.3">
                  <p:embed/>
                </p:oleObj>
              </mc:Choice>
              <mc:Fallback>
                <p:oleObj name="Équation" r:id="rId10" imgW="622300" imgH="127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5857875"/>
                        <a:ext cx="835025" cy="165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0" name="Object 6"/>
          <p:cNvGraphicFramePr>
            <a:graphicFrameLocks noChangeAspect="1"/>
          </p:cNvGraphicFramePr>
          <p:nvPr/>
        </p:nvGraphicFramePr>
        <p:xfrm>
          <a:off x="2790825" y="5857875"/>
          <a:ext cx="858838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0" name="Équation" r:id="rId12" imgW="635000" imgH="127000" progId="Equation.3">
                  <p:embed/>
                </p:oleObj>
              </mc:Choice>
              <mc:Fallback>
                <p:oleObj name="Équation" r:id="rId12" imgW="635000" imgH="127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0825" y="5857875"/>
                        <a:ext cx="858838" cy="165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7"/>
          <p:cNvGraphicFramePr>
            <a:graphicFrameLocks noChangeAspect="1"/>
          </p:cNvGraphicFramePr>
          <p:nvPr/>
        </p:nvGraphicFramePr>
        <p:xfrm>
          <a:off x="1616075" y="6188075"/>
          <a:ext cx="835025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1" name="Équation" r:id="rId14" imgW="622300" imgH="127000" progId="Equation.3">
                  <p:embed/>
                </p:oleObj>
              </mc:Choice>
              <mc:Fallback>
                <p:oleObj name="Équation" r:id="rId14" imgW="622300" imgH="1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6188075"/>
                        <a:ext cx="835025" cy="165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2" name="Object 8"/>
          <p:cNvGraphicFramePr>
            <a:graphicFrameLocks noChangeAspect="1"/>
          </p:cNvGraphicFramePr>
          <p:nvPr/>
        </p:nvGraphicFramePr>
        <p:xfrm>
          <a:off x="2803525" y="6188075"/>
          <a:ext cx="858838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2" name="Équation" r:id="rId16" imgW="635000" imgH="127000" progId="Equation.3">
                  <p:embed/>
                </p:oleObj>
              </mc:Choice>
              <mc:Fallback>
                <p:oleObj name="Équation" r:id="rId16" imgW="635000" imgH="127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3525" y="6188075"/>
                        <a:ext cx="858838" cy="165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3" name="Object 9"/>
          <p:cNvGraphicFramePr>
            <a:graphicFrameLocks noChangeAspect="1"/>
          </p:cNvGraphicFramePr>
          <p:nvPr/>
        </p:nvGraphicFramePr>
        <p:xfrm>
          <a:off x="2819400" y="6537325"/>
          <a:ext cx="646113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3" name="Équation" r:id="rId18" imgW="469900" imgH="139700" progId="Equation.3">
                  <p:embed/>
                </p:oleObj>
              </mc:Choice>
              <mc:Fallback>
                <p:oleObj name="Équation" r:id="rId18" imgW="469900" imgH="139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6537325"/>
                        <a:ext cx="646113" cy="1809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231" name="Image 9" descr="eff_EG15_both_tagWP80_probeWP80.gi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074738"/>
            <a:ext cx="4321175" cy="41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32" name="ZoneTexte 9"/>
          <p:cNvSpPr txBox="1">
            <a:spLocks noChangeArrowheads="1"/>
          </p:cNvSpPr>
          <p:nvPr/>
        </p:nvSpPr>
        <p:spPr bwMode="auto">
          <a:xfrm>
            <a:off x="4606925" y="1042988"/>
            <a:ext cx="435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/>
              <a:t>Data : EB</a:t>
            </a:r>
            <a:r>
              <a:rPr lang="fr-FR" sz="1800" b="1">
                <a:solidFill>
                  <a:srgbClr val="000090"/>
                </a:solidFill>
              </a:rPr>
              <a:t>, </a:t>
            </a:r>
            <a:r>
              <a:rPr lang="fr-FR" sz="1800" b="1">
                <a:solidFill>
                  <a:srgbClr val="FF0000"/>
                </a:solidFill>
              </a:rPr>
              <a:t>EE  </a:t>
            </a:r>
            <a:r>
              <a:rPr lang="fr-FR" sz="1800" b="1">
                <a:solidFill>
                  <a:srgbClr val="000090"/>
                </a:solidFill>
              </a:rPr>
              <a:t>(EG15)</a:t>
            </a:r>
          </a:p>
        </p:txBody>
      </p:sp>
      <p:graphicFrame>
        <p:nvGraphicFramePr>
          <p:cNvPr id="40" name="Tableau 39"/>
          <p:cNvGraphicFramePr>
            <a:graphicFrameLocks noGrp="1"/>
          </p:cNvGraphicFramePr>
          <p:nvPr/>
        </p:nvGraphicFramePr>
        <p:xfrm>
          <a:off x="5270500" y="5257800"/>
          <a:ext cx="3451225" cy="1573529"/>
        </p:xfrm>
        <a:graphic>
          <a:graphicData uri="http://schemas.openxmlformats.org/drawingml/2006/table">
            <a:tbl>
              <a:tblPr/>
              <a:tblGrid>
                <a:gridCol w="688975"/>
                <a:gridCol w="1376363"/>
                <a:gridCol w="1385887"/>
              </a:tblGrid>
              <a:tr h="198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EG15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50%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95%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99%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100 GeV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3194" name="Object 10"/>
          <p:cNvGraphicFramePr>
            <a:graphicFrameLocks noChangeAspect="1"/>
          </p:cNvGraphicFramePr>
          <p:nvPr/>
        </p:nvGraphicFramePr>
        <p:xfrm>
          <a:off x="6008688" y="5794375"/>
          <a:ext cx="123825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4" name="Équation" r:id="rId21" imgW="927100" imgH="215900" progId="Equation.3">
                  <p:embed/>
                </p:oleObj>
              </mc:Choice>
              <mc:Fallback>
                <p:oleObj name="Équation" r:id="rId21" imgW="927100" imgH="2159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8" y="5794375"/>
                        <a:ext cx="1238250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5" name="Object 11"/>
          <p:cNvGraphicFramePr>
            <a:graphicFrameLocks noChangeAspect="1"/>
          </p:cNvGraphicFramePr>
          <p:nvPr/>
        </p:nvGraphicFramePr>
        <p:xfrm>
          <a:off x="6021388" y="6118225"/>
          <a:ext cx="123825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5" name="Équation" r:id="rId23" imgW="939800" imgH="215900" progId="Equation.3">
                  <p:embed/>
                </p:oleObj>
              </mc:Choice>
              <mc:Fallback>
                <p:oleObj name="Équation" r:id="rId23" imgW="939800" imgH="2159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388" y="6118225"/>
                        <a:ext cx="1238250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6" name="Object 12"/>
          <p:cNvGraphicFramePr>
            <a:graphicFrameLocks noChangeAspect="1"/>
          </p:cNvGraphicFramePr>
          <p:nvPr/>
        </p:nvGraphicFramePr>
        <p:xfrm>
          <a:off x="6024563" y="5484813"/>
          <a:ext cx="123825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6" name="Équation" r:id="rId25" imgW="889000" imgH="215900" progId="Equation.3">
                  <p:embed/>
                </p:oleObj>
              </mc:Choice>
              <mc:Fallback>
                <p:oleObj name="Équation" r:id="rId25" imgW="889000" imgH="2159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5484813"/>
                        <a:ext cx="1238250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7" name="Object 13"/>
          <p:cNvGraphicFramePr>
            <a:graphicFrameLocks noChangeAspect="1"/>
          </p:cNvGraphicFramePr>
          <p:nvPr/>
        </p:nvGraphicFramePr>
        <p:xfrm>
          <a:off x="7402513" y="5484813"/>
          <a:ext cx="123825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7" name="Équation" r:id="rId27" imgW="901700" imgH="215900" progId="Equation.3">
                  <p:embed/>
                </p:oleObj>
              </mc:Choice>
              <mc:Fallback>
                <p:oleObj name="Équation" r:id="rId27" imgW="901700" imgH="2159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2513" y="5484813"/>
                        <a:ext cx="1238250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8" name="Object 14"/>
          <p:cNvGraphicFramePr>
            <a:graphicFrameLocks noChangeAspect="1"/>
          </p:cNvGraphicFramePr>
          <p:nvPr/>
        </p:nvGraphicFramePr>
        <p:xfrm>
          <a:off x="7373938" y="5794375"/>
          <a:ext cx="123825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8" name="Équation" r:id="rId29" imgW="927100" imgH="215900" progId="Equation.3">
                  <p:embed/>
                </p:oleObj>
              </mc:Choice>
              <mc:Fallback>
                <p:oleObj name="Équation" r:id="rId29" imgW="927100" imgH="2159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3938" y="5794375"/>
                        <a:ext cx="1238250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9" name="Object 15"/>
          <p:cNvGraphicFramePr>
            <a:graphicFrameLocks noChangeAspect="1"/>
          </p:cNvGraphicFramePr>
          <p:nvPr/>
        </p:nvGraphicFramePr>
        <p:xfrm>
          <a:off x="7373938" y="6118225"/>
          <a:ext cx="123825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59" name="Équation" r:id="rId31" imgW="927100" imgH="215900" progId="Equation.3">
                  <p:embed/>
                </p:oleObj>
              </mc:Choice>
              <mc:Fallback>
                <p:oleObj name="Équation" r:id="rId31" imgW="927100" imgH="2159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3938" y="6118225"/>
                        <a:ext cx="1238250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200" name="Object 16"/>
          <p:cNvGraphicFramePr>
            <a:graphicFrameLocks noChangeAspect="1"/>
          </p:cNvGraphicFramePr>
          <p:nvPr/>
        </p:nvGraphicFramePr>
        <p:xfrm>
          <a:off x="6088063" y="6477000"/>
          <a:ext cx="906462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60" name="Équation" r:id="rId33" imgW="762000" imgH="215900" progId="Equation.3">
                  <p:embed/>
                </p:oleObj>
              </mc:Choice>
              <mc:Fallback>
                <p:oleObj name="Équation" r:id="rId33" imgW="762000" imgH="2159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8063" y="6477000"/>
                        <a:ext cx="906462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201" name="Object 17"/>
          <p:cNvGraphicFramePr>
            <a:graphicFrameLocks noChangeAspect="1"/>
          </p:cNvGraphicFramePr>
          <p:nvPr/>
        </p:nvGraphicFramePr>
        <p:xfrm>
          <a:off x="7502525" y="6477000"/>
          <a:ext cx="906463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61" name="Équation" r:id="rId35" imgW="774700" imgH="215900" progId="Equation.3">
                  <p:embed/>
                </p:oleObj>
              </mc:Choice>
              <mc:Fallback>
                <p:oleObj name="Équation" r:id="rId35" imgW="774700" imgH="2159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2525" y="6477000"/>
                        <a:ext cx="906463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Espace réservé du numéro de diapositive 6"/>
          <p:cNvSpPr txBox="1">
            <a:spLocks/>
          </p:cNvSpPr>
          <p:nvPr/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E80F2D82-986A-394D-8B42-BDBFC392D325}" type="slidenum">
              <a:rPr lang="fr-FR" sz="1200">
                <a:solidFill>
                  <a:srgbClr val="738397"/>
                </a:solidFill>
                <a:latin typeface="Corbel" charset="0"/>
              </a:rPr>
              <a:pPr algn="ctr" eaLnBrk="1" hangingPunct="1"/>
              <a:t>43</a:t>
            </a:fld>
            <a:endParaRPr lang="fr-FR" sz="1200">
              <a:solidFill>
                <a:srgbClr val="738397"/>
              </a:solidFill>
              <a:latin typeface="Corbel" charset="0"/>
            </a:endParaRPr>
          </a:p>
        </p:txBody>
      </p:sp>
      <p:sp>
        <p:nvSpPr>
          <p:cNvPr id="93260" name="ZoneTexte 4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b="1" smtClean="0">
                <a:solidFill>
                  <a:srgbClr val="000090"/>
                </a:solidFill>
              </a:rPr>
              <a:t>L1 EG efficiency in simulation</a:t>
            </a:r>
            <a:endParaRPr lang="fr-FR" sz="3200" b="1">
              <a:solidFill>
                <a:srgbClr val="000090"/>
              </a:solidFill>
              <a:latin typeface="Symbol" charset="0"/>
              <a:ea typeface="AppleGothic" charset="0"/>
              <a:cs typeface="Apple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539750" y="606570"/>
            <a:ext cx="8043862" cy="882794"/>
          </a:xfrm>
          <a:prstGeom prst="roundRect">
            <a:avLst>
              <a:gd name="adj" fmla="val 11884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7109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Trigger strategy : HLT performances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490E19AD-4212-944D-AC0E-2A5516008721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44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47112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997940"/>
            <a:ext cx="2860675" cy="269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Image 20" descr="N-pixels-tracks-vs-p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2023340"/>
            <a:ext cx="2874963" cy="269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4" name="ZoneTexte 21"/>
          <p:cNvSpPr txBox="1">
            <a:spLocks noChangeArrowheads="1"/>
          </p:cNvSpPr>
          <p:nvPr/>
        </p:nvSpPr>
        <p:spPr bwMode="auto">
          <a:xfrm>
            <a:off x="6434138" y="2023340"/>
            <a:ext cx="1363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/>
              <a:t>N</a:t>
            </a:r>
            <a:r>
              <a:rPr lang="fr-FR" sz="1600" b="1" baseline="-25000"/>
              <a:t>tracks</a:t>
            </a:r>
            <a:r>
              <a:rPr lang="fr-FR" sz="1600" b="1"/>
              <a:t> vs PU</a:t>
            </a:r>
            <a:endParaRPr lang="fr-FR" sz="1600" b="1">
              <a:latin typeface="Symbol" charset="0"/>
              <a:cs typeface="Symbol" charset="0"/>
            </a:endParaRPr>
          </a:p>
        </p:txBody>
      </p:sp>
      <p:sp>
        <p:nvSpPr>
          <p:cNvPr id="47115" name="ZoneTexte 13"/>
          <p:cNvSpPr txBox="1">
            <a:spLocks noChangeArrowheads="1"/>
          </p:cNvSpPr>
          <p:nvPr/>
        </p:nvSpPr>
        <p:spPr bwMode="auto">
          <a:xfrm>
            <a:off x="4757738" y="2918690"/>
            <a:ext cx="1198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0000"/>
                </a:solidFill>
              </a:rPr>
              <a:t>HLT</a:t>
            </a:r>
          </a:p>
          <a:p>
            <a:pPr eaLnBrk="1" hangingPunct="1"/>
            <a:r>
              <a:rPr lang="fr-FR" sz="1800">
                <a:solidFill>
                  <a:srgbClr val="0000FF"/>
                </a:solidFill>
              </a:rPr>
              <a:t>hors-ligne</a:t>
            </a:r>
          </a:p>
        </p:txBody>
      </p:sp>
      <p:pic>
        <p:nvPicPr>
          <p:cNvPr id="47116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023340"/>
            <a:ext cx="3049587" cy="267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7" name="ZoneTexte 14"/>
          <p:cNvSpPr txBox="1">
            <a:spLocks noChangeArrowheads="1"/>
          </p:cNvSpPr>
          <p:nvPr/>
        </p:nvSpPr>
        <p:spPr bwMode="auto">
          <a:xfrm>
            <a:off x="1731963" y="2918690"/>
            <a:ext cx="1198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0000"/>
                </a:solidFill>
              </a:rPr>
              <a:t>HLT</a:t>
            </a:r>
          </a:p>
          <a:p>
            <a:pPr eaLnBrk="1" hangingPunct="1"/>
            <a:r>
              <a:rPr lang="fr-FR" sz="1800">
                <a:solidFill>
                  <a:srgbClr val="0000FF"/>
                </a:solidFill>
              </a:rPr>
              <a:t>hors-ligne</a:t>
            </a:r>
          </a:p>
        </p:txBody>
      </p:sp>
      <p:sp>
        <p:nvSpPr>
          <p:cNvPr id="47119" name="Rectangle 13"/>
          <p:cNvSpPr>
            <a:spLocks noChangeArrowheads="1"/>
          </p:cNvSpPr>
          <p:nvPr/>
        </p:nvSpPr>
        <p:spPr bwMode="auto">
          <a:xfrm>
            <a:off x="519112" y="638320"/>
            <a:ext cx="8064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²"/>
            </a:pPr>
            <a:r>
              <a:rPr lang="fr-FR" sz="160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1600" b="1">
                <a:solidFill>
                  <a:srgbClr val="000000"/>
                </a:solidFill>
                <a:cs typeface="Arial" charset="0"/>
              </a:rPr>
              <a:t>L</a:t>
            </a:r>
            <a:r>
              <a:rPr lang="ja-JP" altLang="fr-FR" sz="1600" b="1">
                <a:solidFill>
                  <a:srgbClr val="000000"/>
                </a:solidFill>
                <a:cs typeface="Arial" charset="0"/>
              </a:rPr>
              <a:t>’</a:t>
            </a:r>
            <a:r>
              <a:rPr lang="fr-FR" sz="1600" b="1">
                <a:solidFill>
                  <a:srgbClr val="000000"/>
                </a:solidFill>
                <a:cs typeface="Arial" charset="0"/>
              </a:rPr>
              <a:t>efficacité </a:t>
            </a:r>
            <a:r>
              <a:rPr lang="fr-FR" sz="1600">
                <a:solidFill>
                  <a:srgbClr val="000000"/>
                </a:solidFill>
                <a:cs typeface="Arial" charset="0"/>
              </a:rPr>
              <a:t>de reconstruction des </a:t>
            </a:r>
            <a:r>
              <a:rPr lang="fr-FR" sz="1600" b="1">
                <a:solidFill>
                  <a:srgbClr val="000000"/>
                </a:solidFill>
                <a:cs typeface="Arial" charset="0"/>
              </a:rPr>
              <a:t>traces</a:t>
            </a:r>
            <a:r>
              <a:rPr lang="fr-FR" sz="1600">
                <a:solidFill>
                  <a:srgbClr val="000000"/>
                </a:solidFill>
                <a:cs typeface="Arial" charset="0"/>
              </a:rPr>
              <a:t>, et la </a:t>
            </a:r>
            <a:r>
              <a:rPr lang="fr-FR" sz="1600" b="1">
                <a:solidFill>
                  <a:srgbClr val="000000"/>
                </a:solidFill>
                <a:cs typeface="Arial" charset="0"/>
              </a:rPr>
              <a:t>linéarité </a:t>
            </a:r>
            <a:r>
              <a:rPr lang="fr-FR" sz="1600">
                <a:solidFill>
                  <a:srgbClr val="000000"/>
                </a:solidFill>
                <a:cs typeface="Arial" charset="0"/>
              </a:rPr>
              <a:t>par rapport au nombre de </a:t>
            </a:r>
            <a:r>
              <a:rPr lang="fr-FR" sz="1600" b="1">
                <a:solidFill>
                  <a:srgbClr val="000000"/>
                </a:solidFill>
                <a:cs typeface="Arial" charset="0"/>
              </a:rPr>
              <a:t>points d</a:t>
            </a:r>
            <a:r>
              <a:rPr lang="ja-JP" altLang="fr-FR" sz="1600" b="1">
                <a:solidFill>
                  <a:srgbClr val="000000"/>
                </a:solidFill>
                <a:cs typeface="Arial" charset="0"/>
              </a:rPr>
              <a:t>’</a:t>
            </a:r>
            <a:r>
              <a:rPr lang="fr-FR" sz="1600" b="1">
                <a:solidFill>
                  <a:srgbClr val="000000"/>
                </a:solidFill>
                <a:cs typeface="Arial" charset="0"/>
              </a:rPr>
              <a:t>interaction</a:t>
            </a:r>
            <a:r>
              <a:rPr lang="fr-FR" sz="1600">
                <a:solidFill>
                  <a:srgbClr val="000000"/>
                </a:solidFill>
                <a:cs typeface="Arial" charset="0"/>
              </a:rPr>
              <a:t>, sont des éléments cruciaux pour l</a:t>
            </a:r>
            <a:r>
              <a:rPr lang="ja-JP" altLang="fr-FR" sz="1600">
                <a:solidFill>
                  <a:srgbClr val="000000"/>
                </a:solidFill>
                <a:cs typeface="Arial" charset="0"/>
              </a:rPr>
              <a:t>’</a:t>
            </a:r>
            <a:r>
              <a:rPr lang="fr-FR" sz="1600">
                <a:solidFill>
                  <a:srgbClr val="000000"/>
                </a:solidFill>
                <a:cs typeface="Arial" charset="0"/>
              </a:rPr>
              <a:t>optimisation du déclenchement</a:t>
            </a:r>
          </a:p>
        </p:txBody>
      </p:sp>
    </p:spTree>
    <p:extLst>
      <p:ext uri="{BB962C8B-B14F-4D97-AF65-F5344CB8AC3E}">
        <p14:creationId xmlns:p14="http://schemas.microsoft.com/office/powerpoint/2010/main" val="346175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oneTexte 3"/>
          <p:cNvSpPr txBox="1">
            <a:spLocks noChangeArrowheads="1"/>
          </p:cNvSpPr>
          <p:nvPr/>
        </p:nvSpPr>
        <p:spPr bwMode="auto">
          <a:xfrm>
            <a:off x="0" y="2540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Reconstruction of ee resonances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E23F78DC-0B9B-2148-A12F-2B50F0BA9A11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45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37892" name="Image 18" descr="mee_2010_resonanc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715963"/>
            <a:ext cx="8008937" cy="513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8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Le trajectomètre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92407D75-E1E8-B742-A8CD-1E477C2E644D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46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89092" name="Rectangle 31"/>
          <p:cNvSpPr>
            <a:spLocks noChangeArrowheads="1"/>
          </p:cNvSpPr>
          <p:nvPr/>
        </p:nvSpPr>
        <p:spPr bwMode="auto">
          <a:xfrm>
            <a:off x="0" y="503238"/>
            <a:ext cx="914400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²"/>
            </a:pPr>
            <a:r>
              <a:rPr lang="fr-FR"/>
              <a:t> Le </a:t>
            </a:r>
            <a:r>
              <a:rPr lang="fr-FR" b="1">
                <a:solidFill>
                  <a:srgbClr val="FF0000"/>
                </a:solidFill>
              </a:rPr>
              <a:t>trajectomètre </a:t>
            </a:r>
            <a:r>
              <a:rPr lang="fr-FR"/>
              <a:t>comporte 66M de pixels de silicium (</a:t>
            </a:r>
            <a:r>
              <a:rPr lang="fr-FR" sz="1600"/>
              <a:t>100x150 </a:t>
            </a:r>
            <a:r>
              <a:rPr lang="fr-FR" sz="1600">
                <a:latin typeface="Symbol" charset="0"/>
                <a:cs typeface="Symbol" charset="0"/>
              </a:rPr>
              <a:t>m</a:t>
            </a:r>
            <a:r>
              <a:rPr lang="fr-FR" sz="1600"/>
              <a:t>m</a:t>
            </a:r>
            <a:r>
              <a:rPr lang="fr-FR" sz="1600" baseline="30000"/>
              <a:t>2</a:t>
            </a:r>
            <a:r>
              <a:rPr lang="fr-FR"/>
              <a:t>) &amp; 9,3M de bandes de silicium (</a:t>
            </a:r>
            <a:r>
              <a:rPr lang="fr-FR" sz="1600"/>
              <a:t>10cm x 80</a:t>
            </a:r>
            <a:r>
              <a:rPr lang="fr-FR" sz="1600">
                <a:latin typeface="Symbol" charset="0"/>
                <a:cs typeface="Symbol" charset="0"/>
              </a:rPr>
              <a:t>m</a:t>
            </a:r>
            <a:r>
              <a:rPr lang="fr-FR" sz="1600"/>
              <a:t>m, </a:t>
            </a:r>
            <a:r>
              <a:rPr lang="fr-FR" sz="1600">
                <a:solidFill>
                  <a:srgbClr val="000000"/>
                </a:solidFill>
              </a:rPr>
              <a:t>25cm x 180</a:t>
            </a:r>
            <a:r>
              <a:rPr lang="fr-FR" sz="160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fr-FR" sz="1600">
                <a:solidFill>
                  <a:srgbClr val="000000"/>
                </a:solidFill>
              </a:rPr>
              <a:t>m</a:t>
            </a:r>
            <a:r>
              <a:rPr lang="fr-FR"/>
              <a:t>)</a:t>
            </a:r>
          </a:p>
          <a:p>
            <a:pPr>
              <a:buFont typeface="Wingdings" charset="0"/>
              <a:buChar char="²"/>
            </a:pPr>
            <a:endParaRPr lang="fr-FR"/>
          </a:p>
          <a:p>
            <a:pPr>
              <a:buFont typeface="Wingdings" charset="0"/>
              <a:buChar char="²"/>
            </a:pPr>
            <a:r>
              <a:rPr lang="fr-FR"/>
              <a:t> Détecteur hermétique entourant le centre du détecteur (L=5,8 m ; D=2,5m ; |</a:t>
            </a:r>
            <a:r>
              <a:rPr lang="fr-FR" sz="2000">
                <a:latin typeface="Symbol" charset="0"/>
                <a:cs typeface="Symbol" charset="0"/>
              </a:rPr>
              <a:t>h</a:t>
            </a:r>
            <a:r>
              <a:rPr lang="fr-FR"/>
              <a:t>|&lt;2,5)</a:t>
            </a:r>
          </a:p>
          <a:p>
            <a:r>
              <a:rPr lang="fr-FR"/>
              <a:t>    ⇒ couche interne à 4,4 cm de l</a:t>
            </a:r>
            <a:r>
              <a:rPr lang="ja-JP" altLang="fr-FR"/>
              <a:t>’</a:t>
            </a:r>
            <a:r>
              <a:rPr lang="fr-FR"/>
              <a:t>axe des faisceaux</a:t>
            </a:r>
          </a:p>
          <a:p>
            <a:endParaRPr lang="fr-FR"/>
          </a:p>
          <a:p>
            <a:pPr>
              <a:buFont typeface="Wingdings" charset="0"/>
              <a:buChar char="²"/>
            </a:pPr>
            <a:r>
              <a:rPr lang="fr-FR"/>
              <a:t> Pixels : 3 couches, Bandes : 10 couches</a:t>
            </a:r>
          </a:p>
          <a:p>
            <a:pPr>
              <a:buFont typeface="Wingdings" charset="0"/>
              <a:buChar char="²"/>
            </a:pPr>
            <a:endParaRPr lang="fr-FR"/>
          </a:p>
          <a:p>
            <a:pPr>
              <a:buFont typeface="Wingdings" charset="0"/>
              <a:buChar char="²"/>
            </a:pPr>
            <a:r>
              <a:rPr lang="fr-FR"/>
              <a:t> Reconstruction d</a:t>
            </a:r>
            <a:r>
              <a:rPr lang="ja-JP" altLang="fr-FR"/>
              <a:t>’</a:t>
            </a:r>
            <a:r>
              <a:rPr lang="fr-FR"/>
              <a:t>une trace : algorithme itératif</a:t>
            </a:r>
          </a:p>
          <a:p>
            <a:r>
              <a:rPr lang="fr-FR"/>
              <a:t>    ⇒ germe dans les pixels ⇒ extrapolation en hélice (</a:t>
            </a:r>
            <a:r>
              <a:rPr lang="fr-FR" b="1"/>
              <a:t>B</a:t>
            </a:r>
            <a:r>
              <a:rPr lang="fr-FR"/>
              <a:t>, interaction dans la matière)</a:t>
            </a:r>
          </a:p>
          <a:p>
            <a:r>
              <a:rPr lang="fr-FR"/>
              <a:t>    ⇒ association d</a:t>
            </a:r>
            <a:r>
              <a:rPr lang="ja-JP" altLang="fr-FR"/>
              <a:t>’</a:t>
            </a:r>
            <a:r>
              <a:rPr lang="fr-FR"/>
              <a:t>un </a:t>
            </a:r>
            <a:r>
              <a:rPr lang="fr-FR" i="1"/>
              <a:t>hit </a:t>
            </a:r>
            <a:r>
              <a:rPr lang="fr-FR"/>
              <a:t>par couche jusqu</a:t>
            </a:r>
            <a:r>
              <a:rPr lang="ja-JP" altLang="fr-FR"/>
              <a:t>’</a:t>
            </a:r>
            <a:r>
              <a:rPr lang="fr-FR"/>
              <a:t>à la couche externe ⇒ ajustement (</a:t>
            </a:r>
            <a:r>
              <a:rPr lang="fr-FR" sz="2000">
                <a:latin typeface="Symbol" charset="0"/>
                <a:cs typeface="Symbol" charset="0"/>
              </a:rPr>
              <a:t>c</a:t>
            </a:r>
            <a:r>
              <a:rPr lang="fr-FR" sz="2000" baseline="30000"/>
              <a:t>2</a:t>
            </a:r>
            <a:r>
              <a:rPr lang="fr-FR"/>
              <a:t>)</a:t>
            </a:r>
          </a:p>
          <a:p>
            <a:pPr>
              <a:buFont typeface="Wingdings" charset="0"/>
              <a:buChar char="²"/>
            </a:pPr>
            <a:endParaRPr lang="fr-FR"/>
          </a:p>
        </p:txBody>
      </p:sp>
      <p:pic>
        <p:nvPicPr>
          <p:cNvPr id="89093" name="Image 34" descr="schema_track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797300"/>
            <a:ext cx="6486525" cy="300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4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Le calorimètre hadronique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04E091FB-7156-C34A-8C0C-441E54384DB5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47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90116" name="Rectangle 38"/>
          <p:cNvSpPr>
            <a:spLocks noChangeArrowheads="1"/>
          </p:cNvSpPr>
          <p:nvPr/>
        </p:nvSpPr>
        <p:spPr bwMode="auto">
          <a:xfrm>
            <a:off x="0" y="561975"/>
            <a:ext cx="9144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²"/>
            </a:pPr>
            <a:r>
              <a:rPr lang="fr-FR"/>
              <a:t> </a:t>
            </a:r>
            <a:r>
              <a:rPr lang="fr-FR" b="1"/>
              <a:t>Calorimètre à échantillonage</a:t>
            </a:r>
            <a:r>
              <a:rPr lang="fr-FR"/>
              <a:t> </a:t>
            </a:r>
            <a:r>
              <a:rPr lang="fr-FR">
                <a:sym typeface="Wingdings" charset="0"/>
              </a:rPr>
              <a:t>comportant ~6 </a:t>
            </a:r>
            <a:r>
              <a:rPr lang="fr-FR"/>
              <a:t>couches successives associant :    </a:t>
            </a:r>
          </a:p>
          <a:p>
            <a:r>
              <a:rPr lang="fr-FR"/>
              <a:t>    - des absorbeurs en laiton pour initier et absorber les cascades hadroniques</a:t>
            </a:r>
          </a:p>
          <a:p>
            <a:r>
              <a:rPr lang="fr-FR"/>
              <a:t>    - des tuiles scintillantes en plastique pour mesurer l'énergie des hadrons 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>
              <a:buFont typeface="Wingdings" charset="0"/>
              <a:buChar char="²"/>
            </a:pPr>
            <a:r>
              <a:rPr lang="fr-FR"/>
              <a:t> Le HCAL est inséré entre un calorimètre électromagnétique compact et l</a:t>
            </a:r>
            <a:r>
              <a:rPr lang="ja-JP" altLang="fr-FR"/>
              <a:t>’</a:t>
            </a:r>
            <a:r>
              <a:rPr lang="fr-FR"/>
              <a:t>aimant</a:t>
            </a:r>
          </a:p>
          <a:p>
            <a:r>
              <a:rPr lang="fr-FR"/>
              <a:t>    L</a:t>
            </a:r>
            <a:r>
              <a:rPr lang="ja-JP" altLang="fr-FR"/>
              <a:t>’</a:t>
            </a:r>
            <a:r>
              <a:rPr lang="fr-FR"/>
              <a:t>aimant constitue un absorbeur supplémentaire pour le sous-système extérieur (HO)</a:t>
            </a:r>
          </a:p>
          <a:p>
            <a:r>
              <a:rPr lang="fr-FR"/>
              <a:t>    La mesure de l</a:t>
            </a:r>
            <a:r>
              <a:rPr lang="ja-JP" altLang="fr-FR"/>
              <a:t>’</a:t>
            </a:r>
            <a:r>
              <a:rPr lang="fr-FR"/>
              <a:t>énergie transverse manquante dépend fortement de son herméticité</a:t>
            </a:r>
          </a:p>
          <a:p>
            <a:pPr>
              <a:buFont typeface="Wingdings" charset="0"/>
              <a:buChar char="²"/>
            </a:pPr>
            <a:endParaRPr lang="fr-FR"/>
          </a:p>
          <a:p>
            <a:pPr>
              <a:buFont typeface="Wingdings" charset="0"/>
              <a:buChar char="²"/>
            </a:pPr>
            <a:r>
              <a:rPr lang="fr-FR"/>
              <a:t> La réponse du HCAL est centrée sur 1, avec une dispersion inférieure à 5%</a:t>
            </a:r>
          </a:p>
          <a:p>
            <a:pPr>
              <a:buFont typeface="Wingdings" charset="0"/>
              <a:buChar char="²"/>
            </a:pPr>
            <a:endParaRPr lang="fr-FR"/>
          </a:p>
        </p:txBody>
      </p:sp>
      <p:pic>
        <p:nvPicPr>
          <p:cNvPr id="90117" name="Image 39" descr="hcal_stru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562100"/>
            <a:ext cx="4919663" cy="288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Image 9" descr="HCAL_respon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1562100"/>
            <a:ext cx="3946525" cy="288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42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Détecteur de muons</a:t>
            </a: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3FCF4364-2F1C-BE4E-B800-E4015E197C1A}" type="slidenum">
              <a:rPr lang="fr-FR" sz="1400">
                <a:solidFill>
                  <a:srgbClr val="7F7F7F"/>
                </a:solidFill>
                <a:latin typeface="Corbel" charset="0"/>
              </a:rPr>
              <a:pPr defTabSz="914400" eaLnBrk="1" hangingPunct="1"/>
              <a:t>48</a:t>
            </a:fld>
            <a:endParaRPr lang="fr-FR" sz="1400">
              <a:solidFill>
                <a:srgbClr val="7F7F7F"/>
              </a:solidFill>
              <a:latin typeface="Corbel" charset="0"/>
            </a:endParaRPr>
          </a:p>
        </p:txBody>
      </p:sp>
      <p:pic>
        <p:nvPicPr>
          <p:cNvPr id="91140" name="Image 4" descr="mu-syste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609850"/>
            <a:ext cx="5780087" cy="418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numéro de diapositive 7"/>
          <p:cNvSpPr txBox="1">
            <a:spLocks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69CD33B-C2F9-E948-BEBB-C3FFD2D6F20D}" type="slidenum">
              <a:rPr lang="fr-FR" sz="1200">
                <a:solidFill>
                  <a:srgbClr val="DA7E19"/>
                </a:solidFill>
                <a:latin typeface="Corbel" charset="0"/>
              </a:rPr>
              <a:pPr algn="r" eaLnBrk="1" hangingPunct="1"/>
              <a:t>48</a:t>
            </a:fld>
            <a:endParaRPr lang="fr-FR" sz="1200">
              <a:solidFill>
                <a:srgbClr val="DA7E19"/>
              </a:solidFill>
              <a:latin typeface="Corbel" charset="0"/>
            </a:endParaRPr>
          </a:p>
        </p:txBody>
      </p:sp>
      <p:sp>
        <p:nvSpPr>
          <p:cNvPr id="91142" name="Rectangle 5"/>
          <p:cNvSpPr>
            <a:spLocks noChangeArrowheads="1"/>
          </p:cNvSpPr>
          <p:nvPr/>
        </p:nvSpPr>
        <p:spPr bwMode="auto">
          <a:xfrm>
            <a:off x="7938" y="528638"/>
            <a:ext cx="914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²"/>
            </a:pPr>
            <a:r>
              <a:rPr lang="fr-FR"/>
              <a:t> Les muons interagissent peu : ils ne sont pas stoppés par le détecteur interne</a:t>
            </a:r>
          </a:p>
          <a:p>
            <a:pPr>
              <a:buFont typeface="Wingdings" charset="0"/>
              <a:buChar char="²"/>
            </a:pPr>
            <a:endParaRPr lang="fr-FR"/>
          </a:p>
          <a:p>
            <a:pPr>
              <a:buFont typeface="Wingdings" charset="0"/>
              <a:buChar char="²"/>
            </a:pPr>
            <a:r>
              <a:rPr lang="fr-FR"/>
              <a:t> Le détecteur de muons comporte un tonneau contenant 4 stations équipées de 250 chambres DT et deux bouchons contenant chacun 468 chambres CSC</a:t>
            </a:r>
          </a:p>
          <a:p>
            <a:pPr>
              <a:buFont typeface="Wingdings" charset="0"/>
              <a:buChar char="²"/>
            </a:pPr>
            <a:endParaRPr lang="fr-FR"/>
          </a:p>
          <a:p>
            <a:pPr>
              <a:buFont typeface="Wingdings" charset="0"/>
              <a:buChar char="²"/>
            </a:pPr>
            <a:r>
              <a:rPr lang="fr-FR"/>
              <a:t> Un ensemble de chambres RPC (6 couches dans le tonneau et 3 par bouchon) fournit un système de déclenchement rapide et indépendant (redondance)</a:t>
            </a:r>
          </a:p>
        </p:txBody>
      </p:sp>
      <p:sp>
        <p:nvSpPr>
          <p:cNvPr id="91143" name="ZoneTexte 7"/>
          <p:cNvSpPr txBox="1">
            <a:spLocks noChangeArrowheads="1"/>
          </p:cNvSpPr>
          <p:nvPr/>
        </p:nvSpPr>
        <p:spPr bwMode="auto">
          <a:xfrm>
            <a:off x="5851525" y="2673350"/>
            <a:ext cx="32607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b="1">
                <a:solidFill>
                  <a:srgbClr val="008000"/>
                </a:solidFill>
              </a:rPr>
              <a:t>DT </a:t>
            </a:r>
            <a:r>
              <a:rPr lang="fr-FR" sz="1800"/>
              <a:t>: tubes à dérive</a:t>
            </a:r>
          </a:p>
          <a:p>
            <a:pPr eaLnBrk="1" hangingPunct="1">
              <a:buFont typeface="Wingdings" charset="0"/>
              <a:buChar char="Ø"/>
            </a:pPr>
            <a:endParaRPr lang="fr-FR" sz="1800"/>
          </a:p>
          <a:p>
            <a:pPr eaLnBrk="1" hangingPunct="1"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b="1">
                <a:solidFill>
                  <a:srgbClr val="000090"/>
                </a:solidFill>
              </a:rPr>
              <a:t>CSC </a:t>
            </a:r>
            <a:r>
              <a:rPr lang="fr-FR" sz="1800"/>
              <a:t>: chambre à bande cathodique</a:t>
            </a:r>
          </a:p>
          <a:p>
            <a:pPr eaLnBrk="1" hangingPunct="1">
              <a:buFont typeface="Wingdings" charset="0"/>
              <a:buChar char="Ø"/>
            </a:pPr>
            <a:endParaRPr lang="fr-FR" sz="1800"/>
          </a:p>
          <a:p>
            <a:pPr eaLnBrk="1" hangingPunct="1">
              <a:buFont typeface="Wingdings" charset="0"/>
              <a:buChar char="Ø"/>
            </a:pPr>
            <a:r>
              <a:rPr lang="fr-FR" sz="1800"/>
              <a:t> </a:t>
            </a:r>
            <a:r>
              <a:rPr lang="fr-FR" sz="1800" b="1">
                <a:solidFill>
                  <a:srgbClr val="FF0000"/>
                </a:solidFill>
              </a:rPr>
              <a:t>RPC </a:t>
            </a:r>
            <a:r>
              <a:rPr lang="fr-FR" sz="1800"/>
              <a:t>: chambre à plaque résistante</a:t>
            </a:r>
          </a:p>
          <a:p>
            <a:pPr eaLnBrk="1" hangingPunct="1">
              <a:buFont typeface="Wingdings" charset="0"/>
              <a:buChar char="Ø"/>
            </a:pPr>
            <a:endParaRPr lang="fr-FR" sz="1800"/>
          </a:p>
          <a:p>
            <a:pPr eaLnBrk="1" hangingPunct="1">
              <a:buFont typeface="Wingdings" charset="0"/>
              <a:buChar char="Ø"/>
            </a:pPr>
            <a:r>
              <a:rPr lang="fr-FR" sz="1800"/>
              <a:t> Chaque chambre comporte plusieurs couches</a:t>
            </a:r>
          </a:p>
        </p:txBody>
      </p:sp>
    </p:spTree>
    <p:extLst>
      <p:ext uri="{BB962C8B-B14F-4D97-AF65-F5344CB8AC3E}">
        <p14:creationId xmlns:p14="http://schemas.microsoft.com/office/powerpoint/2010/main" val="376394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dirty="0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Collisions </a:t>
            </a:r>
            <a:r>
              <a:rPr lang="fr-FR" sz="3000" b="1" dirty="0" err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intensity</a:t>
            </a:r>
            <a:r>
              <a:rPr lang="fr-FR" sz="3000" b="1" dirty="0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 and pile-up</a:t>
            </a:r>
            <a:endParaRPr lang="fr-FR" sz="3000" b="1" dirty="0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pic>
        <p:nvPicPr>
          <p:cNvPr id="27651" name="Image 9" descr="peak_lumi_p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200" y="32258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A795A193-8F41-4243-84DA-D3C5D4D672B5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5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27653" name="Image 10" descr="pileup_pp_20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614363"/>
            <a:ext cx="4127500" cy="3095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ZoneTexte 11"/>
          <p:cNvSpPr txBox="1">
            <a:spLocks noChangeArrowheads="1"/>
          </p:cNvSpPr>
          <p:nvPr/>
        </p:nvSpPr>
        <p:spPr bwMode="auto">
          <a:xfrm>
            <a:off x="5808663" y="871697"/>
            <a:ext cx="19077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dirty="0" err="1" smtClean="0"/>
              <a:t>Average</a:t>
            </a:r>
            <a:r>
              <a:rPr lang="fr-FR" sz="1800" b="1" dirty="0" smtClean="0"/>
              <a:t> pile-up</a:t>
            </a:r>
          </a:p>
          <a:p>
            <a:pPr eaLnBrk="1" hangingPunct="1"/>
            <a:r>
              <a:rPr lang="fr-FR" sz="1600" b="1" dirty="0"/>
              <a:t>(2012, 8 </a:t>
            </a:r>
            <a:r>
              <a:rPr lang="fr-FR" sz="1600" b="1" dirty="0" err="1"/>
              <a:t>TeV</a:t>
            </a:r>
            <a:r>
              <a:rPr lang="fr-FR" sz="1600" b="1" dirty="0" smtClean="0"/>
              <a:t>)</a:t>
            </a:r>
            <a:endParaRPr lang="fr-FR" sz="1600" b="1" dirty="0"/>
          </a:p>
        </p:txBody>
      </p:sp>
      <p:sp>
        <p:nvSpPr>
          <p:cNvPr id="27655" name="ZoneTexte 12"/>
          <p:cNvSpPr txBox="1">
            <a:spLocks noChangeArrowheads="1"/>
          </p:cNvSpPr>
          <p:nvPr/>
        </p:nvSpPr>
        <p:spPr bwMode="auto">
          <a:xfrm>
            <a:off x="1641908" y="4392613"/>
            <a:ext cx="35958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dirty="0" err="1" smtClean="0"/>
              <a:t>Peak</a:t>
            </a:r>
            <a:r>
              <a:rPr lang="fr-FR" sz="1800" b="1" dirty="0" smtClean="0"/>
              <a:t> </a:t>
            </a:r>
            <a:r>
              <a:rPr lang="fr-FR" sz="1800" b="1" err="1" smtClean="0"/>
              <a:t>instantaneous</a:t>
            </a:r>
            <a:r>
              <a:rPr lang="fr-FR" sz="1800" b="1" smtClean="0"/>
              <a:t> luminosity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46038" y="682487"/>
            <a:ext cx="4945062" cy="2220127"/>
          </a:xfrm>
          <a:prstGeom prst="roundRect">
            <a:avLst>
              <a:gd name="adj" fmla="val 11884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657" name="Rectangle 14"/>
          <p:cNvSpPr>
            <a:spLocks noChangeArrowheads="1"/>
          </p:cNvSpPr>
          <p:nvPr/>
        </p:nvSpPr>
        <p:spPr bwMode="auto">
          <a:xfrm>
            <a:off x="-46038" y="680468"/>
            <a:ext cx="5143501" cy="222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buFont typeface="Wingdings" charset="0"/>
              <a:buChar char="²"/>
            </a:pP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smtClean="0">
                <a:cs typeface="Arial" charset="0"/>
                <a:sym typeface="Wingdings" charset="0"/>
              </a:rPr>
              <a:t>To probe </a:t>
            </a:r>
            <a:r>
              <a:rPr lang="fr-FR" sz="1600" b="1" smtClean="0">
                <a:cs typeface="Arial" charset="0"/>
                <a:sym typeface="Wingdings" charset="0"/>
              </a:rPr>
              <a:t>rare phenomena, </a:t>
            </a:r>
            <a:r>
              <a:rPr lang="fr-FR" sz="1600" smtClean="0">
                <a:cs typeface="Arial" charset="0"/>
                <a:sym typeface="Wingdings" charset="0"/>
              </a:rPr>
              <a:t>the LHC increased progessively the instantaneous luminosity</a:t>
            </a:r>
            <a:r>
              <a:rPr lang="fr-FR" sz="1600" b="1" smtClean="0">
                <a:cs typeface="Arial" charset="0"/>
                <a:sym typeface="Wingdings" charset="0"/>
              </a:rPr>
              <a:t> </a:t>
            </a:r>
            <a:r>
              <a:rPr lang="fr-FR" sz="1600">
                <a:cs typeface="Arial" charset="0"/>
                <a:sym typeface="Wingdings" charset="0"/>
              </a:rPr>
              <a:t>: </a:t>
            </a:r>
            <a:endParaRPr lang="fr-FR" sz="1600" smtClean="0">
              <a:cs typeface="Arial" charset="0"/>
              <a:sym typeface="Wingdings" charset="0"/>
            </a:endParaRPr>
          </a:p>
          <a:p>
            <a:pPr algn="ctr">
              <a:spcAft>
                <a:spcPts val="600"/>
              </a:spcAft>
            </a:pPr>
            <a:r>
              <a:rPr lang="fr-FR" sz="1600" smtClean="0">
                <a:cs typeface="Arial" charset="0"/>
                <a:sym typeface="Wingdings" charset="0"/>
              </a:rPr>
              <a:t>from </a:t>
            </a:r>
            <a:r>
              <a:rPr lang="fr-FR" sz="1600" b="1">
                <a:solidFill>
                  <a:srgbClr val="000090"/>
                </a:solidFill>
                <a:cs typeface="Arial" charset="0"/>
              </a:rPr>
              <a:t>10</a:t>
            </a:r>
            <a:r>
              <a:rPr lang="fr-FR" sz="1600" b="1" baseline="30000">
                <a:solidFill>
                  <a:srgbClr val="000090"/>
                </a:solidFill>
                <a:cs typeface="Arial" charset="0"/>
              </a:rPr>
              <a:t>29</a:t>
            </a:r>
            <a:r>
              <a:rPr lang="fr-FR" sz="1600" b="1">
                <a:solidFill>
                  <a:srgbClr val="000090"/>
                </a:solidFill>
                <a:cs typeface="Arial" charset="0"/>
                <a:sym typeface="Wingdings" charset="0"/>
              </a:rPr>
              <a:t> </a:t>
            </a:r>
            <a:r>
              <a:rPr lang="fr-FR" sz="1600">
                <a:cs typeface="Arial" charset="0"/>
                <a:sym typeface="Wingdings" charset="0"/>
              </a:rPr>
              <a:t>(2010) </a:t>
            </a:r>
            <a:r>
              <a:rPr lang="fr-FR" sz="1600" smtClean="0">
                <a:cs typeface="Arial" charset="0"/>
                <a:sym typeface="Wingdings" charset="0"/>
              </a:rPr>
              <a:t>to </a:t>
            </a:r>
            <a:r>
              <a:rPr lang="fr-FR" sz="1600" b="1">
                <a:solidFill>
                  <a:srgbClr val="000090"/>
                </a:solidFill>
                <a:cs typeface="Arial" charset="0"/>
              </a:rPr>
              <a:t>10</a:t>
            </a:r>
            <a:r>
              <a:rPr lang="fr-FR" sz="1600" b="1" baseline="30000">
                <a:solidFill>
                  <a:srgbClr val="000090"/>
                </a:solidFill>
                <a:cs typeface="Arial" charset="0"/>
              </a:rPr>
              <a:t>33</a:t>
            </a:r>
            <a:r>
              <a:rPr lang="fr-FR" sz="1600" b="1">
                <a:solidFill>
                  <a:srgbClr val="000090"/>
                </a:solidFill>
                <a:cs typeface="Arial" charset="0"/>
                <a:sym typeface="Wingdings" charset="0"/>
              </a:rPr>
              <a:t> </a:t>
            </a:r>
            <a:r>
              <a:rPr lang="fr-FR" sz="1600">
                <a:cs typeface="Arial" charset="0"/>
                <a:sym typeface="Wingdings" charset="0"/>
              </a:rPr>
              <a:t>(2012</a:t>
            </a:r>
            <a:r>
              <a:rPr lang="fr-FR" sz="1600" smtClean="0">
                <a:cs typeface="Arial" charset="0"/>
                <a:sym typeface="Wingdings" charset="0"/>
              </a:rPr>
              <a:t>) cm</a:t>
            </a:r>
            <a:r>
              <a:rPr lang="fr-FR" sz="1600" baseline="30000" smtClean="0">
                <a:cs typeface="Arial" charset="0"/>
                <a:sym typeface="Wingdings" charset="0"/>
              </a:rPr>
              <a:t>2</a:t>
            </a:r>
            <a:r>
              <a:rPr lang="fr-FR" sz="1600" smtClean="0">
                <a:cs typeface="Arial" charset="0"/>
                <a:sym typeface="Wingdings" charset="0"/>
              </a:rPr>
              <a:t>s</a:t>
            </a:r>
            <a:r>
              <a:rPr lang="fr-FR" sz="1600" baseline="30000" smtClean="0">
                <a:cs typeface="Arial" charset="0"/>
                <a:sym typeface="Wingdings" charset="0"/>
              </a:rPr>
              <a:t>-1</a:t>
            </a:r>
            <a:r>
              <a:rPr lang="fr-FR" sz="1600" smtClean="0">
                <a:cs typeface="Arial" charset="0"/>
                <a:sym typeface="Wingdings" charset="0"/>
              </a:rPr>
              <a:t> </a:t>
            </a:r>
            <a:endParaRPr lang="fr-FR" sz="1600">
              <a:cs typeface="Arial" charset="0"/>
              <a:sym typeface="Wingdings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  <a:buFont typeface="Wingdings" charset="0"/>
              <a:buChar char="²"/>
            </a:pPr>
            <a:r>
              <a:rPr lang="fr-FR" sz="1600" smtClean="0">
                <a:cs typeface="Arial" charset="0"/>
                <a:sym typeface="Wingdings" charset="0"/>
              </a:rPr>
              <a:t> High </a:t>
            </a:r>
            <a:r>
              <a:rPr lang="fr-FR" sz="1600" b="1" smtClean="0">
                <a:cs typeface="Arial" charset="0"/>
                <a:sym typeface="Wingdings" charset="0"/>
              </a:rPr>
              <a:t>average pile-up</a:t>
            </a:r>
            <a:r>
              <a:rPr lang="fr-FR" sz="1600" smtClean="0">
                <a:cs typeface="Arial" charset="0"/>
                <a:sym typeface="Wingdings" charset="0"/>
              </a:rPr>
              <a:t> : </a:t>
            </a:r>
            <a:r>
              <a:rPr lang="fr-FR" sz="1600" b="1" smtClean="0">
                <a:cs typeface="Arial" charset="0"/>
                <a:sym typeface="Wingdings" charset="0"/>
              </a:rPr>
              <a:t>21</a:t>
            </a: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smtClean="0">
                <a:cs typeface="Arial" charset="0"/>
                <a:sym typeface="Wingdings" charset="0"/>
              </a:rPr>
              <a:t>PU events / </a:t>
            </a:r>
            <a:r>
              <a:rPr lang="fr-FR" sz="1600" b="1" smtClean="0">
                <a:cs typeface="Arial" charset="0"/>
                <a:sym typeface="Wingdings" charset="0"/>
              </a:rPr>
              <a:t>BX</a:t>
            </a:r>
            <a:r>
              <a:rPr lang="fr-FR" sz="1600" smtClean="0">
                <a:cs typeface="Arial" charset="0"/>
                <a:sym typeface="Wingdings" charset="0"/>
              </a:rPr>
              <a:t> in 2012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  <a:buFont typeface="Wingdings" charset="0"/>
              <a:buChar char="²"/>
            </a:pPr>
            <a:endParaRPr lang="fr-FR" sz="1600">
              <a:cs typeface="Arial" charset="0"/>
              <a:sym typeface="Wingdings" charset="0"/>
            </a:endParaRPr>
          </a:p>
          <a:p>
            <a:pPr algn="ctr">
              <a:spcAft>
                <a:spcPts val="600"/>
              </a:spcAft>
            </a:pPr>
            <a:r>
              <a:rPr lang="fr-FR" sz="1600">
                <a:cs typeface="Arial" charset="0"/>
                <a:sym typeface="Wingdings" charset="0"/>
              </a:rPr>
              <a:t>⇒ </a:t>
            </a:r>
            <a:r>
              <a:rPr lang="en-US" sz="1600" b="1" smtClean="0">
                <a:cs typeface="Arial" charset="0"/>
                <a:sym typeface="Wingdings" charset="0"/>
              </a:rPr>
              <a:t>optimisations</a:t>
            </a:r>
            <a:r>
              <a:rPr lang="en-US" sz="1600" smtClean="0">
                <a:cs typeface="Arial" charset="0"/>
                <a:sym typeface="Wingdings" charset="0"/>
              </a:rPr>
              <a:t> of the </a:t>
            </a:r>
            <a:r>
              <a:rPr lang="en-US" sz="1600" b="1" smtClean="0">
                <a:cs typeface="Arial" charset="0"/>
                <a:sym typeface="Wingdings" charset="0"/>
              </a:rPr>
              <a:t>trigger</a:t>
            </a:r>
            <a:r>
              <a:rPr lang="en-US" sz="1600" smtClean="0">
                <a:cs typeface="Arial" charset="0"/>
                <a:sym typeface="Wingdings" charset="0"/>
              </a:rPr>
              <a:t> and </a:t>
            </a:r>
            <a:r>
              <a:rPr lang="en-US" sz="1600" b="1" smtClean="0">
                <a:cs typeface="Arial" charset="0"/>
                <a:sym typeface="Wingdings" charset="0"/>
              </a:rPr>
              <a:t>reconstruction</a:t>
            </a:r>
            <a:r>
              <a:rPr lang="en-US" sz="1600" smtClean="0">
                <a:cs typeface="Arial" charset="0"/>
                <a:sym typeface="Wingdings" charset="0"/>
              </a:rPr>
              <a:t> algorithms </a:t>
            </a:r>
            <a:r>
              <a:rPr lang="fr-FR" sz="1600" smtClean="0">
                <a:cs typeface="Arial" charset="0"/>
                <a:sym typeface="Wingdings" charset="0"/>
              </a:rPr>
              <a:t>(especially tracks</a:t>
            </a: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smtClean="0">
                <a:cs typeface="Arial" charset="0"/>
                <a:sym typeface="Wingdings" charset="0"/>
              </a:rPr>
              <a:t>and vertices) </a:t>
            </a:r>
            <a:endParaRPr lang="fr-FR" sz="1600">
              <a:cs typeface="Arial" charset="0"/>
              <a:sym typeface="Wingding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2763" y="5341343"/>
            <a:ext cx="698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b="1" dirty="0" smtClean="0">
                <a:solidFill>
                  <a:srgbClr val="008000"/>
                </a:solidFill>
              </a:rPr>
              <a:t>2010</a:t>
            </a:r>
            <a:endParaRPr lang="fr-FR" b="1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3874" y="5156677"/>
            <a:ext cx="68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b="1" dirty="0" smtClean="0">
                <a:solidFill>
                  <a:srgbClr val="FF0000"/>
                </a:solidFill>
              </a:rPr>
              <a:t>2011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74070" y="4023281"/>
            <a:ext cx="698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b="1" smtClean="0">
                <a:solidFill>
                  <a:srgbClr val="0000FF"/>
                </a:solidFill>
              </a:rPr>
              <a:t>2012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0941" y="5341343"/>
            <a:ext cx="96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i="1" smtClean="0">
                <a:solidFill>
                  <a:srgbClr val="008000"/>
                </a:solidFill>
              </a:rPr>
              <a:t>36 pb</a:t>
            </a:r>
            <a:r>
              <a:rPr lang="fr-FR" i="1" baseline="30000" smtClean="0">
                <a:solidFill>
                  <a:srgbClr val="008000"/>
                </a:solidFill>
              </a:rPr>
              <a:t>-1</a:t>
            </a:r>
            <a:r>
              <a:rPr lang="fr-FR" i="1" smtClean="0">
                <a:solidFill>
                  <a:srgbClr val="008000"/>
                </a:solidFill>
              </a:rPr>
              <a:t> </a:t>
            </a:r>
            <a:endParaRPr lang="fr-FR" i="1" dirty="0">
              <a:solidFill>
                <a:srgbClr val="008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13267" y="4937376"/>
            <a:ext cx="74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i="1">
                <a:solidFill>
                  <a:srgbClr val="FF0000"/>
                </a:solidFill>
              </a:rPr>
              <a:t>5</a:t>
            </a:r>
            <a:r>
              <a:rPr lang="fr-FR" i="1" smtClean="0">
                <a:solidFill>
                  <a:srgbClr val="FF0000"/>
                </a:solidFill>
              </a:rPr>
              <a:t> fb</a:t>
            </a:r>
            <a:r>
              <a:rPr lang="fr-FR" i="1" baseline="30000" smtClean="0">
                <a:solidFill>
                  <a:srgbClr val="FF0000"/>
                </a:solidFill>
              </a:rPr>
              <a:t>-1</a:t>
            </a:r>
            <a:r>
              <a:rPr lang="fr-FR" i="1" smtClean="0">
                <a:solidFill>
                  <a:srgbClr val="FF0000"/>
                </a:solidFill>
              </a:rPr>
              <a:t> 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9485" y="3923685"/>
            <a:ext cx="875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i="1" smtClean="0">
                <a:solidFill>
                  <a:srgbClr val="0000FF"/>
                </a:solidFill>
              </a:rPr>
              <a:t>20 fb</a:t>
            </a:r>
            <a:r>
              <a:rPr lang="fr-FR" i="1" baseline="30000" smtClean="0">
                <a:solidFill>
                  <a:srgbClr val="0000FF"/>
                </a:solidFill>
              </a:rPr>
              <a:t>-1</a:t>
            </a:r>
            <a:r>
              <a:rPr lang="fr-FR" i="1" smtClean="0">
                <a:solidFill>
                  <a:srgbClr val="0000FF"/>
                </a:solidFill>
              </a:rPr>
              <a:t> </a:t>
            </a:r>
            <a:endParaRPr lang="fr-FR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0815" y="1302584"/>
            <a:ext cx="117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&lt;PU&gt; = 21</a:t>
            </a:r>
            <a:endParaRPr lang="en-US" sz="16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à coins arrondis 13"/>
          <p:cNvSpPr/>
          <p:nvPr/>
        </p:nvSpPr>
        <p:spPr>
          <a:xfrm>
            <a:off x="57725" y="803275"/>
            <a:ext cx="4686301" cy="3041649"/>
          </a:xfrm>
          <a:prstGeom prst="roundRect">
            <a:avLst>
              <a:gd name="adj" fmla="val 126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165102" y="4351338"/>
            <a:ext cx="8858250" cy="1998662"/>
          </a:xfrm>
          <a:prstGeom prst="roundRect">
            <a:avLst>
              <a:gd name="adj" fmla="val 13893"/>
            </a:avLst>
          </a:prstGeom>
          <a:solidFill>
            <a:srgbClr val="BAF5A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677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 dirty="0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The </a:t>
            </a:r>
            <a:r>
              <a:rPr lang="en-US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CMS detector : basic requirements</a:t>
            </a:r>
            <a:endParaRPr lang="fr-FR" sz="3000" b="1" dirty="0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520A69FA-2AD6-CD4E-A3E9-EEB2B552A6A2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6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57725" y="825118"/>
            <a:ext cx="4661913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²"/>
            </a:pPr>
            <a:r>
              <a:rPr lang="fr-FR" sz="1600" smtClean="0">
                <a:cs typeface="Arial" charset="0"/>
                <a:sym typeface="Wingdings" charset="0"/>
              </a:rPr>
              <a:t>Reconstruct</a:t>
            </a:r>
            <a:r>
              <a:rPr lang="fr-FR" sz="1600" b="1" smtClean="0">
                <a:cs typeface="Arial" charset="0"/>
                <a:sym typeface="Wingdings" charset="0"/>
              </a:rPr>
              <a:t> </a:t>
            </a:r>
            <a:r>
              <a:rPr lang="fr-FR" sz="1600" smtClean="0">
                <a:cs typeface="Arial" charset="0"/>
                <a:sym typeface="Wingdings" charset="0"/>
              </a:rPr>
              <a:t>and identify</a:t>
            </a:r>
            <a:r>
              <a:rPr lang="fr-FR" sz="1600" b="1" smtClean="0">
                <a:cs typeface="Arial" charset="0"/>
                <a:sym typeface="Wingdings" charset="0"/>
              </a:rPr>
              <a:t> individual</a:t>
            </a:r>
            <a:r>
              <a:rPr lang="fr-FR" sz="1600" smtClean="0"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cs typeface="Arial" charset="0"/>
                <a:sym typeface="Wingdings" charset="0"/>
              </a:rPr>
              <a:t>particles</a:t>
            </a:r>
            <a:r>
              <a:rPr lang="fr-FR" sz="1600" smtClean="0">
                <a:cs typeface="Arial" charset="0"/>
                <a:sym typeface="Wingdings" charset="0"/>
              </a:rPr>
              <a:t> (Particle Flow) </a:t>
            </a:r>
            <a:r>
              <a:rPr lang="fr-FR" sz="1600" smtClean="0">
                <a:solidFill>
                  <a:srgbClr val="FF0000"/>
                </a:solidFill>
                <a:cs typeface="Arial" charset="0"/>
                <a:sym typeface="Wingdings" charset="0"/>
              </a:rPr>
              <a:t>⇒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fine granularity</a:t>
            </a:r>
          </a:p>
          <a:p>
            <a:pPr>
              <a:spcAft>
                <a:spcPts val="600"/>
              </a:spcAft>
              <a:buFont typeface="Wingdings" charset="0"/>
              <a:buChar char="²"/>
            </a:pPr>
            <a:r>
              <a:rPr lang="fr-FR" sz="1600" smtClean="0"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cs typeface="Arial" charset="0"/>
                <a:sym typeface="Wingdings" charset="0"/>
              </a:rPr>
              <a:t>Separate</a:t>
            </a:r>
            <a:r>
              <a:rPr lang="fr-FR" sz="1600" smtClean="0">
                <a:cs typeface="Arial" charset="0"/>
                <a:sym typeface="Wingdings" charset="0"/>
              </a:rPr>
              <a:t> charged particles, </a:t>
            </a:r>
            <a:r>
              <a:rPr lang="fr-FR" sz="1600" b="1" smtClean="0">
                <a:cs typeface="Arial" charset="0"/>
                <a:sym typeface="Wingdings" charset="0"/>
              </a:rPr>
              <a:t>tracking</a:t>
            </a:r>
            <a:r>
              <a:rPr lang="fr-FR" sz="1600" smtClean="0">
                <a:cs typeface="Arial" charset="0"/>
                <a:sym typeface="Wingdings" charset="0"/>
              </a:rPr>
              <a:t>, </a:t>
            </a:r>
            <a:r>
              <a:rPr lang="fr-FR" sz="1600" b="1" smtClean="0">
                <a:cs typeface="Arial" charset="0"/>
                <a:sym typeface="Wingdings" charset="0"/>
              </a:rPr>
              <a:t>vertexing</a:t>
            </a:r>
            <a:r>
              <a:rPr lang="fr-FR" sz="1600" smtClean="0">
                <a:cs typeface="Arial" charset="0"/>
                <a:sym typeface="Wingdings" charset="0"/>
              </a:rPr>
              <a:t>, </a:t>
            </a:r>
            <a:r>
              <a:rPr lang="fr-FR" sz="1600" b="1" smtClean="0">
                <a:cs typeface="Arial" charset="0"/>
                <a:sym typeface="Wingdings" charset="0"/>
              </a:rPr>
              <a:t>momentum</a:t>
            </a:r>
            <a:r>
              <a:rPr lang="fr-FR" sz="1600" smtClean="0">
                <a:cs typeface="Arial" charset="0"/>
                <a:sym typeface="Wingdings" charset="0"/>
              </a:rPr>
              <a:t> measurement</a:t>
            </a:r>
            <a:endParaRPr lang="fr-FR" sz="1600" b="1">
              <a:cs typeface="Arial" charset="0"/>
              <a:sym typeface="Wingdings" charset="0"/>
            </a:endParaRPr>
          </a:p>
          <a:p>
            <a:pPr>
              <a:spcAft>
                <a:spcPts val="600"/>
              </a:spcAft>
            </a:pPr>
            <a:r>
              <a:rPr lang="fr-FR" sz="1600">
                <a:solidFill>
                  <a:srgbClr val="FF0000"/>
                </a:solidFill>
                <a:cs typeface="Arial" charset="0"/>
                <a:sym typeface="Wingdings" charset="0"/>
              </a:rPr>
              <a:t>    ⇒ </a:t>
            </a:r>
            <a:r>
              <a:rPr lang="fr-FR" sz="1600" smtClean="0">
                <a:solidFill>
                  <a:srgbClr val="FF0000"/>
                </a:solidFill>
                <a:cs typeface="Arial" charset="0"/>
                <a:sym typeface="Wingdings" charset="0"/>
              </a:rPr>
              <a:t>intense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B</a:t>
            </a:r>
            <a:r>
              <a:rPr lang="fr-FR" sz="1600" smtClean="0">
                <a:solidFill>
                  <a:srgbClr val="FF0000"/>
                </a:solidFill>
                <a:cs typeface="Arial" charset="0"/>
                <a:sym typeface="Wingdings" charset="0"/>
              </a:rPr>
              <a:t> field,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multi-layer</a:t>
            </a:r>
            <a:r>
              <a:rPr lang="fr-FR" sz="1600" smtClean="0">
                <a:solidFill>
                  <a:srgbClr val="FF0000"/>
                </a:solidFill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tracker </a:t>
            </a:r>
            <a:r>
              <a:rPr lang="fr-FR" sz="1600">
                <a:solidFill>
                  <a:srgbClr val="FF0000"/>
                </a:solidFill>
                <a:cs typeface="Arial" charset="0"/>
                <a:sym typeface="Wingdings" charset="0"/>
              </a:rPr>
              <a:t>finely segmented</a:t>
            </a:r>
            <a:r>
              <a:rPr lang="fr-FR" sz="1600" smtClean="0">
                <a:solidFill>
                  <a:srgbClr val="FF0000"/>
                </a:solidFill>
                <a:cs typeface="Arial" charset="0"/>
                <a:sym typeface="Wingdings" charset="0"/>
              </a:rPr>
              <a:t>,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hermetic</a:t>
            </a:r>
            <a:r>
              <a:rPr lang="fr-FR" sz="1600" smtClean="0">
                <a:solidFill>
                  <a:srgbClr val="FF0000"/>
                </a:solidFill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muon</a:t>
            </a:r>
            <a:r>
              <a:rPr lang="fr-FR" sz="1600" smtClean="0">
                <a:solidFill>
                  <a:srgbClr val="FF0000"/>
                </a:solidFill>
                <a:cs typeface="Arial" charset="0"/>
                <a:sym typeface="Wingdings" charset="0"/>
              </a:rPr>
              <a:t> detector</a:t>
            </a:r>
            <a:endParaRPr lang="fr-FR" sz="1600" b="1" dirty="0">
              <a:cs typeface="Arial" charset="0"/>
              <a:sym typeface="Wingdings" charset="0"/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²"/>
            </a:pPr>
            <a:r>
              <a:rPr lang="fr-FR" sz="1600" b="1" smtClean="0">
                <a:cs typeface="Arial" charset="0"/>
                <a:sym typeface="Wingdings" charset="0"/>
              </a:rPr>
              <a:t>Energy </a:t>
            </a:r>
            <a:r>
              <a:rPr lang="fr-FR" sz="1600" smtClean="0">
                <a:cs typeface="Arial" charset="0"/>
                <a:sym typeface="Wingdings" charset="0"/>
              </a:rPr>
              <a:t>and </a:t>
            </a:r>
            <a:r>
              <a:rPr lang="fr-FR" sz="1600" b="1">
                <a:cs typeface="Arial" charset="0"/>
                <a:sym typeface="Wingdings" charset="0"/>
              </a:rPr>
              <a:t>position</a:t>
            </a: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cs typeface="Arial" charset="0"/>
                <a:sym typeface="Wingdings" charset="0"/>
              </a:rPr>
              <a:t>resolution</a:t>
            </a:r>
          </a:p>
          <a:p>
            <a:pPr algn="ctr">
              <a:spcAft>
                <a:spcPts val="600"/>
              </a:spcAft>
            </a:pPr>
            <a:r>
              <a:rPr lang="fr-FR" sz="1600" smtClean="0">
                <a:solidFill>
                  <a:srgbClr val="FF0000"/>
                </a:solidFill>
                <a:cs typeface="Arial" charset="0"/>
                <a:sym typeface="Wingdings" charset="0"/>
              </a:rPr>
              <a:t>⇒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compact</a:t>
            </a:r>
            <a:r>
              <a:rPr lang="fr-FR" sz="1600">
                <a:solidFill>
                  <a:srgbClr val="FF0000"/>
                </a:solidFill>
                <a:cs typeface="Arial" charset="0"/>
                <a:sym typeface="Wingdings" charset="0"/>
              </a:rPr>
              <a:t>,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homogeneous calorimeters</a:t>
            </a:r>
            <a:endParaRPr lang="fr-FR" sz="1600" b="1" dirty="0">
              <a:cs typeface="Arial" charset="0"/>
              <a:sym typeface="Wingdings" charset="0"/>
            </a:endParaRPr>
          </a:p>
          <a:p>
            <a:pPr>
              <a:spcAft>
                <a:spcPts val="600"/>
              </a:spcAft>
              <a:buFont typeface="Wingdings" charset="0"/>
              <a:buChar char="²"/>
            </a:pPr>
            <a:r>
              <a:rPr lang="fr-FR" sz="1600">
                <a:cs typeface="Arial" charset="0"/>
                <a:sym typeface="Wingdings" charset="0"/>
              </a:rPr>
              <a:t> </a:t>
            </a:r>
            <a:r>
              <a:rPr lang="fr-FR" sz="1600" b="1" smtClean="0">
                <a:cs typeface="Arial" charset="0"/>
                <a:sym typeface="Wingdings" charset="0"/>
              </a:rPr>
              <a:t>Geometric acceptance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 </a:t>
            </a:r>
            <a:r>
              <a:rPr lang="fr-FR" sz="1600" smtClean="0">
                <a:solidFill>
                  <a:srgbClr val="FF0000"/>
                </a:solidFill>
                <a:cs typeface="Arial" charset="0"/>
                <a:sym typeface="Wingdings" charset="0"/>
              </a:rPr>
              <a:t>⇒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hermetic detector</a:t>
            </a:r>
            <a:endParaRPr lang="fr-FR" sz="1600" b="1" dirty="0">
              <a:solidFill>
                <a:srgbClr val="FF0000"/>
              </a:solidFill>
              <a:cs typeface="Arial" charset="0"/>
              <a:sym typeface="Wingdings" charset="0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65102" y="4435476"/>
            <a:ext cx="885824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charset="0"/>
              <a:buChar char="²"/>
            </a:pPr>
            <a:r>
              <a:rPr lang="en-US" sz="1600" b="1" smtClean="0">
                <a:sym typeface="Wingdings" charset="0"/>
              </a:rPr>
              <a:t> Filter</a:t>
            </a:r>
            <a:r>
              <a:rPr lang="en-US" sz="1600" smtClean="0">
                <a:sym typeface="Wingdings" charset="0"/>
              </a:rPr>
              <a:t> the high LHC </a:t>
            </a:r>
            <a:r>
              <a:rPr lang="en-US" sz="1600" b="1" smtClean="0">
                <a:sym typeface="Wingdings" charset="0"/>
              </a:rPr>
              <a:t>collision rate</a:t>
            </a:r>
            <a:r>
              <a:rPr lang="en-US" sz="1600" smtClean="0">
                <a:sym typeface="Wingdings" charset="0"/>
              </a:rPr>
              <a:t> as well as </a:t>
            </a:r>
            <a:r>
              <a:rPr lang="en-US" sz="1600" b="1" smtClean="0">
                <a:sym typeface="Wingdings" charset="0"/>
              </a:rPr>
              <a:t>read</a:t>
            </a:r>
            <a:r>
              <a:rPr lang="en-US" sz="1600" smtClean="0">
                <a:sym typeface="Wingdings" charset="0"/>
              </a:rPr>
              <a:t> the high number of </a:t>
            </a:r>
            <a:r>
              <a:rPr lang="en-US" sz="1600" b="1" smtClean="0">
                <a:sym typeface="Wingdings" charset="0"/>
              </a:rPr>
              <a:t>individual channels</a:t>
            </a:r>
          </a:p>
          <a:p>
            <a:pPr algn="ctr"/>
            <a:r>
              <a:rPr lang="fr-FR" sz="1600">
                <a:sym typeface="Wingdings" charset="0"/>
              </a:rPr>
              <a:t>⟹</a:t>
            </a:r>
            <a:r>
              <a:rPr lang="en-US" sz="1600" b="1" smtClean="0">
                <a:sym typeface="Wingdings" charset="0"/>
              </a:rPr>
              <a:t> </a:t>
            </a:r>
            <a:r>
              <a:rPr lang="fr-FR" sz="1600" b="1" smtClean="0">
                <a:sym typeface="Wingdings" charset="0"/>
              </a:rPr>
              <a:t>Trigger </a:t>
            </a:r>
            <a:r>
              <a:rPr lang="fr-FR" sz="1600" b="1">
                <a:sym typeface="Wingdings" charset="0"/>
              </a:rPr>
              <a:t>and Data Acquisition </a:t>
            </a:r>
            <a:r>
              <a:rPr lang="fr-FR" sz="1600" b="1" smtClean="0">
                <a:sym typeface="Wingdings" charset="0"/>
              </a:rPr>
              <a:t>System</a:t>
            </a:r>
            <a:endParaRPr lang="fr-FR" sz="1600" b="1">
              <a:sym typeface="Wingdings" charset="0"/>
            </a:endParaRPr>
          </a:p>
          <a:p>
            <a:pPr algn="ctr"/>
            <a:endParaRPr lang="fr-FR" sz="1600" smtClean="0">
              <a:sym typeface="Wingdings" charset="0"/>
            </a:endParaRPr>
          </a:p>
          <a:p>
            <a:pPr algn="ctr"/>
            <a:endParaRPr lang="fr-FR" sz="1600">
              <a:sym typeface="Wingdings" charset="0"/>
            </a:endParaRPr>
          </a:p>
          <a:p>
            <a:pPr marL="285750" indent="-285750" algn="ctr">
              <a:buFont typeface="Wingdings" charset="2"/>
              <a:buChar char="²"/>
            </a:pPr>
            <a:r>
              <a:rPr lang="fr-FR" sz="1600" smtClean="0">
                <a:sym typeface="Wingdings" charset="0"/>
              </a:rPr>
              <a:t>Optimisation of the available </a:t>
            </a:r>
            <a:r>
              <a:rPr lang="fr-FR" sz="1600" b="1" smtClean="0">
                <a:sym typeface="Wingdings" charset="0"/>
              </a:rPr>
              <a:t>bandwidth</a:t>
            </a:r>
            <a:endParaRPr lang="fr-FR" sz="1600" b="1">
              <a:sym typeface="Wingdings" charset="0"/>
            </a:endParaRPr>
          </a:p>
          <a:p>
            <a:pPr algn="ctr"/>
            <a:r>
              <a:rPr lang="fr-FR" sz="1600">
                <a:sym typeface="Wingdings" charset="0"/>
              </a:rPr>
              <a:t>⇒ </a:t>
            </a:r>
            <a:r>
              <a:rPr lang="fr-FR" sz="1600" smtClean="0">
                <a:sym typeface="Wingdings" charset="0"/>
              </a:rPr>
              <a:t>control of the </a:t>
            </a:r>
            <a:r>
              <a:rPr lang="fr-FR" sz="1600" b="1" smtClean="0">
                <a:sym typeface="Wingdings" charset="0"/>
              </a:rPr>
              <a:t>trigger rate </a:t>
            </a:r>
            <a:r>
              <a:rPr lang="fr-FR" sz="1600" smtClean="0">
                <a:sym typeface="Wingdings" charset="0"/>
              </a:rPr>
              <a:t>according to the CMS physics goals</a:t>
            </a:r>
            <a:endParaRPr lang="fr-FR" sz="1600">
              <a:sym typeface="Wingdings" charset="0"/>
            </a:endParaRPr>
          </a:p>
          <a:p>
            <a:pPr algn="ctr"/>
            <a:r>
              <a:rPr lang="fr-FR" sz="1600" b="1">
                <a:sym typeface="Wingdings" charset="0"/>
              </a:rPr>
              <a:t>  ⇒ </a:t>
            </a:r>
            <a:r>
              <a:rPr lang="fr-FR" sz="1600" b="1" smtClean="0">
                <a:sym typeface="Wingdings" charset="0"/>
              </a:rPr>
              <a:t>tune energy thresholds, </a:t>
            </a:r>
            <a:r>
              <a:rPr lang="fr-FR" sz="1600" b="1">
                <a:sym typeface="Wingdings" charset="0"/>
              </a:rPr>
              <a:t>identification, isolation…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6" y="803275"/>
            <a:ext cx="4168775" cy="317182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3"/>
          <p:cNvSpPr>
            <a:spLocks/>
          </p:cNvSpPr>
          <p:nvPr/>
        </p:nvSpPr>
        <p:spPr bwMode="auto">
          <a:xfrm>
            <a:off x="4833938" y="1068387"/>
            <a:ext cx="13527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smtClean="0">
                <a:solidFill>
                  <a:srgbClr val="400080"/>
                </a:solidFill>
                <a:ea typeface="Gill Sans" charset="0"/>
                <a:cs typeface="Arial" charset="0"/>
                <a:sym typeface="Gill Sans" charset="0"/>
              </a:rPr>
              <a:t>HCAL deposit</a:t>
            </a:r>
            <a:endParaRPr lang="en-US" sz="1600" b="1">
              <a:solidFill>
                <a:srgbClr val="400080"/>
              </a:solidFill>
              <a:ea typeface="Gill Sans" charset="0"/>
              <a:cs typeface="Arial" charset="0"/>
              <a:sym typeface="Gill Sans" charset="0"/>
            </a:endParaRPr>
          </a:p>
        </p:txBody>
      </p:sp>
      <p:sp>
        <p:nvSpPr>
          <p:cNvPr id="27" name="Rectangle 4"/>
          <p:cNvSpPr>
            <a:spLocks/>
          </p:cNvSpPr>
          <p:nvPr/>
        </p:nvSpPr>
        <p:spPr bwMode="auto">
          <a:xfrm>
            <a:off x="4791076" y="3154362"/>
            <a:ext cx="13414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smtClean="0">
                <a:solidFill>
                  <a:srgbClr val="FF8000"/>
                </a:solidFill>
                <a:ea typeface="Gill Sans" charset="0"/>
                <a:cs typeface="Arial" charset="0"/>
                <a:sym typeface="Gill Sans" charset="0"/>
              </a:rPr>
              <a:t>ECAL deposit</a:t>
            </a:r>
            <a:endParaRPr lang="en-US" sz="1600" b="1">
              <a:solidFill>
                <a:srgbClr val="FF8000"/>
              </a:solidFill>
              <a:ea typeface="Gill Sans" charset="0"/>
              <a:cs typeface="Arial" charset="0"/>
              <a:sym typeface="Gill Sans" charset="0"/>
            </a:endParaRPr>
          </a:p>
        </p:txBody>
      </p:sp>
      <p:sp>
        <p:nvSpPr>
          <p:cNvPr id="28" name="Rectangle 5"/>
          <p:cNvSpPr>
            <a:spLocks/>
          </p:cNvSpPr>
          <p:nvPr/>
        </p:nvSpPr>
        <p:spPr bwMode="auto">
          <a:xfrm>
            <a:off x="7150101" y="849312"/>
            <a:ext cx="1584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smtClean="0">
                <a:solidFill>
                  <a:srgbClr val="0000FF"/>
                </a:solidFill>
                <a:ea typeface="Gill Sans" charset="0"/>
                <a:cs typeface="Arial" charset="0"/>
                <a:sym typeface="Gill Sans" charset="0"/>
              </a:rPr>
              <a:t>Charged hadron</a:t>
            </a:r>
            <a:endParaRPr lang="en-US" sz="1600" b="1">
              <a:solidFill>
                <a:srgbClr val="0000FF"/>
              </a:solidFill>
              <a:ea typeface="Gill Sans" charset="0"/>
              <a:cs typeface="Arial" charset="0"/>
              <a:sym typeface="Gill Sans" charset="0"/>
            </a:endParaRPr>
          </a:p>
        </p:txBody>
      </p:sp>
      <p:sp>
        <p:nvSpPr>
          <p:cNvPr id="29" name="Rectangle 6"/>
          <p:cNvSpPr>
            <a:spLocks/>
          </p:cNvSpPr>
          <p:nvPr/>
        </p:nvSpPr>
        <p:spPr bwMode="auto">
          <a:xfrm>
            <a:off x="8153401" y="2571750"/>
            <a:ext cx="7065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6600"/>
                </a:solidFill>
                <a:ea typeface="Gill Sans" charset="0"/>
                <a:cs typeface="Arial" charset="0"/>
                <a:sym typeface="Gill Sans" charset="0"/>
              </a:rPr>
              <a:t>Photon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 bwMode="auto">
          <a:xfrm>
            <a:off x="8232776" y="1827212"/>
            <a:ext cx="5469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ea typeface="Gill Sans" charset="0"/>
                <a:cs typeface="Arial" charset="0"/>
                <a:sym typeface="Gill Sans" charset="0"/>
              </a:rPr>
              <a:t>Muon</a:t>
            </a:r>
          </a:p>
        </p:txBody>
      </p:sp>
      <p:sp>
        <p:nvSpPr>
          <p:cNvPr id="31" name="Rectangle 8"/>
          <p:cNvSpPr>
            <a:spLocks/>
          </p:cNvSpPr>
          <p:nvPr/>
        </p:nvSpPr>
        <p:spPr bwMode="auto">
          <a:xfrm>
            <a:off x="6773863" y="3667125"/>
            <a:ext cx="14592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smtClean="0">
                <a:solidFill>
                  <a:srgbClr val="0000FF"/>
                </a:solidFill>
                <a:ea typeface="Gill Sans" charset="0"/>
                <a:cs typeface="Arial" charset="0"/>
                <a:sym typeface="Gill Sans" charset="0"/>
              </a:rPr>
              <a:t>Neutral hadron</a:t>
            </a:r>
            <a:endParaRPr lang="en-US" sz="1600" b="1">
              <a:solidFill>
                <a:srgbClr val="0000FF"/>
              </a:solidFill>
              <a:ea typeface="Gill Sans" charset="0"/>
              <a:cs typeface="Arial" charset="0"/>
              <a:sym typeface="Gill Sans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6991351" y="3275012"/>
            <a:ext cx="476250" cy="392113"/>
          </a:xfrm>
          <a:prstGeom prst="line">
            <a:avLst/>
          </a:prstGeom>
          <a:noFill/>
          <a:ln w="44450">
            <a:solidFill>
              <a:srgbClr val="6666FF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 flipV="1">
            <a:off x="7467601" y="2841625"/>
            <a:ext cx="1044575" cy="287337"/>
          </a:xfrm>
          <a:prstGeom prst="line">
            <a:avLst/>
          </a:prstGeom>
          <a:noFill/>
          <a:ln w="44450">
            <a:solidFill>
              <a:srgbClr val="6666FF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4" name="Line 12"/>
          <p:cNvSpPr>
            <a:spLocks noChangeShapeType="1"/>
          </p:cNvSpPr>
          <p:nvPr/>
        </p:nvSpPr>
        <p:spPr bwMode="auto">
          <a:xfrm rot="10800000" flipH="1">
            <a:off x="6992938" y="1106487"/>
            <a:ext cx="1027113" cy="258763"/>
          </a:xfrm>
          <a:prstGeom prst="line">
            <a:avLst/>
          </a:prstGeom>
          <a:noFill/>
          <a:ln w="44450">
            <a:solidFill>
              <a:srgbClr val="6666FF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cxnSp>
        <p:nvCxnSpPr>
          <p:cNvPr id="35" name="Connecteur droit 23"/>
          <p:cNvCxnSpPr/>
          <p:nvPr/>
        </p:nvCxnSpPr>
        <p:spPr>
          <a:xfrm flipV="1">
            <a:off x="7694613" y="1597025"/>
            <a:ext cx="1265238" cy="4445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25"/>
          <p:cNvCxnSpPr/>
          <p:nvPr/>
        </p:nvCxnSpPr>
        <p:spPr>
          <a:xfrm rot="16200000" flipH="1">
            <a:off x="6483351" y="2754312"/>
            <a:ext cx="857250" cy="825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19638" y="3679825"/>
            <a:ext cx="204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Individual particles</a:t>
            </a:r>
            <a:endParaRPr lang="en-US" sz="16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BB1E75BF-B276-9D4B-87FA-78FD573D3B79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7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29699" name="Image 6" descr="cms-vue-eclat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"/>
            <a:ext cx="9144000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ZoneTexte 3"/>
          <p:cNvSpPr txBox="1">
            <a:spLocks noChangeArrowheads="1"/>
          </p:cNvSpPr>
          <p:nvPr/>
        </p:nvSpPr>
        <p:spPr bwMode="auto">
          <a:xfrm>
            <a:off x="0" y="0"/>
            <a:ext cx="40433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Le détecteur CMS</a:t>
            </a:r>
          </a:p>
        </p:txBody>
      </p:sp>
      <p:grpSp>
        <p:nvGrpSpPr>
          <p:cNvPr id="2" name="Grouper 14"/>
          <p:cNvGrpSpPr>
            <a:grpSpLocks/>
          </p:cNvGrpSpPr>
          <p:nvPr/>
        </p:nvGrpSpPr>
        <p:grpSpPr bwMode="auto">
          <a:xfrm>
            <a:off x="20638" y="-6350"/>
            <a:ext cx="4043362" cy="2909888"/>
            <a:chOff x="-1" y="-27855"/>
            <a:chExt cx="4042833" cy="2910755"/>
          </a:xfrm>
        </p:grpSpPr>
        <p:pic>
          <p:nvPicPr>
            <p:cNvPr id="29711" name="Imag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27855"/>
              <a:ext cx="4042833" cy="29107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2" name="ZoneTexte 10"/>
            <p:cNvSpPr txBox="1">
              <a:spLocks noChangeArrowheads="1"/>
            </p:cNvSpPr>
            <p:nvPr/>
          </p:nvSpPr>
          <p:spPr bwMode="auto">
            <a:xfrm>
              <a:off x="-1" y="-27855"/>
              <a:ext cx="1018094" cy="46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>
                  <a:solidFill>
                    <a:srgbClr val="57F1EF"/>
                  </a:solidFill>
                </a:rPr>
                <a:t>ECAL</a:t>
              </a:r>
            </a:p>
          </p:txBody>
        </p:sp>
      </p:grpSp>
      <p:grpSp>
        <p:nvGrpSpPr>
          <p:cNvPr id="3" name="Grouper 16"/>
          <p:cNvGrpSpPr>
            <a:grpSpLocks/>
          </p:cNvGrpSpPr>
          <p:nvPr/>
        </p:nvGrpSpPr>
        <p:grpSpPr bwMode="auto">
          <a:xfrm>
            <a:off x="4224338" y="20638"/>
            <a:ext cx="4919662" cy="2882900"/>
            <a:chOff x="4224337" y="0"/>
            <a:chExt cx="4919663" cy="2882900"/>
          </a:xfrm>
        </p:grpSpPr>
        <p:pic>
          <p:nvPicPr>
            <p:cNvPr id="29709" name="Image 39" descr="hcal_struct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7" y="0"/>
              <a:ext cx="4919663" cy="2882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7961313" y="387350"/>
              <a:ext cx="103390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2">
                      <a:lumMod val="75000"/>
                    </a:schemeClr>
                  </a:solidFill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rPr>
                <a:t>HCAL</a:t>
              </a:r>
            </a:p>
          </p:txBody>
        </p:sp>
      </p:grpSp>
      <p:grpSp>
        <p:nvGrpSpPr>
          <p:cNvPr id="4" name="Grouper 15"/>
          <p:cNvGrpSpPr>
            <a:grpSpLocks/>
          </p:cNvGrpSpPr>
          <p:nvPr/>
        </p:nvGrpSpPr>
        <p:grpSpPr bwMode="auto">
          <a:xfrm>
            <a:off x="1474788" y="-6350"/>
            <a:ext cx="6486525" cy="3078529"/>
            <a:chOff x="1475553" y="-27855"/>
            <a:chExt cx="6486525" cy="3079386"/>
          </a:xfrm>
        </p:grpSpPr>
        <p:pic>
          <p:nvPicPr>
            <p:cNvPr id="29707" name="Image 34" descr="schema_tracker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553" y="-27855"/>
              <a:ext cx="6486525" cy="3009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8" name="ZoneTexte 12"/>
            <p:cNvSpPr txBox="1">
              <a:spLocks noChangeArrowheads="1"/>
            </p:cNvSpPr>
            <p:nvPr/>
          </p:nvSpPr>
          <p:spPr bwMode="auto">
            <a:xfrm>
              <a:off x="2298553" y="2589737"/>
              <a:ext cx="1689285" cy="461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smtClean="0">
                  <a:solidFill>
                    <a:srgbClr val="3799B5"/>
                  </a:solidFill>
                </a:rPr>
                <a:t>TRACKER</a:t>
              </a:r>
              <a:endParaRPr lang="fr-FR" b="1">
                <a:solidFill>
                  <a:srgbClr val="3799B5"/>
                </a:solidFill>
              </a:endParaRPr>
            </a:p>
          </p:txBody>
        </p:sp>
      </p:grpSp>
      <p:grpSp>
        <p:nvGrpSpPr>
          <p:cNvPr id="5" name="Grouper 17"/>
          <p:cNvGrpSpPr>
            <a:grpSpLocks/>
          </p:cNvGrpSpPr>
          <p:nvPr/>
        </p:nvGrpSpPr>
        <p:grpSpPr bwMode="auto">
          <a:xfrm>
            <a:off x="20638" y="2657475"/>
            <a:ext cx="5780087" cy="4257931"/>
            <a:chOff x="-1" y="2732088"/>
            <a:chExt cx="5780087" cy="4257902"/>
          </a:xfrm>
        </p:grpSpPr>
        <p:pic>
          <p:nvPicPr>
            <p:cNvPr id="29705" name="Image 4" descr="mu-syste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732088"/>
              <a:ext cx="5780087" cy="4184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6" name="ZoneTexte 13"/>
            <p:cNvSpPr txBox="1">
              <a:spLocks noChangeArrowheads="1"/>
            </p:cNvSpPr>
            <p:nvPr/>
          </p:nvSpPr>
          <p:spPr bwMode="auto">
            <a:xfrm>
              <a:off x="556829" y="6528328"/>
              <a:ext cx="2897698" cy="46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smtClean="0">
                  <a:solidFill>
                    <a:srgbClr val="F57434"/>
                  </a:solidFill>
                </a:rPr>
                <a:t>MUON DETECTOR</a:t>
              </a:r>
              <a:endParaRPr lang="fr-FR" b="1">
                <a:solidFill>
                  <a:srgbClr val="F5743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à coins arrondis 23"/>
          <p:cNvSpPr/>
          <p:nvPr/>
        </p:nvSpPr>
        <p:spPr>
          <a:xfrm>
            <a:off x="5872689" y="2322693"/>
            <a:ext cx="3013316" cy="126992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260949" y="2176463"/>
            <a:ext cx="4820130" cy="147116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152400" y="527050"/>
            <a:ext cx="8829676" cy="1450975"/>
          </a:xfrm>
          <a:prstGeom prst="roundRect">
            <a:avLst>
              <a:gd name="adj" fmla="val 16079"/>
            </a:avLst>
          </a:prstGeom>
          <a:solidFill>
            <a:srgbClr val="C5D7F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4822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dirty="0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The </a:t>
            </a:r>
            <a:r>
              <a:rPr lang="fr-FR" sz="3000" b="1" dirty="0" err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Electromagnetic</a:t>
            </a:r>
            <a:r>
              <a:rPr lang="fr-FR" sz="3000" b="1" dirty="0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 </a:t>
            </a:r>
            <a:r>
              <a:rPr lang="fr-FR" sz="3000" b="1" dirty="0" err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CALorimeter</a:t>
            </a:r>
            <a:endParaRPr lang="fr-FR" sz="3000" b="1" dirty="0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7296C3CA-7CC3-884B-8C68-347ECADD2C5C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8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34824" name="Image 13" descr="barrel-modi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4" y="4081463"/>
            <a:ext cx="2842086" cy="2184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Image 14" descr="half-dee-mod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133" y="4059238"/>
            <a:ext cx="2073917" cy="232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Imag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4763"/>
            <a:ext cx="2987675" cy="215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7" name="ZoneTexte 24"/>
          <p:cNvSpPr txBox="1">
            <a:spLocks noChangeArrowheads="1"/>
          </p:cNvSpPr>
          <p:nvPr/>
        </p:nvSpPr>
        <p:spPr bwMode="auto">
          <a:xfrm>
            <a:off x="6898633" y="5308164"/>
            <a:ext cx="2044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chemeClr val="bg1"/>
                </a:solidFill>
              </a:rPr>
              <a:t>Endcaps</a:t>
            </a:r>
            <a:endParaRPr lang="fr-FR" sz="1800" b="1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800" b="1">
                <a:solidFill>
                  <a:schemeClr val="bg1"/>
                </a:solidFill>
              </a:rPr>
              <a:t>(4 </a:t>
            </a:r>
            <a:r>
              <a:rPr lang="fr-FR" sz="1800" b="1" smtClean="0">
                <a:solidFill>
                  <a:schemeClr val="bg1"/>
                </a:solidFill>
              </a:rPr>
              <a:t>half-circles)</a:t>
            </a:r>
            <a:endParaRPr lang="fr-FR" sz="1800" b="1">
              <a:solidFill>
                <a:schemeClr val="bg1"/>
              </a:solidFill>
            </a:endParaRPr>
          </a:p>
        </p:txBody>
      </p:sp>
      <p:pic>
        <p:nvPicPr>
          <p:cNvPr id="34828" name="Image 16" descr="crystal-schem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2506663"/>
            <a:ext cx="2324100" cy="89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9" name="Rectangle 27"/>
          <p:cNvSpPr>
            <a:spLocks noChangeArrowheads="1"/>
          </p:cNvSpPr>
          <p:nvPr/>
        </p:nvSpPr>
        <p:spPr bwMode="auto">
          <a:xfrm>
            <a:off x="7993063" y="2527300"/>
            <a:ext cx="1074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200" b="1" i="1"/>
              <a:t>~ (R</a:t>
            </a:r>
            <a:r>
              <a:rPr lang="fr-FR" sz="1200" b="1" i="1" baseline="-25000"/>
              <a:t>Moliere</a:t>
            </a:r>
            <a:r>
              <a:rPr lang="fr-FR" sz="1200" b="1" i="1"/>
              <a:t>)</a:t>
            </a:r>
            <a:r>
              <a:rPr lang="fr-FR" sz="1200" b="1" i="1" baseline="30000"/>
              <a:t>2 </a:t>
            </a:r>
          </a:p>
          <a:p>
            <a:r>
              <a:rPr lang="fr-FR" sz="1200" b="1" i="1"/>
              <a:t>~ (22mm)</a:t>
            </a:r>
            <a:r>
              <a:rPr lang="fr-FR" sz="1200" b="1" i="1" baseline="30000"/>
              <a:t>2</a:t>
            </a:r>
          </a:p>
        </p:txBody>
      </p:sp>
      <p:sp>
        <p:nvSpPr>
          <p:cNvPr id="34830" name="Rectangle 23"/>
          <p:cNvSpPr>
            <a:spLocks noChangeArrowheads="1"/>
          </p:cNvSpPr>
          <p:nvPr/>
        </p:nvSpPr>
        <p:spPr bwMode="auto">
          <a:xfrm>
            <a:off x="6897688" y="3157538"/>
            <a:ext cx="1198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 i="1"/>
              <a:t>26 X</a:t>
            </a:r>
            <a:r>
              <a:rPr lang="fr-FR" sz="1200" b="1" i="1" baseline="-25000"/>
              <a:t>0 </a:t>
            </a:r>
            <a:r>
              <a:rPr lang="fr-FR" sz="1200" b="1" i="1"/>
              <a:t>~ 23 cm</a:t>
            </a:r>
          </a:p>
        </p:txBody>
      </p:sp>
      <p:sp>
        <p:nvSpPr>
          <p:cNvPr id="34831" name="ZoneTexte 22"/>
          <p:cNvSpPr txBox="1">
            <a:spLocks noChangeArrowheads="1"/>
          </p:cNvSpPr>
          <p:nvPr/>
        </p:nvSpPr>
        <p:spPr bwMode="auto">
          <a:xfrm>
            <a:off x="330200" y="515938"/>
            <a:ext cx="9144000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charset="0"/>
              <a:buChar char="²"/>
            </a:pPr>
            <a:r>
              <a:rPr lang="fr-FR" sz="1800" dirty="0"/>
              <a:t> </a:t>
            </a:r>
            <a:r>
              <a:rPr lang="fr-FR" sz="1800" dirty="0" smtClean="0"/>
              <a:t>The ECAL comprises </a:t>
            </a:r>
            <a:r>
              <a:rPr lang="fr-FR" sz="1800" b="1" dirty="0"/>
              <a:t>75848 </a:t>
            </a:r>
            <a:r>
              <a:rPr lang="fr-FR" sz="1800" b="1" dirty="0" err="1" smtClean="0"/>
              <a:t>crystals</a:t>
            </a:r>
            <a:r>
              <a:rPr lang="fr-FR" sz="1800" b="1" dirty="0" smtClean="0"/>
              <a:t> </a:t>
            </a:r>
            <a:r>
              <a:rPr lang="fr-FR" sz="1800" dirty="0" smtClean="0"/>
              <a:t>made of lead tungstate </a:t>
            </a:r>
            <a:r>
              <a:rPr lang="fr-FR" sz="1800" dirty="0"/>
              <a:t>(</a:t>
            </a:r>
            <a:r>
              <a:rPr lang="fr-FR" sz="1800" b="1" dirty="0"/>
              <a:t>PbWO</a:t>
            </a:r>
            <a:r>
              <a:rPr lang="fr-FR" sz="1800" b="1" baseline="-25000" dirty="0"/>
              <a:t>4</a:t>
            </a:r>
            <a:r>
              <a:rPr lang="fr-FR" sz="1800" dirty="0"/>
              <a:t>) </a:t>
            </a:r>
          </a:p>
          <a:p>
            <a:pPr eaLnBrk="1" hangingPunct="1">
              <a:spcAft>
                <a:spcPts val="600"/>
              </a:spcAft>
            </a:pPr>
            <a:r>
              <a:rPr lang="fr-FR" sz="1800" dirty="0"/>
              <a:t>⇒ </a:t>
            </a:r>
            <a:r>
              <a:rPr lang="fr-FR" sz="1800" b="1" dirty="0"/>
              <a:t>dense</a:t>
            </a:r>
            <a:r>
              <a:rPr lang="fr-FR" sz="1800" dirty="0"/>
              <a:t> (8,28 g/cm</a:t>
            </a:r>
            <a:r>
              <a:rPr lang="fr-FR" sz="1800" baseline="30000" dirty="0"/>
              <a:t>3</a:t>
            </a:r>
            <a:r>
              <a:rPr lang="fr-FR" sz="1800" dirty="0"/>
              <a:t>) </a:t>
            </a:r>
            <a:r>
              <a:rPr lang="fr-FR" sz="1800" dirty="0" smtClean="0"/>
              <a:t>and </a:t>
            </a:r>
            <a:r>
              <a:rPr lang="fr-FR" sz="1800" b="1" dirty="0" smtClean="0"/>
              <a:t>short</a:t>
            </a:r>
            <a:r>
              <a:rPr lang="fr-FR" sz="1800" dirty="0" smtClean="0"/>
              <a:t> radiation </a:t>
            </a:r>
            <a:r>
              <a:rPr lang="fr-FR" sz="1800" dirty="0" err="1" smtClean="0"/>
              <a:t>length</a:t>
            </a:r>
            <a:r>
              <a:rPr lang="fr-FR" sz="1800" dirty="0" smtClean="0"/>
              <a:t> (</a:t>
            </a:r>
            <a:r>
              <a:rPr lang="fr-FR" sz="1800" dirty="0"/>
              <a:t>0,89 cm)</a:t>
            </a:r>
          </a:p>
          <a:p>
            <a:pPr eaLnBrk="1" hangingPunct="1">
              <a:spcAft>
                <a:spcPts val="600"/>
              </a:spcAft>
            </a:pPr>
            <a:r>
              <a:rPr lang="fr-FR" sz="1800" dirty="0"/>
              <a:t>⇒ </a:t>
            </a:r>
            <a:r>
              <a:rPr lang="fr-FR" sz="1800" b="1" dirty="0" smtClean="0"/>
              <a:t>compact </a:t>
            </a:r>
            <a:r>
              <a:rPr lang="fr-FR" sz="1800" b="1" dirty="0"/>
              <a:t>: 80% </a:t>
            </a:r>
            <a:r>
              <a:rPr lang="fr-FR" sz="1800" dirty="0" smtClean="0"/>
              <a:t>of</a:t>
            </a:r>
            <a:r>
              <a:rPr lang="fr-FR" sz="1800" dirty="0"/>
              <a:t> </a:t>
            </a:r>
            <a:r>
              <a:rPr lang="fr-FR" sz="1800" dirty="0" smtClean="0"/>
              <a:t>the </a:t>
            </a:r>
            <a:r>
              <a:rPr lang="fr-FR" sz="1800" dirty="0" err="1" smtClean="0"/>
              <a:t>energy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an EM </a:t>
            </a:r>
            <a:r>
              <a:rPr lang="fr-FR" sz="1800" err="1" smtClean="0"/>
              <a:t>shower</a:t>
            </a:r>
            <a:r>
              <a:rPr lang="fr-FR" sz="1800" smtClean="0"/>
              <a:t> is contained </a:t>
            </a:r>
            <a:r>
              <a:rPr lang="fr-FR" sz="1800" dirty="0" smtClean="0"/>
              <a:t>in a single </a:t>
            </a:r>
            <a:r>
              <a:rPr lang="fr-FR" sz="1800" dirty="0" err="1" smtClean="0"/>
              <a:t>crystal</a:t>
            </a:r>
            <a:endParaRPr lang="fr-FR" sz="1800" dirty="0"/>
          </a:p>
          <a:p>
            <a:pPr eaLnBrk="1" hangingPunct="1"/>
            <a:r>
              <a:rPr lang="fr-FR" sz="1800" dirty="0"/>
              <a:t>⇒ </a:t>
            </a:r>
            <a:r>
              <a:rPr lang="fr-FR" sz="1800" b="1" dirty="0"/>
              <a:t>fast : 80</a:t>
            </a:r>
            <a:r>
              <a:rPr lang="fr-FR" sz="1800" b="1"/>
              <a:t>%</a:t>
            </a:r>
            <a:r>
              <a:rPr lang="fr-FR" sz="1800"/>
              <a:t> </a:t>
            </a:r>
            <a:r>
              <a:rPr lang="fr-FR" sz="1800" smtClean="0"/>
              <a:t>of the scintillation light is emitted within 25 </a:t>
            </a:r>
            <a:r>
              <a:rPr lang="fr-FR" sz="1800" dirty="0"/>
              <a:t>ns</a:t>
            </a:r>
          </a:p>
        </p:txBody>
      </p:sp>
      <p:sp>
        <p:nvSpPr>
          <p:cNvPr id="34832" name="ZoneTexte 21"/>
          <p:cNvSpPr txBox="1">
            <a:spLocks noChangeArrowheads="1"/>
          </p:cNvSpPr>
          <p:nvPr/>
        </p:nvSpPr>
        <p:spPr bwMode="auto">
          <a:xfrm>
            <a:off x="306388" y="4098925"/>
            <a:ext cx="2374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b="1" smtClean="0">
                <a:solidFill>
                  <a:srgbClr val="FFFFFF"/>
                </a:solidFill>
              </a:rPr>
              <a:t>Barrel</a:t>
            </a:r>
            <a:endParaRPr lang="fr-FR" sz="1800" b="1">
              <a:solidFill>
                <a:srgbClr val="FFFFFF"/>
              </a:solidFill>
            </a:endParaRPr>
          </a:p>
          <a:p>
            <a:pPr algn="ctr" eaLnBrk="1" hangingPunct="1"/>
            <a:r>
              <a:rPr lang="fr-FR" sz="1800" b="1">
                <a:solidFill>
                  <a:srgbClr val="FFFFFF"/>
                </a:solidFill>
              </a:rPr>
              <a:t>(36 supermodules)</a:t>
            </a:r>
          </a:p>
        </p:txBody>
      </p:sp>
      <p:sp>
        <p:nvSpPr>
          <p:cNvPr id="34834" name="Rectangle 19"/>
          <p:cNvSpPr>
            <a:spLocks noChangeArrowheads="1"/>
          </p:cNvSpPr>
          <p:nvPr/>
        </p:nvSpPr>
        <p:spPr bwMode="auto">
          <a:xfrm>
            <a:off x="273050" y="3013075"/>
            <a:ext cx="4821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600" b="1" smtClean="0"/>
              <a:t>Photodetector readout</a:t>
            </a:r>
            <a:endParaRPr lang="fr-FR" sz="1600" b="1"/>
          </a:p>
          <a:p>
            <a:pPr algn="ctr"/>
            <a:r>
              <a:rPr lang="fr-FR" sz="1600"/>
              <a:t>⇒ barrel : </a:t>
            </a:r>
            <a:r>
              <a:rPr lang="fr-FR" sz="1600" smtClean="0"/>
              <a:t>Avalanche PhotoDiodes (</a:t>
            </a:r>
            <a:r>
              <a:rPr lang="fr-FR" sz="1600"/>
              <a:t>APD)</a:t>
            </a:r>
          </a:p>
        </p:txBody>
      </p:sp>
      <p:pic>
        <p:nvPicPr>
          <p:cNvPr id="34835" name="Image 19" descr="Picture 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2238375"/>
            <a:ext cx="333851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à coins arrondis 18"/>
          <p:cNvSpPr/>
          <p:nvPr/>
        </p:nvSpPr>
        <p:spPr>
          <a:xfrm>
            <a:off x="2862263" y="6107113"/>
            <a:ext cx="3981450" cy="703262"/>
          </a:xfrm>
          <a:prstGeom prst="roundRect">
            <a:avLst>
              <a:gd name="adj" fmla="val 8352"/>
            </a:avLst>
          </a:prstGeom>
          <a:solidFill>
            <a:srgbClr val="FFC5A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2687638" y="6107113"/>
            <a:ext cx="4333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mtClean="0"/>
              <a:t>The </a:t>
            </a:r>
            <a:r>
              <a:rPr lang="fr-FR"/>
              <a:t>ECAL </a:t>
            </a:r>
            <a:r>
              <a:rPr lang="fr-FR" smtClean="0"/>
              <a:t>is </a:t>
            </a:r>
            <a:r>
              <a:rPr lang="fr-FR" b="1" smtClean="0"/>
              <a:t>compact</a:t>
            </a:r>
            <a:r>
              <a:rPr lang="fr-FR" b="1"/>
              <a:t>, </a:t>
            </a:r>
            <a:r>
              <a:rPr lang="fr-FR" b="1" smtClean="0"/>
              <a:t>hermetic </a:t>
            </a:r>
            <a:r>
              <a:rPr lang="fr-FR" smtClean="0"/>
              <a:t>and finely </a:t>
            </a:r>
            <a:r>
              <a:rPr lang="fr-FR" b="1" smtClean="0"/>
              <a:t>segmented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/>
        </p:nvSpPr>
        <p:spPr>
          <a:xfrm>
            <a:off x="306738" y="488955"/>
            <a:ext cx="8557861" cy="10858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771525" y="1697038"/>
            <a:ext cx="7669213" cy="1501140"/>
          </a:xfrm>
          <a:prstGeom prst="roundRect">
            <a:avLst>
              <a:gd name="adj" fmla="val 2501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844" name="ZoneTexte 3"/>
          <p:cNvSpPr txBox="1">
            <a:spLocks noChangeArrowheads="1"/>
          </p:cNvSpPr>
          <p:nvPr/>
        </p:nvSpPr>
        <p:spPr bwMode="auto">
          <a:xfrm>
            <a:off x="0" y="-42863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000" b="1" smtClean="0">
                <a:solidFill>
                  <a:srgbClr val="000090"/>
                </a:solidFill>
                <a:latin typeface="Arial Rounded MT Bold" charset="0"/>
                <a:ea typeface="AppleGothic" charset="0"/>
                <a:cs typeface="AppleGothic" charset="0"/>
              </a:rPr>
              <a:t>Electron reconstruction</a:t>
            </a:r>
            <a:endParaRPr lang="fr-FR" sz="3000" b="1">
              <a:solidFill>
                <a:srgbClr val="000090"/>
              </a:solidFill>
              <a:latin typeface="Arial Rounded MT Bold" charset="0"/>
              <a:ea typeface="AppleGothic" charset="0"/>
              <a:cs typeface="AppleGothic" charset="0"/>
            </a:endParaRPr>
          </a:p>
        </p:txBody>
      </p:sp>
      <p:sp>
        <p:nvSpPr>
          <p:cNvPr id="6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770938" y="6551613"/>
            <a:ext cx="4572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fld id="{8D552C51-519A-AA46-BF37-086DAE124264}" type="slidenum">
              <a:rPr lang="fr-FR" sz="1400">
                <a:solidFill>
                  <a:srgbClr val="000000"/>
                </a:solidFill>
                <a:latin typeface="Corbel" charset="0"/>
              </a:rPr>
              <a:pPr defTabSz="914400" eaLnBrk="1" hangingPunct="1"/>
              <a:t>9</a:t>
            </a:fld>
            <a:endParaRPr lang="fr-FR" sz="1400">
              <a:solidFill>
                <a:srgbClr val="000000"/>
              </a:solidFill>
              <a:latin typeface="Corbel" charset="0"/>
            </a:endParaRPr>
          </a:p>
        </p:txBody>
      </p:sp>
      <p:pic>
        <p:nvPicPr>
          <p:cNvPr id="35846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3309938"/>
            <a:ext cx="3667125" cy="324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ZoneTexte 18"/>
          <p:cNvSpPr txBox="1">
            <a:spLocks noChangeArrowheads="1"/>
          </p:cNvSpPr>
          <p:nvPr/>
        </p:nvSpPr>
        <p:spPr bwMode="auto">
          <a:xfrm>
            <a:off x="3332163" y="3719513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+ </a:t>
            </a:r>
            <a:r>
              <a:rPr lang="fr-FR" sz="1800" b="1"/>
              <a:t>B </a:t>
            </a:r>
            <a:r>
              <a:rPr lang="fr-FR" sz="1800"/>
              <a:t>field</a:t>
            </a:r>
            <a:endParaRPr lang="fr-FR" sz="3000" b="1"/>
          </a:p>
        </p:txBody>
      </p:sp>
      <p:sp>
        <p:nvSpPr>
          <p:cNvPr id="35848" name="ZoneTexte 19"/>
          <p:cNvSpPr txBox="1">
            <a:spLocks noChangeArrowheads="1"/>
          </p:cNvSpPr>
          <p:nvPr/>
        </p:nvSpPr>
        <p:spPr bwMode="auto">
          <a:xfrm>
            <a:off x="5356225" y="6245225"/>
            <a:ext cx="3667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660066"/>
                </a:solidFill>
              </a:rPr>
              <a:t>⇒ </a:t>
            </a:r>
            <a:r>
              <a:rPr lang="fr-FR" sz="1600" b="1" smtClean="0">
                <a:solidFill>
                  <a:srgbClr val="660066"/>
                </a:solidFill>
              </a:rPr>
              <a:t>spread in </a:t>
            </a:r>
            <a:r>
              <a:rPr lang="fr-FR" sz="1600" b="1">
                <a:solidFill>
                  <a:srgbClr val="660066"/>
                </a:solidFill>
                <a:latin typeface="Symbol" charset="0"/>
                <a:cs typeface="Symbol" charset="0"/>
              </a:rPr>
              <a:t>f</a:t>
            </a:r>
            <a:r>
              <a:rPr lang="fr-FR" sz="1600" b="1">
                <a:solidFill>
                  <a:srgbClr val="660066"/>
                </a:solidFill>
              </a:rPr>
              <a:t> : Bremsstrahlung</a:t>
            </a:r>
          </a:p>
        </p:txBody>
      </p:sp>
      <p:sp>
        <p:nvSpPr>
          <p:cNvPr id="35849" name="ZoneTexte 13"/>
          <p:cNvSpPr txBox="1">
            <a:spLocks noChangeArrowheads="1"/>
          </p:cNvSpPr>
          <p:nvPr/>
        </p:nvSpPr>
        <p:spPr bwMode="auto">
          <a:xfrm>
            <a:off x="766763" y="3465513"/>
            <a:ext cx="401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FF0000"/>
                </a:solidFill>
              </a:rPr>
              <a:t>(*)</a:t>
            </a:r>
          </a:p>
        </p:txBody>
      </p:sp>
      <p:sp>
        <p:nvSpPr>
          <p:cNvPr id="35850" name="ZoneTexte 24"/>
          <p:cNvSpPr txBox="1">
            <a:spLocks noChangeArrowheads="1"/>
          </p:cNvSpPr>
          <p:nvPr/>
        </p:nvSpPr>
        <p:spPr bwMode="auto">
          <a:xfrm>
            <a:off x="76200" y="527050"/>
            <a:ext cx="902335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buFont typeface="Wingdings" charset="0"/>
              <a:buChar char="²"/>
            </a:pPr>
            <a:r>
              <a:rPr lang="fr-FR" sz="1600">
                <a:cs typeface="Arial" charset="0"/>
              </a:rPr>
              <a:t> </a:t>
            </a:r>
            <a:r>
              <a:rPr lang="fr-FR" sz="1600" b="1">
                <a:solidFill>
                  <a:srgbClr val="FF0000"/>
                </a:solidFill>
                <a:cs typeface="Arial" charset="0"/>
              </a:rPr>
              <a:t>E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</a:rPr>
              <a:t>lectrons play a major role in several high priority analyses (e.g. 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 charset="0"/>
              </a:rPr>
              <a:t>H</a:t>
            </a:r>
            <a:r>
              <a:rPr lang="fr-FR" sz="1600" b="1" smtClean="0">
                <a:solidFill>
                  <a:srgbClr val="FF0000"/>
                </a:solidFill>
                <a:cs typeface="Arial" charset="0"/>
                <a:sym typeface="Wingdings"/>
              </a:rPr>
              <a:t>ZZ4L)</a:t>
            </a:r>
            <a:endParaRPr lang="fr-FR" sz="1600"/>
          </a:p>
          <a:p>
            <a:pPr algn="ctr" eaLnBrk="1" hangingPunct="1">
              <a:spcAft>
                <a:spcPts val="600"/>
              </a:spcAft>
              <a:buFont typeface="Wingdings" charset="0"/>
              <a:buChar char="²"/>
            </a:pPr>
            <a:r>
              <a:rPr lang="fr-FR" sz="1600"/>
              <a:t> </a:t>
            </a:r>
            <a:r>
              <a:rPr lang="fr-FR" sz="1600" smtClean="0"/>
              <a:t>The electron trajectory is curved by the magnetic field in the </a:t>
            </a:r>
            <a:r>
              <a:rPr lang="fr-FR" sz="1600" smtClean="0">
                <a:latin typeface="Symbol" charset="0"/>
                <a:cs typeface="Symbol" charset="0"/>
              </a:rPr>
              <a:t>f </a:t>
            </a:r>
            <a:r>
              <a:rPr lang="fr-FR" sz="1600" smtClean="0"/>
              <a:t>direction</a:t>
            </a:r>
            <a:endParaRPr lang="fr-FR" sz="1600"/>
          </a:p>
          <a:p>
            <a:pPr algn="ctr" eaLnBrk="1" hangingPunct="1">
              <a:spcAft>
                <a:spcPts val="600"/>
              </a:spcAft>
              <a:buFont typeface="Wingdings" charset="0"/>
              <a:buChar char="²"/>
            </a:pPr>
            <a:r>
              <a:rPr lang="fr-FR" sz="1600"/>
              <a:t> </a:t>
            </a:r>
            <a:r>
              <a:rPr lang="fr-FR" sz="1600" smtClean="0"/>
              <a:t>The electrons interact with the material</a:t>
            </a:r>
            <a:r>
              <a:rPr lang="fr-FR" sz="1600" b="1">
                <a:solidFill>
                  <a:srgbClr val="FF0000"/>
                </a:solidFill>
              </a:rPr>
              <a:t>*</a:t>
            </a:r>
            <a:r>
              <a:rPr lang="fr-FR" sz="1600" smtClean="0"/>
              <a:t> in front of the ECAL, thus radiating Bremsstrahlung</a:t>
            </a:r>
            <a:endParaRPr lang="fr-FR" sz="1600"/>
          </a:p>
        </p:txBody>
      </p:sp>
      <p:pic>
        <p:nvPicPr>
          <p:cNvPr id="35851" name="Image 21" descr="Tracker_SubDetectors_x_vs_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316288"/>
            <a:ext cx="3335337" cy="323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4173538"/>
            <a:ext cx="1524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èche vers la droite 12"/>
          <p:cNvSpPr/>
          <p:nvPr/>
        </p:nvSpPr>
        <p:spPr>
          <a:xfrm>
            <a:off x="4307429" y="3825864"/>
            <a:ext cx="1010775" cy="22010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808038" y="1695450"/>
            <a:ext cx="76327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buFont typeface="Wingdings" charset="0"/>
              <a:buChar char="²"/>
            </a:pPr>
            <a:r>
              <a:rPr lang="fr-FR" sz="1600" smtClean="0"/>
              <a:t> Energy deposits in single crystals are gathered into clusters</a:t>
            </a:r>
          </a:p>
          <a:p>
            <a:pPr algn="ctr">
              <a:spcAft>
                <a:spcPts val="600"/>
              </a:spcAft>
              <a:buFont typeface="Wingdings" charset="0"/>
              <a:buChar char="²"/>
            </a:pPr>
            <a:r>
              <a:rPr lang="fr-FR" sz="1600" smtClean="0"/>
              <a:t> A </a:t>
            </a:r>
            <a:r>
              <a:rPr lang="fr-FR" sz="1600" b="1" smtClean="0"/>
              <a:t>super-cluster</a:t>
            </a:r>
            <a:r>
              <a:rPr lang="fr-FR" sz="1600" smtClean="0"/>
              <a:t> groups the main deposit from the </a:t>
            </a:r>
            <a:r>
              <a:rPr lang="fr-FR" sz="1600" b="1" smtClean="0"/>
              <a:t>incident</a:t>
            </a:r>
            <a:r>
              <a:rPr lang="fr-FR" sz="1600" smtClean="0"/>
              <a:t> </a:t>
            </a:r>
            <a:r>
              <a:rPr lang="fr-FR" sz="1600" b="1" smtClean="0"/>
              <a:t>electron</a:t>
            </a:r>
            <a:r>
              <a:rPr lang="fr-FR" sz="1600" smtClean="0"/>
              <a:t>, as well as deposits from </a:t>
            </a:r>
            <a:r>
              <a:rPr lang="fr-FR" sz="1600" b="1" smtClean="0"/>
              <a:t>Bremsstrahlung</a:t>
            </a:r>
            <a:r>
              <a:rPr lang="fr-FR" sz="1600" smtClean="0"/>
              <a:t> photons</a:t>
            </a:r>
            <a:endParaRPr lang="fr-FR" sz="1600"/>
          </a:p>
          <a:p>
            <a:pPr algn="ctr">
              <a:spcAft>
                <a:spcPts val="600"/>
              </a:spcAft>
              <a:buFont typeface="Wingdings" charset="0"/>
              <a:buChar char="²"/>
            </a:pPr>
            <a:r>
              <a:rPr lang="fr-FR" sz="1600">
                <a:cs typeface="Symbol" charset="0"/>
              </a:rPr>
              <a:t> </a:t>
            </a:r>
            <a:r>
              <a:rPr lang="en-US" sz="1600" b="1" smtClean="0">
                <a:cs typeface="Symbol" charset="0"/>
              </a:rPr>
              <a:t>Track </a:t>
            </a:r>
            <a:r>
              <a:rPr lang="fr-FR" sz="1600" smtClean="0">
                <a:cs typeface="Symbol" charset="0"/>
              </a:rPr>
              <a:t>: </a:t>
            </a:r>
            <a:r>
              <a:rPr lang="fr-FR" sz="1600" smtClean="0">
                <a:cs typeface="Symbol" charset="0"/>
                <a:sym typeface="Wingdings" charset="0"/>
              </a:rPr>
              <a:t>association of </a:t>
            </a:r>
            <a:r>
              <a:rPr lang="fr-FR" sz="1600" b="1" smtClean="0">
                <a:cs typeface="Symbol" charset="0"/>
                <a:sym typeface="Wingdings" charset="0"/>
              </a:rPr>
              <a:t>hits</a:t>
            </a:r>
            <a:r>
              <a:rPr lang="fr-FR" sz="1600" smtClean="0">
                <a:cs typeface="Symbol" charset="0"/>
                <a:sym typeface="Wingdings" charset="0"/>
              </a:rPr>
              <a:t> from the </a:t>
            </a:r>
            <a:r>
              <a:rPr lang="fr-FR" sz="1600" b="1" smtClean="0">
                <a:cs typeface="Symbol" charset="0"/>
                <a:sym typeface="Wingdings" charset="0"/>
              </a:rPr>
              <a:t>innermost</a:t>
            </a:r>
            <a:r>
              <a:rPr lang="fr-FR" sz="1600" smtClean="0">
                <a:cs typeface="Symbol" charset="0"/>
                <a:sym typeface="Wingdings" charset="0"/>
              </a:rPr>
              <a:t> to the </a:t>
            </a:r>
            <a:r>
              <a:rPr lang="fr-FR" sz="1600" b="1" smtClean="0">
                <a:cs typeface="Symbol" charset="0"/>
                <a:sym typeface="Wingdings" charset="0"/>
              </a:rPr>
              <a:t>outermost</a:t>
            </a:r>
            <a:r>
              <a:rPr lang="fr-FR" sz="1600" smtClean="0">
                <a:cs typeface="Symbol" charset="0"/>
                <a:sym typeface="Wingdings" charset="0"/>
              </a:rPr>
              <a:t> </a:t>
            </a:r>
            <a:r>
              <a:rPr lang="fr-FR" sz="1600" b="1" smtClean="0">
                <a:cs typeface="Symbol" charset="0"/>
                <a:sym typeface="Wingdings" charset="0"/>
              </a:rPr>
              <a:t>tracker</a:t>
            </a:r>
            <a:r>
              <a:rPr lang="fr-FR" sz="1600" smtClean="0">
                <a:cs typeface="Symbol" charset="0"/>
                <a:sym typeface="Wingdings" charset="0"/>
              </a:rPr>
              <a:t> </a:t>
            </a:r>
            <a:r>
              <a:rPr lang="fr-FR" sz="1600" b="1" smtClean="0">
                <a:cs typeface="Symbol" charset="0"/>
                <a:sym typeface="Wingdings" charset="0"/>
              </a:rPr>
              <a:t>layer</a:t>
            </a:r>
            <a:r>
              <a:rPr lang="fr-FR" sz="1600" smtClean="0">
                <a:cs typeface="Symbol" charset="0"/>
                <a:sym typeface="Wingdings" charset="0"/>
              </a:rPr>
              <a:t>, accounting for the </a:t>
            </a:r>
            <a:r>
              <a:rPr lang="fr-FR" sz="1600" b="1" smtClean="0">
                <a:cs typeface="Symbol" charset="0"/>
                <a:sym typeface="Wingdings" charset="0"/>
              </a:rPr>
              <a:t>magnetic</a:t>
            </a:r>
            <a:r>
              <a:rPr lang="fr-FR" sz="1600" smtClean="0">
                <a:cs typeface="Symbol" charset="0"/>
                <a:sym typeface="Wingdings" charset="0"/>
              </a:rPr>
              <a:t> </a:t>
            </a:r>
            <a:r>
              <a:rPr lang="fr-FR" sz="1600" b="1" smtClean="0">
                <a:cs typeface="Symbol" charset="0"/>
                <a:sym typeface="Wingdings" charset="0"/>
              </a:rPr>
              <a:t>field</a:t>
            </a:r>
            <a:r>
              <a:rPr lang="fr-FR" sz="1600" smtClean="0">
                <a:cs typeface="Symbol" charset="0"/>
                <a:sym typeface="Wingdings" charset="0"/>
              </a:rPr>
              <a:t> and </a:t>
            </a:r>
            <a:r>
              <a:rPr lang="fr-FR" sz="1600" b="1" smtClean="0">
                <a:cs typeface="Symbol" charset="0"/>
                <a:sym typeface="Wingdings" charset="0"/>
              </a:rPr>
              <a:t>Bremsstrahlung</a:t>
            </a:r>
            <a:r>
              <a:rPr lang="fr-FR" sz="1600" smtClean="0">
                <a:cs typeface="Symbol" charset="0"/>
                <a:sym typeface="Wingdings" charset="0"/>
              </a:rPr>
              <a:t> probability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udio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10045</TotalTime>
  <Words>3538</Words>
  <Application>Microsoft Macintosh PowerPoint</Application>
  <PresentationFormat>On-screen Show (4:3)</PresentationFormat>
  <Paragraphs>711</Paragraphs>
  <Slides>48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Studio</vt:lpstr>
      <vt:lpstr>Équation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LLR-EcolePolytechnique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Nadir Daci</dc:creator>
  <cp:lastModifiedBy>Nadir Daci</cp:lastModifiedBy>
  <cp:revision>950</cp:revision>
  <dcterms:created xsi:type="dcterms:W3CDTF">2013-10-30T09:08:09Z</dcterms:created>
  <dcterms:modified xsi:type="dcterms:W3CDTF">2014-02-24T12:52:53Z</dcterms:modified>
</cp:coreProperties>
</file>