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6"/>
  </p:notesMasterIdLst>
  <p:handoutMasterIdLst>
    <p:handoutMasterId r:id="rId87"/>
  </p:handoutMasterIdLst>
  <p:sldIdLst>
    <p:sldId id="257" r:id="rId2"/>
    <p:sldId id="338" r:id="rId3"/>
    <p:sldId id="258" r:id="rId4"/>
    <p:sldId id="318" r:id="rId5"/>
    <p:sldId id="336" r:id="rId6"/>
    <p:sldId id="259" r:id="rId7"/>
    <p:sldId id="337" r:id="rId8"/>
    <p:sldId id="339" r:id="rId9"/>
    <p:sldId id="382" r:id="rId10"/>
    <p:sldId id="341" r:id="rId11"/>
    <p:sldId id="323" r:id="rId12"/>
    <p:sldId id="262" r:id="rId13"/>
    <p:sldId id="343" r:id="rId14"/>
    <p:sldId id="263" r:id="rId15"/>
    <p:sldId id="344" r:id="rId16"/>
    <p:sldId id="335" r:id="rId17"/>
    <p:sldId id="387" r:id="rId18"/>
    <p:sldId id="345" r:id="rId19"/>
    <p:sldId id="347" r:id="rId20"/>
    <p:sldId id="348" r:id="rId21"/>
    <p:sldId id="327" r:id="rId22"/>
    <p:sldId id="325" r:id="rId23"/>
    <p:sldId id="349" r:id="rId24"/>
    <p:sldId id="350" r:id="rId25"/>
    <p:sldId id="352" r:id="rId26"/>
    <p:sldId id="383" r:id="rId27"/>
    <p:sldId id="353" r:id="rId28"/>
    <p:sldId id="389" r:id="rId29"/>
    <p:sldId id="392" r:id="rId30"/>
    <p:sldId id="354" r:id="rId31"/>
    <p:sldId id="355" r:id="rId32"/>
    <p:sldId id="359" r:id="rId33"/>
    <p:sldId id="360" r:id="rId34"/>
    <p:sldId id="361" r:id="rId35"/>
    <p:sldId id="362" r:id="rId36"/>
    <p:sldId id="363" r:id="rId37"/>
    <p:sldId id="364" r:id="rId38"/>
    <p:sldId id="311" r:id="rId39"/>
    <p:sldId id="366" r:id="rId40"/>
    <p:sldId id="367" r:id="rId41"/>
    <p:sldId id="368" r:id="rId42"/>
    <p:sldId id="369" r:id="rId43"/>
    <p:sldId id="370" r:id="rId44"/>
    <p:sldId id="372" r:id="rId45"/>
    <p:sldId id="273" r:id="rId46"/>
    <p:sldId id="373" r:id="rId47"/>
    <p:sldId id="374" r:id="rId48"/>
    <p:sldId id="308" r:id="rId49"/>
    <p:sldId id="309" r:id="rId50"/>
    <p:sldId id="303" r:id="rId51"/>
    <p:sldId id="275" r:id="rId52"/>
    <p:sldId id="375" r:id="rId53"/>
    <p:sldId id="376" r:id="rId54"/>
    <p:sldId id="377" r:id="rId55"/>
    <p:sldId id="378" r:id="rId56"/>
    <p:sldId id="379" r:id="rId57"/>
    <p:sldId id="380" r:id="rId58"/>
    <p:sldId id="280" r:id="rId59"/>
    <p:sldId id="386" r:id="rId60"/>
    <p:sldId id="304" r:id="rId61"/>
    <p:sldId id="385" r:id="rId62"/>
    <p:sldId id="384" r:id="rId63"/>
    <p:sldId id="365" r:id="rId64"/>
    <p:sldId id="394" r:id="rId65"/>
    <p:sldId id="414" r:id="rId66"/>
    <p:sldId id="415" r:id="rId67"/>
    <p:sldId id="416" r:id="rId68"/>
    <p:sldId id="395" r:id="rId69"/>
    <p:sldId id="396" r:id="rId70"/>
    <p:sldId id="397" r:id="rId71"/>
    <p:sldId id="398" r:id="rId72"/>
    <p:sldId id="399" r:id="rId73"/>
    <p:sldId id="400" r:id="rId74"/>
    <p:sldId id="401" r:id="rId75"/>
    <p:sldId id="402" r:id="rId76"/>
    <p:sldId id="403" r:id="rId77"/>
    <p:sldId id="404" r:id="rId78"/>
    <p:sldId id="405" r:id="rId79"/>
    <p:sldId id="408" r:id="rId80"/>
    <p:sldId id="409" r:id="rId81"/>
    <p:sldId id="410" r:id="rId82"/>
    <p:sldId id="411" r:id="rId83"/>
    <p:sldId id="412" r:id="rId84"/>
    <p:sldId id="413" r:id="rId85"/>
  </p:sldIdLst>
  <p:sldSz cx="10836275" cy="7635875"/>
  <p:notesSz cx="6794500" cy="9906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800" kern="1200">
        <a:solidFill>
          <a:schemeClr val="accent2"/>
        </a:solidFill>
        <a:latin typeface="Verdana" pitchFamily="34" charset="0"/>
        <a:ea typeface="+mn-ea"/>
        <a:cs typeface="+mn-cs"/>
      </a:defRPr>
    </a:lvl1pPr>
    <a:lvl2pPr marL="527670" algn="l" rtl="0" fontAlgn="base">
      <a:spcBef>
        <a:spcPct val="0"/>
      </a:spcBef>
      <a:spcAft>
        <a:spcPct val="0"/>
      </a:spcAft>
      <a:defRPr sz="1800" kern="1200">
        <a:solidFill>
          <a:schemeClr val="accent2"/>
        </a:solidFill>
        <a:latin typeface="Verdana" pitchFamily="34" charset="0"/>
        <a:ea typeface="+mn-ea"/>
        <a:cs typeface="+mn-cs"/>
      </a:defRPr>
    </a:lvl2pPr>
    <a:lvl3pPr marL="1055338" algn="l" rtl="0" fontAlgn="base">
      <a:spcBef>
        <a:spcPct val="0"/>
      </a:spcBef>
      <a:spcAft>
        <a:spcPct val="0"/>
      </a:spcAft>
      <a:defRPr sz="1800" kern="1200">
        <a:solidFill>
          <a:schemeClr val="accent2"/>
        </a:solidFill>
        <a:latin typeface="Verdana" pitchFamily="34" charset="0"/>
        <a:ea typeface="+mn-ea"/>
        <a:cs typeface="+mn-cs"/>
      </a:defRPr>
    </a:lvl3pPr>
    <a:lvl4pPr marL="1583008" algn="l" rtl="0" fontAlgn="base">
      <a:spcBef>
        <a:spcPct val="0"/>
      </a:spcBef>
      <a:spcAft>
        <a:spcPct val="0"/>
      </a:spcAft>
      <a:defRPr sz="1800" kern="1200">
        <a:solidFill>
          <a:schemeClr val="accent2"/>
        </a:solidFill>
        <a:latin typeface="Verdana" pitchFamily="34" charset="0"/>
        <a:ea typeface="+mn-ea"/>
        <a:cs typeface="+mn-cs"/>
      </a:defRPr>
    </a:lvl4pPr>
    <a:lvl5pPr marL="2110677" algn="l" rtl="0" fontAlgn="base">
      <a:spcBef>
        <a:spcPct val="0"/>
      </a:spcBef>
      <a:spcAft>
        <a:spcPct val="0"/>
      </a:spcAft>
      <a:defRPr sz="1800" kern="1200">
        <a:solidFill>
          <a:schemeClr val="accent2"/>
        </a:solidFill>
        <a:latin typeface="Verdana" pitchFamily="34" charset="0"/>
        <a:ea typeface="+mn-ea"/>
        <a:cs typeface="+mn-cs"/>
      </a:defRPr>
    </a:lvl5pPr>
    <a:lvl6pPr marL="2638347" algn="l" defTabSz="1055338" rtl="0" eaLnBrk="1" latinLnBrk="0" hangingPunct="1">
      <a:defRPr sz="1800" kern="1200">
        <a:solidFill>
          <a:schemeClr val="accent2"/>
        </a:solidFill>
        <a:latin typeface="Verdana" pitchFamily="34" charset="0"/>
        <a:ea typeface="+mn-ea"/>
        <a:cs typeface="+mn-cs"/>
      </a:defRPr>
    </a:lvl6pPr>
    <a:lvl7pPr marL="3166016" algn="l" defTabSz="1055338" rtl="0" eaLnBrk="1" latinLnBrk="0" hangingPunct="1">
      <a:defRPr sz="1800" kern="1200">
        <a:solidFill>
          <a:schemeClr val="accent2"/>
        </a:solidFill>
        <a:latin typeface="Verdana" pitchFamily="34" charset="0"/>
        <a:ea typeface="+mn-ea"/>
        <a:cs typeface="+mn-cs"/>
      </a:defRPr>
    </a:lvl7pPr>
    <a:lvl8pPr marL="3693685" algn="l" defTabSz="1055338" rtl="0" eaLnBrk="1" latinLnBrk="0" hangingPunct="1">
      <a:defRPr sz="1800" kern="1200">
        <a:solidFill>
          <a:schemeClr val="accent2"/>
        </a:solidFill>
        <a:latin typeface="Verdana" pitchFamily="34" charset="0"/>
        <a:ea typeface="+mn-ea"/>
        <a:cs typeface="+mn-cs"/>
      </a:defRPr>
    </a:lvl8pPr>
    <a:lvl9pPr marL="4221355" algn="l" defTabSz="1055338" rtl="0" eaLnBrk="1" latinLnBrk="0" hangingPunct="1">
      <a:defRPr sz="1800" kern="1200">
        <a:solidFill>
          <a:schemeClr val="accent2"/>
        </a:solidFill>
        <a:latin typeface="Verdana" pitchFamily="34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verkerke" initials="" lastIdx="1" clrIdx="0"/>
  <p:cmAuthor id="1" name="Wouter Verkerke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1FEEC"/>
    <a:srgbClr val="00FFFF"/>
    <a:srgbClr val="804000"/>
    <a:srgbClr val="FFFFCC"/>
    <a:srgbClr val="339933"/>
    <a:srgbClr val="FF3300"/>
    <a:srgbClr val="66CCFF"/>
    <a:srgbClr val="FFB7B7"/>
    <a:srgbClr val="FF7A01"/>
    <a:srgbClr val="E600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94" autoAdjust="0"/>
    <p:restoredTop sz="94939" autoAdjust="0"/>
  </p:normalViewPr>
  <p:slideViewPr>
    <p:cSldViewPr>
      <p:cViewPr varScale="1">
        <p:scale>
          <a:sx n="111" d="100"/>
          <a:sy n="111" d="100"/>
        </p:scale>
        <p:origin x="-1216" y="-120"/>
      </p:cViewPr>
      <p:guideLst>
        <p:guide orient="horz"/>
        <p:guide/>
      </p:guideLst>
    </p:cSldViewPr>
  </p:slideViewPr>
  <p:outlineViewPr>
    <p:cViewPr>
      <p:scale>
        <a:sx n="33" d="100"/>
        <a:sy n="33" d="100"/>
      </p:scale>
      <p:origin x="0" y="6188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-1819" y="-86"/>
      </p:cViewPr>
      <p:guideLst>
        <p:guide orient="horz" pos="3120"/>
        <p:guide pos="214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presProps" Target="presProps.xml"/><Relationship Id="rId91" Type="http://schemas.openxmlformats.org/officeDocument/2006/relationships/viewProps" Target="viewProps.xml"/><Relationship Id="rId92" Type="http://schemas.openxmlformats.org/officeDocument/2006/relationships/theme" Target="theme/theme1.xml"/><Relationship Id="rId93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notesMaster" Target="notesMasters/notesMaster1.xml"/><Relationship Id="rId87" Type="http://schemas.openxmlformats.org/officeDocument/2006/relationships/handoutMaster" Target="handoutMasters/handoutMaster1.xml"/><Relationship Id="rId88" Type="http://schemas.openxmlformats.org/officeDocument/2006/relationships/printerSettings" Target="printerSettings/printerSettings1.bin"/><Relationship Id="rId89" Type="http://schemas.openxmlformats.org/officeDocument/2006/relationships/commentAuthors" Target="commentAuthor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emf"/><Relationship Id="rId2" Type="http://schemas.openxmlformats.org/officeDocument/2006/relationships/image" Target="../media/image4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7.emf"/><Relationship Id="rId2" Type="http://schemas.openxmlformats.org/officeDocument/2006/relationships/image" Target="../media/image12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42711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4" tIns="45682" rIns="91364" bIns="45682" numCol="1" anchor="t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790" y="0"/>
            <a:ext cx="294271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4" tIns="45682" rIns="91364" bIns="45682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9410700"/>
            <a:ext cx="2942711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4" tIns="45682" rIns="91364" bIns="45682" numCol="1" anchor="b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790" y="9410700"/>
            <a:ext cx="294271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364" tIns="45682" rIns="91364" bIns="45682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C0626DA3-DAAA-4BC8-AD92-C3E87D89FC4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053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60011" cy="488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855" tIns="44927" rIns="89855" bIns="44927" numCol="1" anchor="t" anchorCtr="0" compatLnSpc="1">
            <a:prstTxWarp prst="textNoShape">
              <a:avLst/>
            </a:prstTxWarp>
          </a:bodyPr>
          <a:lstStyle>
            <a:lvl1pPr defTabSz="898525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791" y="0"/>
            <a:ext cx="2960011" cy="488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855" tIns="44927" rIns="89855" bIns="44927" numCol="1" anchor="t" anchorCtr="0" compatLnSpc="1">
            <a:prstTxWarp prst="textNoShape">
              <a:avLst/>
            </a:prstTxWarp>
          </a:bodyPr>
          <a:lstStyle>
            <a:lvl1pPr algn="r" defTabSz="898525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922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714375" y="731838"/>
            <a:ext cx="5311775" cy="37433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888634" y="4719108"/>
            <a:ext cx="5034535" cy="44731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855" tIns="44927" rIns="89855" bIns="4492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436497"/>
            <a:ext cx="2960011" cy="488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855" tIns="44927" rIns="89855" bIns="44927" numCol="1" anchor="b" anchorCtr="0" compatLnSpc="1">
            <a:prstTxWarp prst="textNoShape">
              <a:avLst/>
            </a:prstTxWarp>
          </a:bodyPr>
          <a:lstStyle>
            <a:lvl1pPr defTabSz="898525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791" y="9436497"/>
            <a:ext cx="2960011" cy="4884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89855" tIns="44927" rIns="89855" bIns="44927" numCol="1" anchor="b" anchorCtr="0" compatLnSpc="1">
            <a:prstTxWarp prst="textNoShape">
              <a:avLst/>
            </a:prstTxWarp>
          </a:bodyPr>
          <a:lstStyle>
            <a:lvl1pPr algn="r" defTabSz="898525">
              <a:defRPr sz="120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fld id="{065F618A-A102-45A9-AF38-6341B364AC3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8771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527670"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1055338"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583008"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2110677" algn="l" rtl="0" fontAlgn="base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638347" algn="l" defTabSz="105533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166016" algn="l" defTabSz="105533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693685" algn="l" defTabSz="105533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221355" algn="l" defTabSz="1055338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2721" y="2372072"/>
            <a:ext cx="9210834" cy="163676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441" y="4326996"/>
            <a:ext cx="7585393" cy="1951390"/>
          </a:xfrm>
        </p:spPr>
        <p:txBody>
          <a:bodyPr/>
          <a:lstStyle>
            <a:lvl1pPr marL="0" indent="0" algn="ctr">
              <a:buNone/>
              <a:defRPr/>
            </a:lvl1pPr>
            <a:lvl2pPr marL="527670" indent="0" algn="ctr">
              <a:buNone/>
              <a:defRPr/>
            </a:lvl2pPr>
            <a:lvl3pPr marL="1055338" indent="0" algn="ctr">
              <a:buNone/>
              <a:defRPr/>
            </a:lvl3pPr>
            <a:lvl4pPr marL="1583008" indent="0" algn="ctr">
              <a:buNone/>
              <a:defRPr/>
            </a:lvl4pPr>
            <a:lvl5pPr marL="2110677" indent="0" algn="ctr">
              <a:buNone/>
              <a:defRPr/>
            </a:lvl5pPr>
            <a:lvl6pPr marL="2638347" indent="0" algn="ctr">
              <a:buNone/>
              <a:defRPr/>
            </a:lvl6pPr>
            <a:lvl7pPr marL="3166016" indent="0" algn="ctr">
              <a:buNone/>
              <a:defRPr/>
            </a:lvl7pPr>
            <a:lvl8pPr marL="3693685" indent="0" algn="ctr">
              <a:buNone/>
              <a:defRPr/>
            </a:lvl8pPr>
            <a:lvl9pPr marL="4221355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Wouter Verkerke, NIKHEF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Wouter Verkerke, UCSB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20846" y="339372"/>
            <a:ext cx="2302708" cy="661775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720" y="339372"/>
            <a:ext cx="6727521" cy="661775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Wouter Verkerke, UCSB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21" y="339372"/>
            <a:ext cx="9210834" cy="50905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12720" y="1102961"/>
            <a:ext cx="4515115" cy="585417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08441" y="1102961"/>
            <a:ext cx="4515115" cy="585417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812721" y="7041975"/>
            <a:ext cx="9210834" cy="42421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Wouter Verkerke, UCSB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Wouter Verkerke, NIKHEF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5991" y="4906757"/>
            <a:ext cx="9210834" cy="1516570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5991" y="3236411"/>
            <a:ext cx="9210834" cy="1670347"/>
          </a:xfrm>
        </p:spPr>
        <p:txBody>
          <a:bodyPr anchor="b"/>
          <a:lstStyle>
            <a:lvl1pPr marL="0" indent="0">
              <a:buNone/>
              <a:defRPr sz="2300"/>
            </a:lvl1pPr>
            <a:lvl2pPr marL="527670" indent="0">
              <a:buNone/>
              <a:defRPr sz="2100"/>
            </a:lvl2pPr>
            <a:lvl3pPr marL="1055338" indent="0">
              <a:buNone/>
              <a:defRPr sz="1800"/>
            </a:lvl3pPr>
            <a:lvl4pPr marL="1583008" indent="0">
              <a:buNone/>
              <a:defRPr sz="1600"/>
            </a:lvl4pPr>
            <a:lvl5pPr marL="2110677" indent="0">
              <a:buNone/>
              <a:defRPr sz="1600"/>
            </a:lvl5pPr>
            <a:lvl6pPr marL="2638347" indent="0">
              <a:buNone/>
              <a:defRPr sz="1600"/>
            </a:lvl6pPr>
            <a:lvl7pPr marL="3166016" indent="0">
              <a:buNone/>
              <a:defRPr sz="1600"/>
            </a:lvl7pPr>
            <a:lvl8pPr marL="3693685" indent="0">
              <a:buNone/>
              <a:defRPr sz="1600"/>
            </a:lvl8pPr>
            <a:lvl9pPr marL="4221355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Wouter Verkerke, UCSB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720" y="1102961"/>
            <a:ext cx="4515115" cy="585417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508441" y="1102961"/>
            <a:ext cx="4515115" cy="585417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Wouter Verkerke, UCSB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14" y="305789"/>
            <a:ext cx="9752648" cy="127264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1814" y="1709234"/>
            <a:ext cx="4787903" cy="712328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7670" indent="0">
              <a:buNone/>
              <a:defRPr sz="2300" b="1"/>
            </a:lvl2pPr>
            <a:lvl3pPr marL="1055338" indent="0">
              <a:buNone/>
              <a:defRPr sz="2100" b="1"/>
            </a:lvl3pPr>
            <a:lvl4pPr marL="1583008" indent="0">
              <a:buNone/>
              <a:defRPr sz="1800" b="1"/>
            </a:lvl4pPr>
            <a:lvl5pPr marL="2110677" indent="0">
              <a:buNone/>
              <a:defRPr sz="1800" b="1"/>
            </a:lvl5pPr>
            <a:lvl6pPr marL="2638347" indent="0">
              <a:buNone/>
              <a:defRPr sz="1800" b="1"/>
            </a:lvl6pPr>
            <a:lvl7pPr marL="3166016" indent="0">
              <a:buNone/>
              <a:defRPr sz="1800" b="1"/>
            </a:lvl7pPr>
            <a:lvl8pPr marL="3693685" indent="0">
              <a:buNone/>
              <a:defRPr sz="1800" b="1"/>
            </a:lvl8pPr>
            <a:lvl9pPr marL="4221355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814" y="2421562"/>
            <a:ext cx="4787903" cy="4399467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504679" y="1709234"/>
            <a:ext cx="4789784" cy="712328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27670" indent="0">
              <a:buNone/>
              <a:defRPr sz="2300" b="1"/>
            </a:lvl2pPr>
            <a:lvl3pPr marL="1055338" indent="0">
              <a:buNone/>
              <a:defRPr sz="2100" b="1"/>
            </a:lvl3pPr>
            <a:lvl4pPr marL="1583008" indent="0">
              <a:buNone/>
              <a:defRPr sz="1800" b="1"/>
            </a:lvl4pPr>
            <a:lvl5pPr marL="2110677" indent="0">
              <a:buNone/>
              <a:defRPr sz="1800" b="1"/>
            </a:lvl5pPr>
            <a:lvl6pPr marL="2638347" indent="0">
              <a:buNone/>
              <a:defRPr sz="1800" b="1"/>
            </a:lvl6pPr>
            <a:lvl7pPr marL="3166016" indent="0">
              <a:buNone/>
              <a:defRPr sz="1800" b="1"/>
            </a:lvl7pPr>
            <a:lvl8pPr marL="3693685" indent="0">
              <a:buNone/>
              <a:defRPr sz="1800" b="1"/>
            </a:lvl8pPr>
            <a:lvl9pPr marL="4221355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504679" y="2421562"/>
            <a:ext cx="4789784" cy="4399467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Wouter Verkerke, UCSB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Wouter Verkerke, UCSB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Wouter Verkerke, UCSB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14" y="304022"/>
            <a:ext cx="3565060" cy="1293857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6682" y="304021"/>
            <a:ext cx="6057779" cy="651700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14" y="1597879"/>
            <a:ext cx="3565060" cy="5223151"/>
          </a:xfrm>
        </p:spPr>
        <p:txBody>
          <a:bodyPr/>
          <a:lstStyle>
            <a:lvl1pPr marL="0" indent="0">
              <a:buNone/>
              <a:defRPr sz="1600"/>
            </a:lvl1pPr>
            <a:lvl2pPr marL="527670" indent="0">
              <a:buNone/>
              <a:defRPr sz="1400"/>
            </a:lvl2pPr>
            <a:lvl3pPr marL="1055338" indent="0">
              <a:buNone/>
              <a:defRPr sz="1200"/>
            </a:lvl3pPr>
            <a:lvl4pPr marL="1583008" indent="0">
              <a:buNone/>
              <a:defRPr sz="1000"/>
            </a:lvl4pPr>
            <a:lvl5pPr marL="2110677" indent="0">
              <a:buNone/>
              <a:defRPr sz="1000"/>
            </a:lvl5pPr>
            <a:lvl6pPr marL="2638347" indent="0">
              <a:buNone/>
              <a:defRPr sz="1000"/>
            </a:lvl6pPr>
            <a:lvl7pPr marL="3166016" indent="0">
              <a:buNone/>
              <a:defRPr sz="1000"/>
            </a:lvl7pPr>
            <a:lvl8pPr marL="3693685" indent="0">
              <a:buNone/>
              <a:defRPr sz="1000"/>
            </a:lvl8pPr>
            <a:lvl9pPr marL="4221355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Wouter Verkerke, UCSB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987" y="5345112"/>
            <a:ext cx="6501765" cy="631021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123987" y="682281"/>
            <a:ext cx="6501765" cy="4581525"/>
          </a:xfrm>
        </p:spPr>
        <p:txBody>
          <a:bodyPr/>
          <a:lstStyle>
            <a:lvl1pPr marL="0" indent="0">
              <a:buNone/>
              <a:defRPr sz="3700"/>
            </a:lvl1pPr>
            <a:lvl2pPr marL="527670" indent="0">
              <a:buNone/>
              <a:defRPr sz="3200"/>
            </a:lvl2pPr>
            <a:lvl3pPr marL="1055338" indent="0">
              <a:buNone/>
              <a:defRPr sz="2800"/>
            </a:lvl3pPr>
            <a:lvl4pPr marL="1583008" indent="0">
              <a:buNone/>
              <a:defRPr sz="2300"/>
            </a:lvl4pPr>
            <a:lvl5pPr marL="2110677" indent="0">
              <a:buNone/>
              <a:defRPr sz="2300"/>
            </a:lvl5pPr>
            <a:lvl6pPr marL="2638347" indent="0">
              <a:buNone/>
              <a:defRPr sz="2300"/>
            </a:lvl6pPr>
            <a:lvl7pPr marL="3166016" indent="0">
              <a:buNone/>
              <a:defRPr sz="2300"/>
            </a:lvl7pPr>
            <a:lvl8pPr marL="3693685" indent="0">
              <a:buNone/>
              <a:defRPr sz="2300"/>
            </a:lvl8pPr>
            <a:lvl9pPr marL="4221355" indent="0">
              <a:buNone/>
              <a:defRPr sz="23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23987" y="5976133"/>
            <a:ext cx="6501765" cy="896154"/>
          </a:xfrm>
        </p:spPr>
        <p:txBody>
          <a:bodyPr/>
          <a:lstStyle>
            <a:lvl1pPr marL="0" indent="0">
              <a:buNone/>
              <a:defRPr sz="1600"/>
            </a:lvl1pPr>
            <a:lvl2pPr marL="527670" indent="0">
              <a:buNone/>
              <a:defRPr sz="1400"/>
            </a:lvl2pPr>
            <a:lvl3pPr marL="1055338" indent="0">
              <a:buNone/>
              <a:defRPr sz="1200"/>
            </a:lvl3pPr>
            <a:lvl4pPr marL="1583008" indent="0">
              <a:buNone/>
              <a:defRPr sz="1000"/>
            </a:lvl4pPr>
            <a:lvl5pPr marL="2110677" indent="0">
              <a:buNone/>
              <a:defRPr sz="1000"/>
            </a:lvl5pPr>
            <a:lvl6pPr marL="2638347" indent="0">
              <a:buNone/>
              <a:defRPr sz="1000"/>
            </a:lvl6pPr>
            <a:lvl7pPr marL="3166016" indent="0">
              <a:buNone/>
              <a:defRPr sz="1000"/>
            </a:lvl7pPr>
            <a:lvl8pPr marL="3693685" indent="0">
              <a:buNone/>
              <a:defRPr sz="1000"/>
            </a:lvl8pPr>
            <a:lvl9pPr marL="4221355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Wouter Verkerke, UCSB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2721" y="339372"/>
            <a:ext cx="9210834" cy="5090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5534" tIns="52768" rIns="105534" bIns="5276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2721" y="1102961"/>
            <a:ext cx="9210834" cy="5854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5534" tIns="52768" rIns="105534" bIns="527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812721" y="7041975"/>
            <a:ext cx="9210834" cy="424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5534" tIns="52768" rIns="105534" bIns="52768" numCol="1" anchor="t" anchorCtr="0" compatLnSpc="1">
            <a:prstTxWarp prst="textNoShape">
              <a:avLst/>
            </a:prstTxWarp>
          </a:bodyPr>
          <a:lstStyle>
            <a:lvl1pPr algn="r">
              <a:defRPr sz="1400" b="0" i="0">
                <a:latin typeface="Helvetica Neue UltraLight"/>
                <a:cs typeface="Helvetica Neue UltraLight"/>
              </a:defRPr>
            </a:lvl1pPr>
          </a:lstStyle>
          <a:p>
            <a:r>
              <a:rPr lang="en-US" dirty="0" err="1" smtClean="0"/>
              <a:t>Wouter</a:t>
            </a:r>
            <a:r>
              <a:rPr lang="en-US" dirty="0" smtClean="0"/>
              <a:t> </a:t>
            </a:r>
            <a:r>
              <a:rPr lang="en-US" dirty="0" err="1" smtClean="0"/>
              <a:t>Verkerke</a:t>
            </a:r>
            <a:r>
              <a:rPr lang="en-US" dirty="0" smtClean="0"/>
              <a:t>, </a:t>
            </a:r>
            <a:r>
              <a:rPr lang="en-US" dirty="0" err="1" smtClean="0"/>
              <a:t>Nikhef</a:t>
            </a:r>
            <a:endParaRPr lang="en-US" dirty="0"/>
          </a:p>
        </p:txBody>
      </p:sp>
      <p:pic>
        <p:nvPicPr>
          <p:cNvPr id="1032" name="Picture 8" descr="babar-elephant"/>
          <p:cNvPicPr>
            <a:picLocks noChangeAspect="1" noChangeArrowheads="1"/>
          </p:cNvPicPr>
          <p:nvPr/>
        </p:nvPicPr>
        <p:blipFill>
          <a:blip r:embed="rId14" cstate="screen">
            <a:lum bright="40000" contrast="-4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8331" y="254529"/>
            <a:ext cx="474087" cy="5939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2800" b="0" i="0">
          <a:solidFill>
            <a:schemeClr val="accent2"/>
          </a:solidFill>
          <a:latin typeface="Helvetica Neue Light"/>
          <a:ea typeface="+mj-ea"/>
          <a:cs typeface="Helvetica Neue Light"/>
        </a:defRPr>
      </a:lvl1pPr>
      <a:lvl2pPr algn="l" rtl="0" fontAlgn="base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Verdan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Verdan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Verdan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Verdana" pitchFamily="34" charset="0"/>
        </a:defRPr>
      </a:lvl5pPr>
      <a:lvl6pPr marL="527670" algn="l" rtl="0" fontAlgn="base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Verdana" pitchFamily="34" charset="0"/>
        </a:defRPr>
      </a:lvl6pPr>
      <a:lvl7pPr marL="1055338" algn="l" rtl="0" fontAlgn="base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Verdana" pitchFamily="34" charset="0"/>
        </a:defRPr>
      </a:lvl7pPr>
      <a:lvl8pPr marL="1583008" algn="l" rtl="0" fontAlgn="base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Verdana" pitchFamily="34" charset="0"/>
        </a:defRPr>
      </a:lvl8pPr>
      <a:lvl9pPr marL="2110677" algn="l" rtl="0" fontAlgn="base">
        <a:spcBef>
          <a:spcPct val="0"/>
        </a:spcBef>
        <a:spcAft>
          <a:spcPct val="0"/>
        </a:spcAft>
        <a:defRPr sz="2800">
          <a:solidFill>
            <a:schemeClr val="accent2"/>
          </a:solidFill>
          <a:latin typeface="Verdana" pitchFamily="34" charset="0"/>
        </a:defRPr>
      </a:lvl9pPr>
    </p:titleStyle>
    <p:bodyStyle>
      <a:lvl1pPr marL="395752" indent="-395752" algn="l" rtl="0" fontAlgn="base">
        <a:spcBef>
          <a:spcPct val="50000"/>
        </a:spcBef>
        <a:spcAft>
          <a:spcPct val="0"/>
        </a:spcAft>
        <a:buChar char="•"/>
        <a:defRPr sz="2300" b="0" i="0">
          <a:solidFill>
            <a:schemeClr val="tx1"/>
          </a:solidFill>
          <a:latin typeface="Helvetica Neue Light"/>
          <a:ea typeface="+mn-ea"/>
          <a:cs typeface="Helvetica Neue Light"/>
        </a:defRPr>
      </a:lvl1pPr>
      <a:lvl2pPr marL="857463" indent="-329793" algn="l" rtl="0" fontAlgn="base">
        <a:spcBef>
          <a:spcPct val="50000"/>
        </a:spcBef>
        <a:spcAft>
          <a:spcPct val="0"/>
        </a:spcAft>
        <a:buChar char="–"/>
        <a:defRPr sz="1800" b="0" i="0">
          <a:solidFill>
            <a:schemeClr val="tx1"/>
          </a:solidFill>
          <a:latin typeface="Helvetica Neue Light"/>
          <a:cs typeface="Helvetica Neue Light"/>
        </a:defRPr>
      </a:lvl2pPr>
      <a:lvl3pPr marL="1319173" indent="-263835" algn="l" rtl="0" fontAlgn="base">
        <a:spcBef>
          <a:spcPct val="50000"/>
        </a:spcBef>
        <a:spcAft>
          <a:spcPct val="0"/>
        </a:spcAft>
        <a:buChar char="•"/>
        <a:defRPr sz="1400" b="0" i="0">
          <a:solidFill>
            <a:schemeClr val="tx1"/>
          </a:solidFill>
          <a:latin typeface="Helvetica Neue Light"/>
          <a:cs typeface="Helvetica Neue Light"/>
        </a:defRPr>
      </a:lvl3pPr>
      <a:lvl4pPr marL="1846843" indent="-263835" algn="l" rtl="0" fontAlgn="base">
        <a:spcBef>
          <a:spcPct val="50000"/>
        </a:spcBef>
        <a:spcAft>
          <a:spcPct val="0"/>
        </a:spcAft>
        <a:buChar char="–"/>
        <a:defRPr sz="1400" b="0" i="0">
          <a:solidFill>
            <a:schemeClr val="tx1"/>
          </a:solidFill>
          <a:latin typeface="Helvetica Neue Light"/>
          <a:cs typeface="Helvetica Neue Light"/>
        </a:defRPr>
      </a:lvl4pPr>
      <a:lvl5pPr marL="2374512" indent="-263835" algn="l" rtl="0" fontAlgn="base">
        <a:spcBef>
          <a:spcPct val="50000"/>
        </a:spcBef>
        <a:spcAft>
          <a:spcPct val="0"/>
        </a:spcAft>
        <a:buChar char="»"/>
        <a:defRPr sz="1400" b="0" i="0">
          <a:solidFill>
            <a:schemeClr val="tx1"/>
          </a:solidFill>
          <a:latin typeface="Helvetica Neue Light"/>
          <a:cs typeface="Helvetica Neue Light"/>
        </a:defRPr>
      </a:lvl5pPr>
      <a:lvl6pPr marL="2902181" indent="-263835" algn="l" rtl="0" fontAlgn="base">
        <a:spcBef>
          <a:spcPct val="5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3429850" indent="-263835" algn="l" rtl="0" fontAlgn="base">
        <a:spcBef>
          <a:spcPct val="5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957520" indent="-263835" algn="l" rtl="0" fontAlgn="base">
        <a:spcBef>
          <a:spcPct val="5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4485188" indent="-263835" algn="l" rtl="0" fontAlgn="base">
        <a:spcBef>
          <a:spcPct val="5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105533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7670" algn="l" defTabSz="105533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55338" algn="l" defTabSz="105533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83008" algn="l" defTabSz="105533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10677" algn="l" defTabSz="105533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38347" algn="l" defTabSz="105533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66016" algn="l" defTabSz="105533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93685" algn="l" defTabSz="105533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221355" algn="l" defTabSz="105533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Relationship Id="rId6" Type="http://schemas.openxmlformats.org/officeDocument/2006/relationships/image" Target="../media/image22.png"/><Relationship Id="rId7" Type="http://schemas.openxmlformats.org/officeDocument/2006/relationships/image" Target="../media/image23.png"/><Relationship Id="rId8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jpeg"/><Relationship Id="rId5" Type="http://schemas.microsoft.com/office/2007/relationships/hdphoto" Target="../media/hdphoto1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35.png"/><Relationship Id="rId5" Type="http://schemas.openxmlformats.org/officeDocument/2006/relationships/image" Target="../media/image43.png"/><Relationship Id="rId6" Type="http://schemas.openxmlformats.org/officeDocument/2006/relationships/oleObject" Target="../embeddings/oleObject1.bin"/><Relationship Id="rId7" Type="http://schemas.openxmlformats.org/officeDocument/2006/relationships/image" Target="../media/image40.emf"/><Relationship Id="rId8" Type="http://schemas.openxmlformats.org/officeDocument/2006/relationships/oleObject" Target="../embeddings/oleObject2.bin"/><Relationship Id="rId9" Type="http://schemas.openxmlformats.org/officeDocument/2006/relationships/image" Target="../media/image41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oleObject" Target="../embeddings/oleObject3.bin"/><Relationship Id="rId5" Type="http://schemas.openxmlformats.org/officeDocument/2006/relationships/image" Target="../media/image51.emf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oleObject" Target="../embeddings/oleObject4.bin"/><Relationship Id="rId5" Type="http://schemas.openxmlformats.org/officeDocument/2006/relationships/image" Target="../media/image51.emf"/><Relationship Id="rId6" Type="http://schemas.openxmlformats.org/officeDocument/2006/relationships/image" Target="../media/image52.png"/><Relationship Id="rId7" Type="http://schemas.openxmlformats.org/officeDocument/2006/relationships/image" Target="../media/image53.png"/><Relationship Id="rId8" Type="http://schemas.openxmlformats.org/officeDocument/2006/relationships/image" Target="../media/image54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ng"/><Relationship Id="rId3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jpeg"/><Relationship Id="rId6" Type="http://schemas.openxmlformats.org/officeDocument/2006/relationships/image" Target="../media/image64.png"/><Relationship Id="rId7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66.png"/><Relationship Id="rId5" Type="http://schemas.openxmlformats.org/officeDocument/2006/relationships/oleObject" Target="../embeddings/oleObject5.bin"/><Relationship Id="rId6" Type="http://schemas.openxmlformats.org/officeDocument/2006/relationships/image" Target="../media/image51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Relationship Id="rId3" Type="http://schemas.openxmlformats.org/officeDocument/2006/relationships/image" Target="../media/image7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Relationship Id="rId3" Type="http://schemas.openxmlformats.org/officeDocument/2006/relationships/image" Target="../media/image7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4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4" Type="http://schemas.openxmlformats.org/officeDocument/2006/relationships/oleObject" Target="../embeddings/oleObject6.bin"/><Relationship Id="rId5" Type="http://schemas.openxmlformats.org/officeDocument/2006/relationships/image" Target="../media/image80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2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4.png"/><Relationship Id="rId3" Type="http://schemas.openxmlformats.org/officeDocument/2006/relationships/image" Target="../media/image8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87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6.png"/><Relationship Id="rId3" Type="http://schemas.openxmlformats.org/officeDocument/2006/relationships/image" Target="../media/image8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6" Type="http://schemas.openxmlformats.org/officeDocument/2006/relationships/image" Target="../media/image92.png"/><Relationship Id="rId7" Type="http://schemas.openxmlformats.org/officeDocument/2006/relationships/image" Target="../media/image93.png"/><Relationship Id="rId8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9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5.png"/><Relationship Id="rId3" Type="http://schemas.openxmlformats.org/officeDocument/2006/relationships/image" Target="../media/image90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6.png"/><Relationship Id="rId3" Type="http://schemas.openxmlformats.org/officeDocument/2006/relationships/image" Target="../media/image97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8.png"/><Relationship Id="rId3" Type="http://schemas.openxmlformats.org/officeDocument/2006/relationships/image" Target="../media/image9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0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3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4.png"/><Relationship Id="rId3" Type="http://schemas.openxmlformats.org/officeDocument/2006/relationships/image" Target="../media/image105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6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4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Relationship Id="rId3" Type="http://schemas.openxmlformats.org/officeDocument/2006/relationships/image" Target="../media/image111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2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4" Type="http://schemas.openxmlformats.org/officeDocument/2006/relationships/image" Target="../media/image115.png"/><Relationship Id="rId5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3.pn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7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8.png"/><Relationship Id="rId3" Type="http://schemas.openxmlformats.org/officeDocument/2006/relationships/image" Target="../media/image119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4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4" Type="http://schemas.openxmlformats.org/officeDocument/2006/relationships/image" Target="../media/image12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4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4" Type="http://schemas.openxmlformats.org/officeDocument/2006/relationships/image" Target="../media/image130.png"/><Relationship Id="rId5" Type="http://schemas.openxmlformats.org/officeDocument/2006/relationships/oleObject" Target="../embeddings/oleObject7.bin"/><Relationship Id="rId6" Type="http://schemas.openxmlformats.org/officeDocument/2006/relationships/image" Target="../media/image127.emf"/><Relationship Id="rId7" Type="http://schemas.openxmlformats.org/officeDocument/2006/relationships/oleObject" Target="../embeddings/oleObject8.bin"/><Relationship Id="rId8" Type="http://schemas.openxmlformats.org/officeDocument/2006/relationships/image" Target="../media/image128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1.png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2.png"/><Relationship Id="rId3" Type="http://schemas.openxmlformats.org/officeDocument/2006/relationships/image" Target="../media/image131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png"/><Relationship Id="rId3" Type="http://schemas.openxmlformats.org/officeDocument/2006/relationships/image" Target="../media/image13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4" Type="http://schemas.openxmlformats.org/officeDocument/2006/relationships/image" Target="../media/image136.png"/><Relationship Id="rId5" Type="http://schemas.openxmlformats.org/officeDocument/2006/relationships/image" Target="../media/image137.png"/><Relationship Id="rId6" Type="http://schemas.openxmlformats.org/officeDocument/2006/relationships/image" Target="../media/image138.png"/><Relationship Id="rId7" Type="http://schemas.openxmlformats.org/officeDocument/2006/relationships/image" Target="../media/image139.png"/><Relationship Id="rId8" Type="http://schemas.openxmlformats.org/officeDocument/2006/relationships/image" Target="../media/image140.png"/><Relationship Id="rId9" Type="http://schemas.openxmlformats.org/officeDocument/2006/relationships/image" Target="../media/image141.png"/><Relationship Id="rId10" Type="http://schemas.openxmlformats.org/officeDocument/2006/relationships/image" Target="../media/image1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4" Type="http://schemas.openxmlformats.org/officeDocument/2006/relationships/image" Target="../media/image143.png"/><Relationship Id="rId5" Type="http://schemas.openxmlformats.org/officeDocument/2006/relationships/image" Target="../media/image135.png"/><Relationship Id="rId6" Type="http://schemas.openxmlformats.org/officeDocument/2006/relationships/image" Target="../media/image136.png"/><Relationship Id="rId7" Type="http://schemas.openxmlformats.org/officeDocument/2006/relationships/image" Target="../media/image137.png"/><Relationship Id="rId8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9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4" Type="http://schemas.openxmlformats.org/officeDocument/2006/relationships/image" Target="../media/image1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5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4" Type="http://schemas.openxmlformats.org/officeDocument/2006/relationships/image" Target="../media/image1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8.png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9.png"/><Relationship Id="rId3" Type="http://schemas.openxmlformats.org/officeDocument/2006/relationships/image" Target="../media/image15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4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9.pn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2.pn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3.png"/><Relationship Id="rId3" Type="http://schemas.openxmlformats.org/officeDocument/2006/relationships/image" Target="../media/image154.png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5.png"/><Relationship Id="rId3" Type="http://schemas.openxmlformats.org/officeDocument/2006/relationships/image" Target="../media/image15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png"/><Relationship Id="rId4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i="1" dirty="0" smtClean="0"/>
              <a:t>Constraints on Higgs couplings from a combination of ATLAS and CMS measurements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W. Verkerke (Nikhef)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Wouter Verkerke, NIKHEF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1</a:t>
            </a:fld>
            <a:endParaRPr lang="nl-NL" dirty="0">
              <a:latin typeface="Helvetica Neue Light"/>
              <a:cs typeface="Helvetica Neue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31376" y="5646737"/>
            <a:ext cx="5201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Helvetica Neue Light"/>
                <a:cs typeface="Helvetica Neue Light"/>
              </a:rPr>
              <a:t>ATLAS-CONF-2015-044 / CMS-PAS-HIG-15-002</a:t>
            </a:r>
            <a:endParaRPr lang="en-US" i="1" dirty="0">
              <a:latin typeface="Helvetica Neue Light"/>
              <a:cs typeface="Helvetica Neue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84537" y="6039405"/>
            <a:ext cx="38127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Helvetica Neue Light"/>
                <a:cs typeface="Helvetica Neue Light"/>
              </a:rPr>
              <a:t>Seminar </a:t>
            </a:r>
            <a:r>
              <a:rPr lang="en-US" i="1" dirty="0" err="1" smtClean="0">
                <a:latin typeface="Helvetica Neue Light"/>
                <a:cs typeface="Helvetica Neue Light"/>
              </a:rPr>
              <a:t>Brussel</a:t>
            </a:r>
            <a:r>
              <a:rPr lang="en-US" i="1" dirty="0" smtClean="0">
                <a:latin typeface="Helvetica Neue Light"/>
                <a:cs typeface="Helvetica Neue Light"/>
              </a:rPr>
              <a:t> – </a:t>
            </a:r>
            <a:r>
              <a:rPr lang="en-US" i="1" dirty="0" smtClean="0">
                <a:latin typeface="Helvetica Neue Light"/>
                <a:cs typeface="Helvetica Neue Light"/>
              </a:rPr>
              <a:t>16</a:t>
            </a:r>
            <a:r>
              <a:rPr lang="en-US" i="1" dirty="0" smtClean="0">
                <a:latin typeface="Helvetica Neue Light"/>
                <a:cs typeface="Helvetica Neue Light"/>
              </a:rPr>
              <a:t> </a:t>
            </a:r>
            <a:r>
              <a:rPr lang="en-US" i="1" dirty="0" smtClean="0">
                <a:latin typeface="Helvetica Neue Light"/>
                <a:cs typeface="Helvetica Neue Light"/>
              </a:rPr>
              <a:t>October 2015</a:t>
            </a:r>
            <a:endParaRPr lang="en-US" i="1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855717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Outline of this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721" y="1102961"/>
            <a:ext cx="8644016" cy="5381975"/>
          </a:xfrm>
        </p:spPr>
        <p:txBody>
          <a:bodyPr/>
          <a:lstStyle/>
          <a:p>
            <a:pPr marL="457200" indent="-457200" algn="ctr">
              <a:lnSpc>
                <a:spcPct val="200000"/>
              </a:lnSpc>
              <a:buFont typeface="+mj-ea"/>
              <a:buAutoNum type="circleNumDbPlain"/>
            </a:pPr>
            <a:r>
              <a:rPr lang="en-US" dirty="0" smtClean="0"/>
              <a:t>Introduction</a:t>
            </a:r>
          </a:p>
          <a:p>
            <a:pPr marL="457200" indent="-457200" algn="ctr">
              <a:lnSpc>
                <a:spcPct val="200000"/>
              </a:lnSpc>
              <a:buFont typeface="+mj-ea"/>
              <a:buAutoNum type="circleNumDbPlain"/>
            </a:pPr>
            <a:r>
              <a:rPr lang="en-US" b="1" dirty="0" smtClean="0">
                <a:latin typeface="Helvetica Neue"/>
                <a:cs typeface="Helvetica Neue"/>
              </a:rPr>
              <a:t>Higgs boson phenomenology &amp; interpretation framework</a:t>
            </a:r>
          </a:p>
          <a:p>
            <a:pPr marL="457200" indent="-457200" algn="ctr">
              <a:lnSpc>
                <a:spcPct val="200000"/>
              </a:lnSpc>
              <a:buFont typeface="+mj-ea"/>
              <a:buAutoNum type="circleNumDbPlain"/>
            </a:pPr>
            <a:r>
              <a:rPr lang="en-US" dirty="0" smtClean="0"/>
              <a:t>Combination procedure &amp; experimental inputs</a:t>
            </a:r>
          </a:p>
          <a:p>
            <a:pPr marL="457200" indent="-457200" algn="ctr">
              <a:lnSpc>
                <a:spcPct val="200000"/>
              </a:lnSpc>
              <a:buFont typeface="+mj-ea"/>
              <a:buAutoNum type="circleNumDbPlain"/>
            </a:pPr>
            <a:r>
              <a:rPr lang="en-US" dirty="0" smtClean="0"/>
              <a:t>Signal strength measurements</a:t>
            </a:r>
          </a:p>
          <a:p>
            <a:pPr marL="457200" indent="-457200" algn="ctr">
              <a:lnSpc>
                <a:spcPct val="200000"/>
              </a:lnSpc>
              <a:buFont typeface="+mj-ea"/>
              <a:buAutoNum type="circleNumDbPlain"/>
            </a:pPr>
            <a:r>
              <a:rPr lang="en-US" dirty="0" smtClean="0"/>
              <a:t>Constraints on Higgs boson couplings</a:t>
            </a:r>
          </a:p>
          <a:p>
            <a:pPr marL="457200" indent="-457200" algn="ctr">
              <a:lnSpc>
                <a:spcPct val="200000"/>
              </a:lnSpc>
              <a:buFont typeface="+mj-ea"/>
              <a:buAutoNum type="circleNumDbPlain"/>
            </a:pPr>
            <a:r>
              <a:rPr lang="en-US" dirty="0" smtClean="0"/>
              <a:t>Most generic </a:t>
            </a:r>
            <a:r>
              <a:rPr lang="en-US" dirty="0" err="1" smtClean="0"/>
              <a:t>parametrizations</a:t>
            </a:r>
            <a:endParaRPr lang="en-US" dirty="0" smtClean="0"/>
          </a:p>
          <a:p>
            <a:pPr marL="457200" indent="-457200" algn="ctr">
              <a:lnSpc>
                <a:spcPct val="200000"/>
              </a:lnSpc>
              <a:buFont typeface="+mj-ea"/>
              <a:buAutoNum type="circleNumDbPlain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Wouter Verkerke, NIKHEF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10</a:t>
            </a:fld>
            <a:endParaRPr lang="nl-NL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9129461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8537" y="1836737"/>
            <a:ext cx="4343400" cy="41729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Standard Model Higgs boson decays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Wouter Verkerke, NIKHEF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163637" y="6234251"/>
            <a:ext cx="9359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The natural width of the Higgs boson is expected to be very small (&lt;&lt; resolution)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55597" y="2005151"/>
            <a:ext cx="3953540" cy="31649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75337" y="5229006"/>
            <a:ext cx="34163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SM BR theory uncertainties </a:t>
            </a:r>
          </a:p>
          <a:p>
            <a:r>
              <a:rPr lang="en-US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2-5% for most important decays</a:t>
            </a:r>
            <a:endParaRPr lang="en-US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cxnSp>
        <p:nvCxnSpPr>
          <p:cNvPr id="11" name="Straight Arrow Connector 10"/>
          <p:cNvCxnSpPr/>
          <p:nvPr/>
        </p:nvCxnSpPr>
        <p:spPr>
          <a:xfrm flipH="1">
            <a:off x="2827337" y="1531937"/>
            <a:ext cx="533399" cy="381000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3513136" y="1303337"/>
            <a:ext cx="20697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tx1"/>
                </a:solidFill>
                <a:latin typeface="Helvetica Neue Medium"/>
                <a:cs typeface="Helvetica Neue Medium"/>
              </a:rPr>
              <a:t>m</a:t>
            </a:r>
            <a:r>
              <a:rPr lang="en-US" sz="2000" baseline="-25000" dirty="0" err="1" smtClean="0">
                <a:solidFill>
                  <a:schemeClr val="tx1"/>
                </a:solidFill>
                <a:latin typeface="Helvetica Neue Medium"/>
                <a:cs typeface="Helvetica Neue Medium"/>
              </a:rPr>
              <a:t>H</a:t>
            </a:r>
            <a:r>
              <a:rPr lang="en-US" sz="2000" dirty="0" smtClean="0">
                <a:solidFill>
                  <a:schemeClr val="tx1"/>
                </a:solidFill>
                <a:latin typeface="Helvetica Neue Medium"/>
                <a:cs typeface="Helvetica Neue Medium"/>
              </a:rPr>
              <a:t>=125.09 GeV</a:t>
            </a:r>
            <a:endParaRPr lang="en-US" sz="20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  <p:cxnSp>
        <p:nvCxnSpPr>
          <p:cNvPr id="13" name="Straight Connector 12"/>
          <p:cNvCxnSpPr/>
          <p:nvPr/>
        </p:nvCxnSpPr>
        <p:spPr>
          <a:xfrm flipH="1">
            <a:off x="2890837" y="2065337"/>
            <a:ext cx="12700" cy="3482421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157908" y="6789737"/>
            <a:ext cx="57049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Helvetica Neue Medium"/>
                <a:cs typeface="Helvetica Neue Medium"/>
              </a:rPr>
              <a:t>See “Handbook </a:t>
            </a:r>
            <a:r>
              <a:rPr lang="en-US" sz="1400" dirty="0">
                <a:latin typeface="Helvetica Neue Medium"/>
                <a:cs typeface="Helvetica Neue Medium"/>
              </a:rPr>
              <a:t>of LHC Higgs Cross Sections: 3. Higgs </a:t>
            </a:r>
            <a:r>
              <a:rPr lang="en-US" sz="1400" dirty="0" smtClean="0">
                <a:latin typeface="Helvetica Neue Medium"/>
                <a:cs typeface="Helvetica Neue Medium"/>
              </a:rPr>
              <a:t>Properties”</a:t>
            </a:r>
            <a:br>
              <a:rPr lang="en-US" sz="1400" dirty="0" smtClean="0">
                <a:latin typeface="Helvetica Neue Medium"/>
                <a:cs typeface="Helvetica Neue Medium"/>
              </a:rPr>
            </a:br>
            <a:r>
              <a:rPr lang="en-US" sz="1400" dirty="0" smtClean="0">
                <a:latin typeface="Helvetica Neue Medium"/>
                <a:cs typeface="Helvetica Neue Medium"/>
              </a:rPr>
              <a:t>(arXiv:1307.1347) for further details on Higgs phenomenology</a:t>
            </a:r>
            <a:endParaRPr lang="en-US" sz="1400" dirty="0">
              <a:latin typeface="Helvetica Neue Medium"/>
              <a:cs typeface="Helvetica Neue Medium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11</a:t>
            </a:fld>
            <a:endParaRPr lang="nl-NL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105508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3937" y="769937"/>
            <a:ext cx="4572000" cy="438935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boson production in the SM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741737" y="1531937"/>
            <a:ext cx="92947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0000FF"/>
                </a:solidFill>
                <a:latin typeface="Helvetica Neue"/>
                <a:cs typeface="Helvetica Neue"/>
              </a:rPr>
              <a:t>ggF</a:t>
            </a:r>
            <a:endParaRPr lang="en-US" sz="3200" b="1" dirty="0">
              <a:solidFill>
                <a:srgbClr val="0000FF"/>
              </a:solidFill>
              <a:latin typeface="Helvetica Neue"/>
              <a:cs typeface="Helvetica Neue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018337" y="6256337"/>
            <a:ext cx="77763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solidFill>
                  <a:srgbClr val="A341B0"/>
                </a:solidFill>
                <a:latin typeface="Helvetica Neue"/>
                <a:cs typeface="Helvetica Neue"/>
              </a:rPr>
              <a:t>ttH</a:t>
            </a:r>
            <a:endParaRPr lang="en-US" sz="3200" b="1" dirty="0">
              <a:solidFill>
                <a:srgbClr val="A341B0"/>
              </a:solidFill>
              <a:latin typeface="Helvetica Neue"/>
              <a:cs typeface="Helvetica Neue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208337" y="3817937"/>
            <a:ext cx="988259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VBF</a:t>
            </a:r>
            <a:endParaRPr lang="en-US" sz="3200" b="1" dirty="0">
              <a:solidFill>
                <a:srgbClr val="FF0000"/>
              </a:solidFill>
              <a:latin typeface="Helvetica Neue"/>
              <a:cs typeface="Helvetica Neue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03537" y="6103937"/>
            <a:ext cx="76010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smtClean="0">
                <a:solidFill>
                  <a:srgbClr val="008000"/>
                </a:solidFill>
                <a:latin typeface="Helvetica Neue"/>
                <a:cs typeface="Helvetica Neue"/>
              </a:rPr>
              <a:t>VH</a:t>
            </a:r>
            <a:endParaRPr lang="en-US" sz="3200" b="1" dirty="0">
              <a:solidFill>
                <a:srgbClr val="008000"/>
              </a:solidFill>
              <a:latin typeface="Helvetica Neue"/>
              <a:cs typeface="Helvetica Neue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7611" y="922337"/>
            <a:ext cx="3199326" cy="174639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537" y="2979737"/>
            <a:ext cx="2723188" cy="1966215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330" y="5189537"/>
            <a:ext cx="3316501" cy="2514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22737" y="5556475"/>
            <a:ext cx="2975579" cy="2079400"/>
          </a:xfrm>
          <a:prstGeom prst="rect">
            <a:avLst/>
          </a:prstGeom>
        </p:spPr>
      </p:pic>
      <p:cxnSp>
        <p:nvCxnSpPr>
          <p:cNvPr id="22" name="Straight Arrow Connector 21"/>
          <p:cNvCxnSpPr/>
          <p:nvPr/>
        </p:nvCxnSpPr>
        <p:spPr bwMode="auto">
          <a:xfrm flipV="1">
            <a:off x="4884737" y="1531937"/>
            <a:ext cx="114300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V="1">
            <a:off x="4122737" y="2751137"/>
            <a:ext cx="1981200" cy="1143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flipV="1">
            <a:off x="3436937" y="3284537"/>
            <a:ext cx="2895600" cy="2819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9" name="Straight Arrow Connector 28"/>
          <p:cNvCxnSpPr/>
          <p:nvPr/>
        </p:nvCxnSpPr>
        <p:spPr bwMode="auto">
          <a:xfrm flipV="1">
            <a:off x="7399337" y="4198937"/>
            <a:ext cx="533400" cy="2057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660066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2" name="Straight Arrow Connector 31"/>
          <p:cNvCxnSpPr/>
          <p:nvPr/>
        </p:nvCxnSpPr>
        <p:spPr>
          <a:xfrm flipH="1">
            <a:off x="7436092" y="541337"/>
            <a:ext cx="533399" cy="381000"/>
          </a:xfrm>
          <a:prstGeom prst="straightConnector1">
            <a:avLst/>
          </a:prstGeom>
          <a:ln w="41275"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8085137" y="312737"/>
            <a:ext cx="20697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chemeClr val="tx1"/>
                </a:solidFill>
                <a:latin typeface="Helvetica Neue Medium"/>
                <a:cs typeface="Helvetica Neue Medium"/>
              </a:rPr>
              <a:t>m</a:t>
            </a:r>
            <a:r>
              <a:rPr lang="en-US" sz="2000" baseline="-25000" dirty="0" err="1" smtClean="0">
                <a:solidFill>
                  <a:schemeClr val="tx1"/>
                </a:solidFill>
                <a:latin typeface="Helvetica Neue Medium"/>
                <a:cs typeface="Helvetica Neue Medium"/>
              </a:rPr>
              <a:t>H</a:t>
            </a:r>
            <a:r>
              <a:rPr lang="en-US" sz="2000" dirty="0" smtClean="0">
                <a:solidFill>
                  <a:schemeClr val="tx1"/>
                </a:solidFill>
                <a:latin typeface="Helvetica Neue Medium"/>
                <a:cs typeface="Helvetica Neue Medium"/>
              </a:rPr>
              <a:t>=125.09 GeV</a:t>
            </a:r>
            <a:endParaRPr lang="en-US" sz="2000" dirty="0">
              <a:solidFill>
                <a:schemeClr val="tx1"/>
              </a:solidFill>
              <a:latin typeface="Helvetica Neue Medium"/>
              <a:cs typeface="Helvetica Neue Medium"/>
            </a:endParaRPr>
          </a:p>
        </p:txBody>
      </p:sp>
      <p:cxnSp>
        <p:nvCxnSpPr>
          <p:cNvPr id="34" name="Straight Connector 33"/>
          <p:cNvCxnSpPr/>
          <p:nvPr/>
        </p:nvCxnSpPr>
        <p:spPr>
          <a:xfrm>
            <a:off x="7399337" y="868916"/>
            <a:ext cx="0" cy="3787221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0432" y="5372100"/>
            <a:ext cx="1580105" cy="1112837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68429" y="6438900"/>
            <a:ext cx="1588308" cy="111283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12</a:t>
            </a:fld>
            <a:endParaRPr lang="nl-NL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1512556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1" y="846137"/>
            <a:ext cx="8052174" cy="375443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 bwMode="auto">
          <a:xfrm>
            <a:off x="160337" y="4122737"/>
            <a:ext cx="2895600" cy="3352800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Higgs boson production in the SM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Wouter Verkerke, NIKHEF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1356" y="4351337"/>
            <a:ext cx="2369782" cy="1600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496" b="8210"/>
          <a:stretch/>
        </p:blipFill>
        <p:spPr>
          <a:xfrm>
            <a:off x="307867" y="5875337"/>
            <a:ext cx="2537045" cy="1526427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 bwMode="auto">
          <a:xfrm>
            <a:off x="1864405" y="1760537"/>
            <a:ext cx="4572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1864405" y="2065337"/>
            <a:ext cx="4572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1864405" y="2370137"/>
            <a:ext cx="4572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1864405" y="2674937"/>
            <a:ext cx="4572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1940605" y="3589337"/>
            <a:ext cx="4572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660066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937" y="1608137"/>
            <a:ext cx="1256299" cy="1219200"/>
          </a:xfrm>
          <a:prstGeom prst="rect">
            <a:avLst/>
          </a:prstGeom>
        </p:spPr>
      </p:pic>
      <p:sp>
        <p:nvSpPr>
          <p:cNvPr id="22" name="Freeform 21"/>
          <p:cNvSpPr/>
          <p:nvPr/>
        </p:nvSpPr>
        <p:spPr>
          <a:xfrm>
            <a:off x="894757" y="3028704"/>
            <a:ext cx="1486506" cy="1094033"/>
          </a:xfrm>
          <a:custGeom>
            <a:avLst/>
            <a:gdLst>
              <a:gd name="connsiteX0" fmla="*/ 69960 w 1486506"/>
              <a:gd name="connsiteY0" fmla="*/ 1465502 h 1465502"/>
              <a:gd name="connsiteX1" fmla="*/ 582847 w 1486506"/>
              <a:gd name="connsiteY1" fmla="*/ 1062489 h 1465502"/>
              <a:gd name="connsiteX2" fmla="*/ 21114 w 1486506"/>
              <a:gd name="connsiteY2" fmla="*/ 293100 h 1465502"/>
              <a:gd name="connsiteX3" fmla="*/ 1486506 w 1486506"/>
              <a:gd name="connsiteY3" fmla="*/ 0 h 1465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86506" h="1465502">
                <a:moveTo>
                  <a:pt x="69960" y="1465502"/>
                </a:moveTo>
                <a:cubicBezTo>
                  <a:pt x="330474" y="1361695"/>
                  <a:pt x="590988" y="1257889"/>
                  <a:pt x="582847" y="1062489"/>
                </a:cubicBezTo>
                <a:cubicBezTo>
                  <a:pt x="574706" y="867089"/>
                  <a:pt x="-129496" y="470182"/>
                  <a:pt x="21114" y="293100"/>
                </a:cubicBezTo>
                <a:cubicBezTo>
                  <a:pt x="171724" y="116018"/>
                  <a:pt x="1486506" y="0"/>
                  <a:pt x="1486506" y="0"/>
                </a:cubicBezTo>
              </a:path>
            </a:pathLst>
          </a:custGeom>
          <a:ln w="38100" cmpd="sng">
            <a:solidFill>
              <a:srgbClr val="00FFFF"/>
            </a:solidFill>
            <a:headEnd type="none"/>
            <a:tailEnd type="triangle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208337" y="4732337"/>
            <a:ext cx="623418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lvl="1"/>
            <a:r>
              <a:rPr lang="en-US" sz="20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Gluon-initiated ZH production represents ~8% of total</a:t>
            </a:r>
            <a:br>
              <a:rPr lang="en-US" sz="20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</a:br>
            <a:r>
              <a:rPr lang="en-US" sz="20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ZH cross-section, has harder </a:t>
            </a:r>
            <a:r>
              <a:rPr lang="en-US" sz="2000" dirty="0" err="1" smtClean="0">
                <a:solidFill>
                  <a:srgbClr val="000000"/>
                </a:solidFill>
                <a:latin typeface="Helvetica Neue Light"/>
                <a:cs typeface="Helvetica Neue Light"/>
              </a:rPr>
              <a:t>p</a:t>
            </a:r>
            <a:r>
              <a:rPr lang="en-US" sz="2000" baseline="-25000" dirty="0" err="1" smtClean="0">
                <a:solidFill>
                  <a:srgbClr val="000000"/>
                </a:solidFill>
                <a:latin typeface="Helvetica Neue Light"/>
                <a:cs typeface="Helvetica Neue Light"/>
              </a:rPr>
              <a:t>T</a:t>
            </a:r>
            <a:r>
              <a:rPr lang="en-US" sz="20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 distribution</a:t>
            </a:r>
          </a:p>
          <a:p>
            <a:pPr marL="0" lvl="1"/>
            <a:endParaRPr lang="en-US" sz="2000" dirty="0">
              <a:solidFill>
                <a:srgbClr val="000000"/>
              </a:solidFill>
              <a:latin typeface="Helvetica Neue Light"/>
              <a:cs typeface="Helvetica Neue Light"/>
            </a:endParaRPr>
          </a:p>
          <a:p>
            <a:pPr marL="0" lvl="1"/>
            <a:r>
              <a:rPr lang="en-US" sz="20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Modeled separately because Higgs coupling structure</a:t>
            </a:r>
            <a:br>
              <a:rPr lang="en-US" sz="20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</a:br>
            <a:r>
              <a:rPr lang="en-US" sz="20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of </a:t>
            </a:r>
            <a:r>
              <a:rPr lang="en-US" sz="2000" dirty="0" err="1" smtClean="0">
                <a:solidFill>
                  <a:srgbClr val="000000"/>
                </a:solidFill>
                <a:latin typeface="Helvetica Neue Light"/>
                <a:cs typeface="Helvetica Neue Light"/>
              </a:rPr>
              <a:t>gg</a:t>
            </a:r>
            <a:r>
              <a:rPr lang="en-US" sz="2000" dirty="0" err="1" smtClean="0">
                <a:solidFill>
                  <a:srgbClr val="000000"/>
                </a:solidFill>
                <a:latin typeface="Helvetica Neue Light"/>
                <a:cs typeface="Helvetica Neue Light"/>
                <a:sym typeface="Wingdings"/>
              </a:rPr>
              <a:t></a:t>
            </a:r>
            <a:r>
              <a:rPr lang="en-US" sz="2000" dirty="0" err="1" smtClean="0">
                <a:solidFill>
                  <a:srgbClr val="000000"/>
                </a:solidFill>
                <a:latin typeface="Helvetica Neue Light"/>
                <a:cs typeface="Helvetica Neue Light"/>
              </a:rPr>
              <a:t>ZH</a:t>
            </a:r>
            <a:r>
              <a:rPr lang="en-US" sz="20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 is different from </a:t>
            </a:r>
            <a:r>
              <a:rPr lang="en-US" sz="2000" dirty="0" err="1" smtClean="0">
                <a:solidFill>
                  <a:srgbClr val="000000"/>
                </a:solidFill>
                <a:latin typeface="Helvetica Neue Light"/>
                <a:cs typeface="Helvetica Neue Light"/>
              </a:rPr>
              <a:t>qq</a:t>
            </a:r>
            <a:r>
              <a:rPr lang="en-US" sz="2000" dirty="0" err="1" smtClean="0">
                <a:solidFill>
                  <a:srgbClr val="000000"/>
                </a:solidFill>
                <a:latin typeface="Helvetica Neue Light"/>
                <a:cs typeface="Helvetica Neue Light"/>
                <a:sym typeface="Wingdings"/>
              </a:rPr>
              <a:t>ZH</a:t>
            </a:r>
            <a:r>
              <a:rPr lang="en-US" sz="20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/>
            </a:r>
            <a:br>
              <a:rPr lang="en-US" sz="20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</a:br>
            <a:endParaRPr lang="en-US" sz="2000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13</a:t>
            </a:fld>
            <a:endParaRPr lang="nl-NL" dirty="0">
              <a:latin typeface="Helvetica Neue Light"/>
              <a:cs typeface="Helvetica Neue Light"/>
            </a:endParaRPr>
          </a:p>
        </p:txBody>
      </p:sp>
      <p:sp>
        <p:nvSpPr>
          <p:cNvPr id="5" name="Oval 4"/>
          <p:cNvSpPr/>
          <p:nvPr/>
        </p:nvSpPr>
        <p:spPr bwMode="auto">
          <a:xfrm>
            <a:off x="1760537" y="4427537"/>
            <a:ext cx="228600" cy="2286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1912937" y="6561137"/>
            <a:ext cx="228600" cy="228600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12937" y="4579937"/>
            <a:ext cx="541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FF0000"/>
                </a:solidFill>
                <a:latin typeface="Helvetica Neue Light"/>
                <a:cs typeface="Helvetica Neue Light"/>
                <a:sym typeface="Wingdings"/>
              </a:rPr>
              <a:t>ttH</a:t>
            </a:r>
            <a:endParaRPr lang="en-US" i="1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192875" y="6496605"/>
            <a:ext cx="669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Helvetica Neue Light"/>
                <a:cs typeface="Helvetica Neue Light"/>
              </a:rPr>
              <a:t>HZ</a:t>
            </a:r>
            <a:r>
              <a:rPr lang="en-US" i="1" dirty="0" smtClean="0">
                <a:latin typeface="Helvetica Neue Light"/>
                <a:cs typeface="Helvetica Neue Light"/>
                <a:sym typeface="Wingdings"/>
              </a:rPr>
              <a:t>Z</a:t>
            </a:r>
            <a:endParaRPr lang="en-US" i="1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563255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5337" y="846137"/>
            <a:ext cx="8052174" cy="37544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Higgs boson production in the SM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8937" y="4808537"/>
            <a:ext cx="4458943" cy="1752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65737" y="4732337"/>
            <a:ext cx="5257800" cy="1897152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 bwMode="auto">
          <a:xfrm>
            <a:off x="1864405" y="1760537"/>
            <a:ext cx="4572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1864405" y="2065337"/>
            <a:ext cx="4572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1864405" y="2370137"/>
            <a:ext cx="4572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1864405" y="2674937"/>
            <a:ext cx="4572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1940605" y="3589337"/>
            <a:ext cx="4572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660066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937" y="1608137"/>
            <a:ext cx="1256299" cy="1219200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 bwMode="auto">
          <a:xfrm>
            <a:off x="388937" y="4656137"/>
            <a:ext cx="10210800" cy="1981200"/>
          </a:xfrm>
          <a:prstGeom prst="rect">
            <a:avLst/>
          </a:prstGeom>
          <a:noFill/>
          <a:ln w="38100" cap="flat" cmpd="sng" algn="ctr">
            <a:solidFill>
              <a:srgbClr val="FFB7B7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27" name="Freeform 26"/>
          <p:cNvSpPr/>
          <p:nvPr/>
        </p:nvSpPr>
        <p:spPr>
          <a:xfrm>
            <a:off x="1207599" y="3838610"/>
            <a:ext cx="1137030" cy="821722"/>
          </a:xfrm>
          <a:custGeom>
            <a:avLst/>
            <a:gdLst>
              <a:gd name="connsiteX0" fmla="*/ 306640 w 1137030"/>
              <a:gd name="connsiteY0" fmla="*/ 814358 h 821722"/>
              <a:gd name="connsiteX1" fmla="*/ 257794 w 1137030"/>
              <a:gd name="connsiteY1" fmla="*/ 716658 h 821722"/>
              <a:gd name="connsiteX2" fmla="*/ 37985 w 1137030"/>
              <a:gd name="connsiteY2" fmla="*/ 81607 h 821722"/>
              <a:gd name="connsiteX3" fmla="*/ 1137030 w 1137030"/>
              <a:gd name="connsiteY3" fmla="*/ 8332 h 8217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37030" h="821722">
                <a:moveTo>
                  <a:pt x="306640" y="814358"/>
                </a:moveTo>
                <a:cubicBezTo>
                  <a:pt x="304605" y="826570"/>
                  <a:pt x="302570" y="838783"/>
                  <a:pt x="257794" y="716658"/>
                </a:cubicBezTo>
                <a:cubicBezTo>
                  <a:pt x="213018" y="594533"/>
                  <a:pt x="-108554" y="199661"/>
                  <a:pt x="37985" y="81607"/>
                </a:cubicBezTo>
                <a:cubicBezTo>
                  <a:pt x="184524" y="-36447"/>
                  <a:pt x="1137030" y="8332"/>
                  <a:pt x="1137030" y="8332"/>
                </a:cubicBezTo>
              </a:path>
            </a:pathLst>
          </a:custGeom>
          <a:ln w="38100" cmpd="sng">
            <a:solidFill>
              <a:srgbClr val="FFB7B7"/>
            </a:solidFill>
            <a:headEnd type="none"/>
            <a:tailEnd type="triangle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88937" y="6713537"/>
            <a:ext cx="104611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Very small SM cross-section due to almost completely destructive interference</a:t>
            </a:r>
            <a:r>
              <a:rPr lang="en-US" sz="2000" dirty="0">
                <a:solidFill>
                  <a:srgbClr val="000000"/>
                </a:solidFill>
                <a:latin typeface="Helvetica Neue Light"/>
                <a:cs typeface="Helvetica Neue Light"/>
              </a:rPr>
              <a:t/>
            </a:r>
            <a:br>
              <a:rPr lang="en-US" sz="2000" dirty="0">
                <a:solidFill>
                  <a:srgbClr val="000000"/>
                </a:solidFill>
                <a:latin typeface="Helvetica Neue Light"/>
                <a:cs typeface="Helvetica Neue Light"/>
              </a:rPr>
            </a:br>
            <a:r>
              <a:rPr lang="en-US" sz="20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For opposite sign W/t Higgs couplings, </a:t>
            </a:r>
            <a:r>
              <a:rPr lang="en-US" sz="2000" dirty="0" err="1" smtClean="0">
                <a:solidFill>
                  <a:srgbClr val="000000"/>
                </a:solidFill>
                <a:latin typeface="Helvetica Neue Light"/>
                <a:cs typeface="Helvetica Neue Light"/>
              </a:rPr>
              <a:t>σ</a:t>
            </a:r>
            <a:r>
              <a:rPr lang="en-US" sz="20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(</a:t>
            </a:r>
            <a:r>
              <a:rPr lang="en-US" sz="2000" dirty="0" err="1" smtClean="0">
                <a:solidFill>
                  <a:srgbClr val="000000"/>
                </a:solidFill>
                <a:latin typeface="Helvetica Neue Light"/>
                <a:cs typeface="Helvetica Neue Light"/>
              </a:rPr>
              <a:t>tHqb</a:t>
            </a:r>
            <a:r>
              <a:rPr lang="en-US" sz="20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) increases by factor 13 and </a:t>
            </a:r>
            <a:r>
              <a:rPr lang="en-US" sz="2000" dirty="0" err="1" smtClean="0">
                <a:solidFill>
                  <a:srgbClr val="000000"/>
                </a:solidFill>
                <a:latin typeface="Helvetica Neue Light"/>
                <a:cs typeface="Helvetica Neue Light"/>
              </a:rPr>
              <a:t>σ</a:t>
            </a:r>
            <a:r>
              <a:rPr lang="en-US" sz="20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(</a:t>
            </a:r>
            <a:r>
              <a:rPr lang="en-US" sz="2000" dirty="0" err="1" smtClean="0">
                <a:solidFill>
                  <a:srgbClr val="000000"/>
                </a:solidFill>
                <a:latin typeface="Helvetica Neue Light"/>
                <a:cs typeface="Helvetica Neue Light"/>
              </a:rPr>
              <a:t>WtH</a:t>
            </a:r>
            <a:r>
              <a:rPr lang="en-US" sz="20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) by factor 6 </a:t>
            </a:r>
            <a:endParaRPr lang="en-US" sz="2000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14</a:t>
            </a:fld>
            <a:endParaRPr lang="nl-NL" dirty="0">
              <a:latin typeface="Helvetica Neue Light"/>
              <a:cs typeface="Helvetica Neue Light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2052183" y="5506005"/>
            <a:ext cx="228600" cy="2286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04583" y="5658405"/>
            <a:ext cx="541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ttH</a:t>
            </a:r>
            <a:endParaRPr lang="en-US" i="1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6547983" y="5494337"/>
            <a:ext cx="228600" cy="2286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700383" y="5646737"/>
            <a:ext cx="541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ttH</a:t>
            </a:r>
            <a:endParaRPr lang="en-US" i="1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3839775" y="5330269"/>
            <a:ext cx="228600" cy="228600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046537" y="5429805"/>
            <a:ext cx="823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8000"/>
                </a:solidFill>
                <a:latin typeface="Helvetica Neue Light"/>
                <a:cs typeface="Helvetica Neue Light"/>
              </a:rPr>
              <a:t>W</a:t>
            </a:r>
            <a:r>
              <a:rPr lang="en-US" i="1" dirty="0">
                <a:solidFill>
                  <a:srgbClr val="008000"/>
                </a:solidFill>
                <a:latin typeface="Helvetica Neue Light"/>
                <a:cs typeface="Helvetica Neue Light"/>
                <a:sym typeface="Wingdings"/>
              </a:rPr>
              <a:t>W</a:t>
            </a:r>
            <a:r>
              <a:rPr lang="en-US" i="1" dirty="0" smtClean="0">
                <a:solidFill>
                  <a:srgbClr val="008000"/>
                </a:solidFill>
                <a:latin typeface="Helvetica Neue Light"/>
                <a:cs typeface="Helvetica Neue Light"/>
                <a:sym typeface="Wingdings"/>
              </a:rPr>
              <a:t>H</a:t>
            </a:r>
            <a:endParaRPr lang="en-US" i="1" dirty="0">
              <a:solidFill>
                <a:srgbClr val="008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32" name="Oval 31"/>
          <p:cNvSpPr/>
          <p:nvPr/>
        </p:nvSpPr>
        <p:spPr bwMode="auto">
          <a:xfrm>
            <a:off x="9705380" y="5189537"/>
            <a:ext cx="228600" cy="228600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9988342" y="5125005"/>
            <a:ext cx="823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8000"/>
                </a:solidFill>
                <a:latin typeface="Helvetica Neue Light"/>
                <a:cs typeface="Helvetica Neue Light"/>
              </a:rPr>
              <a:t>WWH</a:t>
            </a:r>
            <a:endParaRPr lang="en-US" i="1" dirty="0">
              <a:solidFill>
                <a:srgbClr val="008000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8762879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7401" y="846137"/>
            <a:ext cx="8052174" cy="375443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Higgs boson production in the SM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Wouter Verkerke, NIKHEF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1864405" y="1760537"/>
            <a:ext cx="4572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>
            <a:off x="1864405" y="2065337"/>
            <a:ext cx="4572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>
            <a:off x="1864405" y="2370137"/>
            <a:ext cx="4572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8" name="Straight Arrow Connector 17"/>
          <p:cNvCxnSpPr/>
          <p:nvPr/>
        </p:nvCxnSpPr>
        <p:spPr bwMode="auto">
          <a:xfrm>
            <a:off x="1864405" y="2674937"/>
            <a:ext cx="4572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>
            <a:off x="1940605" y="3589337"/>
            <a:ext cx="457200" cy="0"/>
          </a:xfrm>
          <a:prstGeom prst="straightConnector1">
            <a:avLst/>
          </a:prstGeom>
          <a:solidFill>
            <a:schemeClr val="accent1"/>
          </a:solidFill>
          <a:ln w="76200" cap="flat" cmpd="sng" algn="ctr">
            <a:solidFill>
              <a:srgbClr val="660066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937" y="1608137"/>
            <a:ext cx="1256299" cy="12192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46137" y="5018027"/>
            <a:ext cx="891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Diagrams similar to </a:t>
            </a:r>
            <a:r>
              <a:rPr lang="en-US" sz="2000" dirty="0" err="1" smtClean="0">
                <a:solidFill>
                  <a:srgbClr val="000000"/>
                </a:solidFill>
                <a:latin typeface="Helvetica Neue Light"/>
                <a:cs typeface="Helvetica Neue Light"/>
              </a:rPr>
              <a:t>ttH</a:t>
            </a:r>
            <a:r>
              <a:rPr lang="en-US" sz="20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, </a:t>
            </a:r>
            <a:br>
              <a:rPr lang="en-US" sz="20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</a:br>
            <a:r>
              <a:rPr lang="en-US" sz="20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but experimentally not really distinguishable from </a:t>
            </a:r>
            <a:r>
              <a:rPr lang="en-US" sz="2000" dirty="0" err="1" smtClean="0">
                <a:solidFill>
                  <a:srgbClr val="000000"/>
                </a:solidFill>
                <a:latin typeface="Helvetica Neue Light"/>
                <a:cs typeface="Helvetica Neue Light"/>
              </a:rPr>
              <a:t>ggF</a:t>
            </a:r>
            <a:r>
              <a:rPr lang="en-US" sz="20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 and 100x smaller in SM</a:t>
            </a:r>
            <a:endParaRPr lang="en-US" sz="2000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5" name="Freeform 4"/>
          <p:cNvSpPr/>
          <p:nvPr/>
        </p:nvSpPr>
        <p:spPr>
          <a:xfrm>
            <a:off x="1277826" y="3285167"/>
            <a:ext cx="1054591" cy="1721964"/>
          </a:xfrm>
          <a:custGeom>
            <a:avLst/>
            <a:gdLst>
              <a:gd name="connsiteX0" fmla="*/ 273048 w 1054591"/>
              <a:gd name="connsiteY0" fmla="*/ 1721964 h 1721964"/>
              <a:gd name="connsiteX1" fmla="*/ 663820 w 1054591"/>
              <a:gd name="connsiteY1" fmla="*/ 1233464 h 1721964"/>
              <a:gd name="connsiteX2" fmla="*/ 4393 w 1054591"/>
              <a:gd name="connsiteY2" fmla="*/ 439650 h 1721964"/>
              <a:gd name="connsiteX3" fmla="*/ 1054591 w 1054591"/>
              <a:gd name="connsiteY3" fmla="*/ 0 h 1721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54591" h="1721964">
                <a:moveTo>
                  <a:pt x="273048" y="1721964"/>
                </a:moveTo>
                <a:cubicBezTo>
                  <a:pt x="490822" y="1584573"/>
                  <a:pt x="708596" y="1447183"/>
                  <a:pt x="663820" y="1233464"/>
                </a:cubicBezTo>
                <a:cubicBezTo>
                  <a:pt x="619044" y="1019745"/>
                  <a:pt x="-60736" y="645227"/>
                  <a:pt x="4393" y="439650"/>
                </a:cubicBezTo>
                <a:cubicBezTo>
                  <a:pt x="69521" y="234073"/>
                  <a:pt x="562056" y="117036"/>
                  <a:pt x="1054591" y="0"/>
                </a:cubicBezTo>
              </a:path>
            </a:pathLst>
          </a:custGeom>
          <a:ln w="28575" cmpd="sng">
            <a:solidFill>
              <a:schemeClr val="tx1"/>
            </a:solidFill>
            <a:headEnd type="none"/>
            <a:tailEnd type="triangle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15</a:t>
            </a:fld>
            <a:endParaRPr lang="nl-NL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2735304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production and decay – Run 1 input measurements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812721" y="7203722"/>
            <a:ext cx="9210834" cy="424215"/>
          </a:xfrm>
        </p:spPr>
        <p:txBody>
          <a:bodyPr/>
          <a:lstStyle/>
          <a:p>
            <a:r>
              <a:rPr lang="en-US" smtClean="0"/>
              <a:t>Wouter Verkerke, NIKHEF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16</a:t>
            </a:fld>
            <a:endParaRPr lang="nl-NL" dirty="0">
              <a:latin typeface="Helvetica Neue Light"/>
              <a:cs typeface="Helvetica Neue Ligh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55172"/>
          <a:stretch/>
        </p:blipFill>
        <p:spPr>
          <a:xfrm>
            <a:off x="846137" y="922337"/>
            <a:ext cx="4267200" cy="6453229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5534999" y="846137"/>
            <a:ext cx="4683738" cy="6004022"/>
            <a:chOff x="5326697" y="411797"/>
            <a:chExt cx="5044440" cy="6466401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3"/>
            <a:srcRect b="15851"/>
            <a:stretch/>
          </p:blipFill>
          <p:spPr>
            <a:xfrm>
              <a:off x="5326697" y="1927970"/>
              <a:ext cx="5044440" cy="4950228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26697" y="922337"/>
              <a:ext cx="4876800" cy="100584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26697" y="411797"/>
              <a:ext cx="4823460" cy="510540"/>
            </a:xfrm>
            <a:prstGeom prst="rect">
              <a:avLst/>
            </a:prstGeom>
          </p:spPr>
        </p:pic>
      </p:grpSp>
      <p:sp>
        <p:nvSpPr>
          <p:cNvPr id="16" name="TextBox 15"/>
          <p:cNvSpPr txBox="1"/>
          <p:nvPr/>
        </p:nvSpPr>
        <p:spPr>
          <a:xfrm rot="20521894">
            <a:off x="1550245" y="3131365"/>
            <a:ext cx="8041363" cy="1384995"/>
          </a:xfrm>
          <a:prstGeom prst="rect">
            <a:avLst/>
          </a:prstGeom>
          <a:solidFill>
            <a:schemeClr val="bg1">
              <a:alpha val="53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i="1" dirty="0">
                <a:solidFill>
                  <a:srgbClr val="FF0000"/>
                </a:solidFill>
                <a:latin typeface="Helvetica Neue Light"/>
                <a:cs typeface="Helvetica Neue Light"/>
              </a:rPr>
              <a:t>A</a:t>
            </a:r>
            <a:r>
              <a:rPr lang="en-US" sz="2800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TLAS,CMS Higgs signal strength measurements, </a:t>
            </a:r>
            <a:br>
              <a:rPr lang="en-US" sz="2800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</a:br>
            <a:r>
              <a:rPr lang="en-US" sz="2800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and signal searches used in this combination</a:t>
            </a:r>
            <a:br>
              <a:rPr lang="en-US" sz="2800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</a:br>
            <a:r>
              <a:rPr lang="en-US" sz="2800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are documented in 17 journal publications </a:t>
            </a:r>
            <a:endParaRPr lang="en-US" sz="2800" i="1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570537" y="846137"/>
            <a:ext cx="4528085" cy="1407952"/>
            <a:chOff x="5326697" y="411797"/>
            <a:chExt cx="4876800" cy="151638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26697" y="922337"/>
              <a:ext cx="4876800" cy="1005840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326697" y="411797"/>
              <a:ext cx="4823460" cy="510540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/>
          <a:srcRect t="89856" b="3804"/>
          <a:stretch/>
        </p:blipFill>
        <p:spPr>
          <a:xfrm>
            <a:off x="5534999" y="6900581"/>
            <a:ext cx="4683738" cy="34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5704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production and decay – Run 1 measurements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137" y="1455737"/>
            <a:ext cx="4038600" cy="60074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7137" y="1989137"/>
            <a:ext cx="5376368" cy="52578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17</a:t>
            </a:fld>
            <a:endParaRPr lang="nl-NL" dirty="0">
              <a:latin typeface="Helvetica Neue Light"/>
              <a:cs typeface="Helvetica Neue Light"/>
            </a:endParaRPr>
          </a:p>
        </p:txBody>
      </p:sp>
      <p:sp>
        <p:nvSpPr>
          <p:cNvPr id="8" name="TextBox 7"/>
          <p:cNvSpPr txBox="1"/>
          <p:nvPr/>
        </p:nvSpPr>
        <p:spPr>
          <a:xfrm rot="16200000">
            <a:off x="9346779" y="5381402"/>
            <a:ext cx="2356493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By tagged production mode </a:t>
            </a:r>
            <a:endParaRPr lang="en-US" sz="1400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-635371" y="5384429"/>
            <a:ext cx="2198038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By fitted production mode </a:t>
            </a:r>
            <a:endParaRPr lang="en-US" sz="1400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38801" y="841672"/>
            <a:ext cx="60321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Signal strength fits of individual experiments</a:t>
            </a:r>
            <a:endParaRPr lang="en-US" sz="2400" i="1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rcRect l="4782" t="31715" r="65132" b="52025"/>
          <a:stretch/>
        </p:blipFill>
        <p:spPr>
          <a:xfrm rot="16200000">
            <a:off x="-910599" y="2907674"/>
            <a:ext cx="2743200" cy="29652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627937" y="1608137"/>
            <a:ext cx="203478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latin typeface="Helvetica Neue Light"/>
                <a:cs typeface="Helvetica Neue Light"/>
              </a:rPr>
              <a:t>EPJC 75 (2015) 212</a:t>
            </a:r>
          </a:p>
        </p:txBody>
      </p:sp>
    </p:spTree>
    <p:extLst>
      <p:ext uri="{BB962C8B-B14F-4D97-AF65-F5344CB8AC3E}">
        <p14:creationId xmlns:p14="http://schemas.microsoft.com/office/powerpoint/2010/main" val="33935592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Understanding signal strengths for process </a:t>
            </a:r>
            <a:r>
              <a:rPr lang="en-US" dirty="0" err="1" smtClean="0"/>
              <a:t>i</a:t>
            </a:r>
            <a:r>
              <a:rPr lang="en-US" dirty="0" smtClean="0"/>
              <a:t> </a:t>
            </a:r>
            <a:r>
              <a:rPr lang="en-US" dirty="0" smtClean="0">
                <a:sym typeface="Wingdings"/>
              </a:rPr>
              <a:t> H  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721" y="1102961"/>
            <a:ext cx="9710816" cy="5854171"/>
          </a:xfrm>
        </p:spPr>
        <p:txBody>
          <a:bodyPr/>
          <a:lstStyle/>
          <a:p>
            <a:r>
              <a:rPr lang="en-US" dirty="0" smtClean="0"/>
              <a:t>Signal strength μ is observed rated normalized by SM prediction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r>
              <a:rPr lang="en-US" dirty="0" smtClean="0"/>
              <a:t>Disentangling production (</a:t>
            </a:r>
            <a:r>
              <a:rPr lang="en-US" dirty="0" err="1" smtClean="0"/>
              <a:t>μ</a:t>
            </a:r>
            <a:r>
              <a:rPr lang="en-US" baseline="-25000" dirty="0" err="1" smtClean="0"/>
              <a:t>i</a:t>
            </a:r>
            <a:r>
              <a:rPr lang="en-US" dirty="0" smtClean="0"/>
              <a:t>) &amp; decay (</a:t>
            </a:r>
            <a:r>
              <a:rPr lang="en-US" dirty="0" err="1" smtClean="0"/>
              <a:t>μ</a:t>
            </a:r>
            <a:r>
              <a:rPr lang="en-US" baseline="-25000" dirty="0" err="1" smtClean="0"/>
              <a:t>f</a:t>
            </a:r>
            <a:r>
              <a:rPr lang="en-US" dirty="0" smtClean="0"/>
              <a:t>) always </a:t>
            </a:r>
            <a:br>
              <a:rPr lang="en-US" dirty="0" smtClean="0"/>
            </a:br>
            <a:r>
              <a:rPr lang="en-US" b="1" dirty="0" smtClean="0">
                <a:latin typeface="Helvetica Neue"/>
                <a:cs typeface="Helvetica Neue"/>
              </a:rPr>
              <a:t>requires assumption of narrow Higgs width. </a:t>
            </a:r>
            <a:endParaRPr lang="en-US" b="1" dirty="0">
              <a:latin typeface="Helvetica Neue"/>
              <a:cs typeface="Helvetica Neue"/>
            </a:endParaRPr>
          </a:p>
          <a:p>
            <a:r>
              <a:rPr lang="en-US" dirty="0" smtClean="0">
                <a:solidFill>
                  <a:srgbClr val="FF0000"/>
                </a:solidFill>
              </a:rPr>
              <a:t>Additional assumptions required </a:t>
            </a:r>
            <a:r>
              <a:rPr lang="en-US" dirty="0" smtClean="0"/>
              <a:t>when combining measurements, </a:t>
            </a:r>
            <a:r>
              <a:rPr lang="en-US" dirty="0" err="1" smtClean="0"/>
              <a:t>e.g</a:t>
            </a:r>
            <a:r>
              <a:rPr lang="en-US" dirty="0" smtClean="0"/>
              <a:t> </a:t>
            </a:r>
          </a:p>
          <a:p>
            <a:endParaRPr lang="en-US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3537" y="5646737"/>
            <a:ext cx="4356656" cy="11372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7675" y="1531937"/>
            <a:ext cx="3923062" cy="100935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780337" y="2903537"/>
            <a:ext cx="123314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Helvetica Neue"/>
                <a:cs typeface="Helvetica Neue"/>
              </a:rPr>
              <a:t>μ</a:t>
            </a:r>
            <a:r>
              <a:rPr lang="en-US" sz="3200" b="1" baseline="-25000" dirty="0" err="1" smtClean="0">
                <a:latin typeface="Helvetica Neue"/>
                <a:cs typeface="Helvetica Neue"/>
              </a:rPr>
              <a:t>VBF</a:t>
            </a:r>
            <a:r>
              <a:rPr lang="en-US" sz="3200" b="1" baseline="30000" dirty="0" err="1" smtClean="0">
                <a:latin typeface="Helvetica Neue"/>
                <a:cs typeface="Helvetica Neue"/>
              </a:rPr>
              <a:t>γγ</a:t>
            </a:r>
            <a:endParaRPr lang="en-US" sz="3200" b="1" baseline="30000" dirty="0">
              <a:latin typeface="Helvetica Neue"/>
              <a:cs typeface="Helvetica Neue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63080" y="6637337"/>
            <a:ext cx="2154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latin typeface="Helvetica Neue Light"/>
                <a:cs typeface="Helvetica Neue Light"/>
              </a:rPr>
              <a:t>Assumes SM </a:t>
            </a:r>
            <a:r>
              <a:rPr lang="en-US" i="1" dirty="0" smtClean="0">
                <a:latin typeface="Helvetica Neue Light"/>
                <a:cs typeface="Helvetica Neue Light"/>
              </a:rPr>
              <a:t>value</a:t>
            </a:r>
            <a:r>
              <a:rPr lang="en-US" i="1" dirty="0">
                <a:latin typeface="Helvetica Neue Light"/>
                <a:cs typeface="Helvetica Neue Light"/>
              </a:rPr>
              <a:t/>
            </a:r>
            <a:br>
              <a:rPr lang="en-US" i="1" dirty="0">
                <a:latin typeface="Helvetica Neue Light"/>
                <a:cs typeface="Helvetica Neue Light"/>
              </a:rPr>
            </a:br>
            <a:r>
              <a:rPr lang="en-US" i="1" dirty="0">
                <a:latin typeface="Helvetica Neue Light"/>
                <a:cs typeface="Helvetica Neue Light"/>
              </a:rPr>
              <a:t>of decay BRs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342508" y="6753006"/>
            <a:ext cx="2154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>
                <a:latin typeface="Helvetica Neue Light"/>
                <a:cs typeface="Helvetica Neue Light"/>
              </a:rPr>
              <a:t>Assumes SM </a:t>
            </a:r>
            <a:r>
              <a:rPr lang="en-US" i="1" dirty="0" smtClean="0">
                <a:latin typeface="Helvetica Neue Light"/>
                <a:cs typeface="Helvetica Neue Light"/>
              </a:rPr>
              <a:t>value</a:t>
            </a:r>
            <a:br>
              <a:rPr lang="en-US" i="1" dirty="0" smtClean="0">
                <a:latin typeface="Helvetica Neue Light"/>
                <a:cs typeface="Helvetica Neue Light"/>
              </a:rPr>
            </a:br>
            <a:r>
              <a:rPr lang="en-US" i="1" dirty="0" smtClean="0">
                <a:latin typeface="Helvetica Neue Light"/>
                <a:cs typeface="Helvetica Neue Light"/>
              </a:rPr>
              <a:t>of production </a:t>
            </a:r>
            <a:r>
              <a:rPr lang="en-US" i="1" dirty="0" err="1" smtClean="0">
                <a:latin typeface="Helvetica Neue Light"/>
                <a:cs typeface="Helvetica Neue Light"/>
              </a:rPr>
              <a:t>σ’s</a:t>
            </a:r>
            <a:endParaRPr lang="en-US" i="1" dirty="0">
              <a:latin typeface="Helvetica Neue Light"/>
              <a:cs typeface="Helvetica Neue Ligh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9873"/>
          <a:stretch/>
        </p:blipFill>
        <p:spPr>
          <a:xfrm>
            <a:off x="2751137" y="2598737"/>
            <a:ext cx="4724400" cy="1414484"/>
          </a:xfrm>
          <a:prstGeom prst="rect">
            <a:avLst/>
          </a:prstGeom>
        </p:spPr>
      </p:pic>
      <p:cxnSp>
        <p:nvCxnSpPr>
          <p:cNvPr id="19" name="Straight Arrow Connector 18"/>
          <p:cNvCxnSpPr/>
          <p:nvPr/>
        </p:nvCxnSpPr>
        <p:spPr bwMode="auto">
          <a:xfrm flipV="1">
            <a:off x="6180137" y="3284537"/>
            <a:ext cx="1586258" cy="66990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18</a:t>
            </a:fld>
            <a:endParaRPr lang="nl-NL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426683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937" y="339372"/>
            <a:ext cx="9210834" cy="509058"/>
          </a:xfrm>
        </p:spPr>
        <p:txBody>
          <a:bodyPr/>
          <a:lstStyle/>
          <a:p>
            <a:r>
              <a:rPr lang="en-US" dirty="0" smtClean="0"/>
              <a:t>Interpretation beyond signal strengths – </a:t>
            </a:r>
            <a:r>
              <a:rPr lang="en-US" b="1" dirty="0" smtClean="0">
                <a:latin typeface="Helvetica Neue"/>
                <a:cs typeface="Helvetica Neue"/>
              </a:rPr>
              <a:t>the </a:t>
            </a:r>
            <a:r>
              <a:rPr lang="en-US" b="1" dirty="0" err="1" smtClean="0">
                <a:latin typeface="Helvetica Neue"/>
                <a:cs typeface="Helvetica Neue"/>
              </a:rPr>
              <a:t>κ</a:t>
            </a:r>
            <a:r>
              <a:rPr lang="en-US" b="1" dirty="0" smtClean="0">
                <a:latin typeface="Helvetica Neue"/>
                <a:cs typeface="Helvetica Neue"/>
              </a:rPr>
              <a:t> framework</a:t>
            </a:r>
            <a:endParaRPr lang="en-US" b="1" dirty="0">
              <a:latin typeface="Helvetica Neue"/>
              <a:cs typeface="Helvetica Neu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721" y="1240366"/>
            <a:ext cx="9558416" cy="5854171"/>
          </a:xfrm>
        </p:spPr>
        <p:txBody>
          <a:bodyPr/>
          <a:lstStyle/>
          <a:p>
            <a:r>
              <a:rPr lang="en-US" dirty="0" smtClean="0"/>
              <a:t>Alternative one can disentangle deviations in production and decay with explicit modeling of Higgs width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b="1" dirty="0" smtClean="0">
                <a:latin typeface="Helvetica Neue"/>
                <a:cs typeface="Helvetica Neue"/>
              </a:rPr>
              <a:t>Introduce functions </a:t>
            </a:r>
            <a:r>
              <a:rPr lang="en-US" b="1" dirty="0" err="1" smtClean="0">
                <a:latin typeface="Helvetica Neue"/>
                <a:cs typeface="Helvetica Neue"/>
              </a:rPr>
              <a:t>κ</a:t>
            </a:r>
            <a:r>
              <a:rPr lang="en-US" b="1" baseline="-25000" dirty="0" err="1" smtClean="0">
                <a:latin typeface="Helvetica Neue"/>
                <a:cs typeface="Helvetica Neue"/>
              </a:rPr>
              <a:t>j</a:t>
            </a:r>
            <a:r>
              <a:rPr lang="en-US" b="1" dirty="0" smtClean="0">
                <a:latin typeface="Helvetica Neue"/>
                <a:cs typeface="Helvetica Neue"/>
              </a:rPr>
              <a:t>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describe deviations from SM predictions.</a:t>
            </a:r>
            <a:br>
              <a:rPr lang="en-US" dirty="0" smtClean="0"/>
            </a:br>
            <a:endParaRPr lang="en-US" dirty="0" smtClean="0"/>
          </a:p>
          <a:p>
            <a:endParaRPr lang="en-US" dirty="0"/>
          </a:p>
          <a:p>
            <a:pPr marL="0" indent="0">
              <a:buNone/>
            </a:pPr>
            <a:r>
              <a:rPr lang="en-US" dirty="0" smtClean="0"/>
              <a:t>    so that for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j</a:t>
            </a:r>
            <a:r>
              <a:rPr lang="en-US" dirty="0" smtClean="0"/>
              <a:t>=1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σ</a:t>
            </a:r>
            <a:r>
              <a:rPr lang="en-US" baseline="-25000" dirty="0" err="1" smtClean="0">
                <a:sym typeface="Wingdings"/>
              </a:rPr>
              <a:t>i</a:t>
            </a:r>
            <a:r>
              <a:rPr lang="en-US" dirty="0" smtClean="0">
                <a:sym typeface="Wingdings"/>
              </a:rPr>
              <a:t>, </a:t>
            </a:r>
            <a:r>
              <a:rPr lang="en-US" dirty="0" err="1" smtClean="0">
                <a:sym typeface="Wingdings"/>
              </a:rPr>
              <a:t>Γ</a:t>
            </a:r>
            <a:r>
              <a:rPr lang="en-US" baseline="-25000" dirty="0" err="1" smtClean="0">
                <a:sym typeface="Wingdings"/>
              </a:rPr>
              <a:t>f</a:t>
            </a:r>
            <a:r>
              <a:rPr lang="en-US" dirty="0" smtClean="0">
                <a:sym typeface="Wingdings"/>
              </a:rPr>
              <a:t>, Γ</a:t>
            </a:r>
            <a:r>
              <a:rPr lang="en-US" baseline="-25000" dirty="0" smtClean="0">
                <a:sym typeface="Wingdings"/>
              </a:rPr>
              <a:t>H</a:t>
            </a:r>
            <a:r>
              <a:rPr lang="en-US" dirty="0" smtClean="0">
                <a:sym typeface="Wingdings"/>
              </a:rPr>
              <a:t> give SM prediction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Wouter Verkerke, NIKHEF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138" y="3855485"/>
            <a:ext cx="5181599" cy="12578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156795" y="2386031"/>
            <a:ext cx="123314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 err="1" smtClean="0">
                <a:latin typeface="Helvetica Neue"/>
                <a:cs typeface="Helvetica Neue"/>
              </a:rPr>
              <a:t>μ</a:t>
            </a:r>
            <a:r>
              <a:rPr lang="en-US" sz="3200" b="1" baseline="-25000" dirty="0" err="1" smtClean="0">
                <a:latin typeface="Helvetica Neue"/>
                <a:cs typeface="Helvetica Neue"/>
              </a:rPr>
              <a:t>VBF</a:t>
            </a:r>
            <a:r>
              <a:rPr lang="en-US" sz="3200" b="1" baseline="30000" dirty="0" err="1" smtClean="0">
                <a:latin typeface="Helvetica Neue"/>
                <a:cs typeface="Helvetica Neue"/>
              </a:rPr>
              <a:t>γγ</a:t>
            </a:r>
            <a:endParaRPr lang="en-US" sz="3200" b="1" baseline="30000" dirty="0">
              <a:latin typeface="Helvetica Neue"/>
              <a:cs typeface="Helvetica Neue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7436869" y="2701010"/>
            <a:ext cx="2314898" cy="1479107"/>
          </a:xfrm>
          <a:custGeom>
            <a:avLst/>
            <a:gdLst>
              <a:gd name="connsiteX0" fmla="*/ 1013563 w 2308484"/>
              <a:gd name="connsiteY0" fmla="*/ 0 h 1477714"/>
              <a:gd name="connsiteX1" fmla="*/ 2283570 w 2308484"/>
              <a:gd name="connsiteY1" fmla="*/ 830451 h 1477714"/>
              <a:gd name="connsiteX2" fmla="*/ 0 w 2308484"/>
              <a:gd name="connsiteY2" fmla="*/ 1477714 h 1477714"/>
              <a:gd name="connsiteX0" fmla="*/ 1013563 w 2333004"/>
              <a:gd name="connsiteY0" fmla="*/ 43057 h 1520771"/>
              <a:gd name="connsiteX1" fmla="*/ 1526451 w 2333004"/>
              <a:gd name="connsiteY1" fmla="*/ 67482 h 1520771"/>
              <a:gd name="connsiteX2" fmla="*/ 2283570 w 2333004"/>
              <a:gd name="connsiteY2" fmla="*/ 873508 h 1520771"/>
              <a:gd name="connsiteX3" fmla="*/ 0 w 2333004"/>
              <a:gd name="connsiteY3" fmla="*/ 1520771 h 1520771"/>
              <a:gd name="connsiteX0" fmla="*/ 1013563 w 2300112"/>
              <a:gd name="connsiteY0" fmla="*/ 0 h 1477714"/>
              <a:gd name="connsiteX1" fmla="*/ 2283570 w 2300112"/>
              <a:gd name="connsiteY1" fmla="*/ 830451 h 1477714"/>
              <a:gd name="connsiteX2" fmla="*/ 0 w 2300112"/>
              <a:gd name="connsiteY2" fmla="*/ 1477714 h 1477714"/>
              <a:gd name="connsiteX0" fmla="*/ 1013563 w 2314898"/>
              <a:gd name="connsiteY0" fmla="*/ 1393 h 1479107"/>
              <a:gd name="connsiteX1" fmla="*/ 2283570 w 2314898"/>
              <a:gd name="connsiteY1" fmla="*/ 831844 h 1479107"/>
              <a:gd name="connsiteX2" fmla="*/ 0 w 2314898"/>
              <a:gd name="connsiteY2" fmla="*/ 1479107 h 14791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314898" h="1479107">
                <a:moveTo>
                  <a:pt x="1013563" y="1393"/>
                </a:moveTo>
                <a:cubicBezTo>
                  <a:pt x="1925363" y="-33208"/>
                  <a:pt x="2452497" y="585558"/>
                  <a:pt x="2283570" y="831844"/>
                </a:cubicBezTo>
                <a:cubicBezTo>
                  <a:pt x="2029162" y="1074059"/>
                  <a:pt x="1057321" y="1278618"/>
                  <a:pt x="0" y="1479107"/>
                </a:cubicBezTo>
              </a:path>
            </a:pathLst>
          </a:custGeom>
          <a:ln w="38100" cmpd="sng">
            <a:solidFill>
              <a:srgbClr val="0000FF"/>
            </a:solidFill>
            <a:headEnd type="none"/>
            <a:tailEnd type="triangle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9873"/>
          <a:stretch/>
        </p:blipFill>
        <p:spPr>
          <a:xfrm>
            <a:off x="1455737" y="2141537"/>
            <a:ext cx="5344693" cy="16002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 bwMode="auto">
          <a:xfrm flipV="1">
            <a:off x="5570537" y="2827337"/>
            <a:ext cx="1524000" cy="762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13337" y="3817937"/>
            <a:ext cx="2133600" cy="1310927"/>
          </a:xfrm>
          <a:prstGeom prst="rect">
            <a:avLst/>
          </a:prstGeom>
        </p:spPr>
      </p:pic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8465951"/>
              </p:ext>
            </p:extLst>
          </p:nvPr>
        </p:nvGraphicFramePr>
        <p:xfrm>
          <a:off x="2203449" y="5930899"/>
          <a:ext cx="2300288" cy="554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8" name="Equation" r:id="rId6" imgW="1003300" imgH="241300" progId="Equation.3">
                  <p:embed/>
                </p:oleObj>
              </mc:Choice>
              <mc:Fallback>
                <p:oleObj name="Equation" r:id="rId6" imgW="10033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203449" y="5930899"/>
                        <a:ext cx="2300288" cy="5540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25548180"/>
              </p:ext>
            </p:extLst>
          </p:nvPr>
        </p:nvGraphicFramePr>
        <p:xfrm>
          <a:off x="5422900" y="5902325"/>
          <a:ext cx="2505075" cy="5826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39" name="Equation" r:id="rId8" imgW="1092200" imgH="254000" progId="Equation.3">
                  <p:embed/>
                </p:oleObj>
              </mc:Choice>
              <mc:Fallback>
                <p:oleObj name="Equation" r:id="rId8" imgW="1092200" imgH="254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422900" y="5902325"/>
                        <a:ext cx="2505075" cy="5826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19</a:t>
            </a:fld>
            <a:endParaRPr lang="nl-NL" dirty="0">
              <a:latin typeface="Helvetica Neue Light"/>
              <a:cs typeface="Helvetica Neue Ligh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69804" y="843160"/>
            <a:ext cx="967753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Helvetica Neue Medium"/>
                <a:cs typeface="Helvetica Neue Medium"/>
              </a:rPr>
              <a:t>See “Handbook </a:t>
            </a:r>
            <a:r>
              <a:rPr lang="en-US" sz="1400" dirty="0">
                <a:latin typeface="Helvetica Neue Medium"/>
                <a:cs typeface="Helvetica Neue Medium"/>
              </a:rPr>
              <a:t>of LHC Higgs Cross Sections: 3. Higgs </a:t>
            </a:r>
            <a:r>
              <a:rPr lang="en-US" sz="1400" dirty="0" smtClean="0">
                <a:latin typeface="Helvetica Neue Medium"/>
                <a:cs typeface="Helvetica Neue Medium"/>
              </a:rPr>
              <a:t>Properties” (arXiv:1307.1347) for further details </a:t>
            </a:r>
            <a:r>
              <a:rPr lang="en-US" sz="1400" dirty="0" err="1" smtClean="0">
                <a:latin typeface="Helvetica Neue Medium"/>
                <a:cs typeface="Helvetica Neue Medium"/>
              </a:rPr>
              <a:t>κ</a:t>
            </a:r>
            <a:r>
              <a:rPr lang="en-US" sz="1400" dirty="0" smtClean="0">
                <a:latin typeface="Helvetica Neue Medium"/>
                <a:cs typeface="Helvetica Neue Medium"/>
              </a:rPr>
              <a:t> framework</a:t>
            </a:r>
            <a:endParaRPr lang="en-US" sz="1400" dirty="0"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34751831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Outline of this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721" y="1102961"/>
            <a:ext cx="8644016" cy="5381975"/>
          </a:xfrm>
        </p:spPr>
        <p:txBody>
          <a:bodyPr/>
          <a:lstStyle/>
          <a:p>
            <a:pPr marL="457200" indent="-457200" algn="ctr">
              <a:lnSpc>
                <a:spcPct val="200000"/>
              </a:lnSpc>
              <a:buFont typeface="+mj-ea"/>
              <a:buAutoNum type="circleNumDbPlain"/>
            </a:pPr>
            <a:r>
              <a:rPr lang="en-US" b="1" dirty="0" smtClean="0">
                <a:latin typeface="Helvetica Neue"/>
                <a:cs typeface="Helvetica Neue"/>
              </a:rPr>
              <a:t>Introduction</a:t>
            </a:r>
          </a:p>
          <a:p>
            <a:pPr marL="457200" indent="-457200" algn="ctr">
              <a:lnSpc>
                <a:spcPct val="200000"/>
              </a:lnSpc>
              <a:buFont typeface="+mj-ea"/>
              <a:buAutoNum type="circleNumDbPlain"/>
            </a:pPr>
            <a:r>
              <a:rPr lang="en-US" dirty="0" smtClean="0"/>
              <a:t>Higgs boson phenomenology &amp; interpretation framework</a:t>
            </a:r>
          </a:p>
          <a:p>
            <a:pPr marL="457200" indent="-457200" algn="ctr">
              <a:lnSpc>
                <a:spcPct val="200000"/>
              </a:lnSpc>
              <a:buFont typeface="+mj-ea"/>
              <a:buAutoNum type="circleNumDbPlain"/>
            </a:pPr>
            <a:r>
              <a:rPr lang="en-US" dirty="0" smtClean="0"/>
              <a:t>Combination procedure &amp; experimental inputs</a:t>
            </a:r>
          </a:p>
          <a:p>
            <a:pPr marL="457200" indent="-457200" algn="ctr">
              <a:lnSpc>
                <a:spcPct val="200000"/>
              </a:lnSpc>
              <a:buFont typeface="+mj-ea"/>
              <a:buAutoNum type="circleNumDbPlain"/>
            </a:pPr>
            <a:r>
              <a:rPr lang="en-US" dirty="0" smtClean="0"/>
              <a:t>Signal strength measurements</a:t>
            </a:r>
          </a:p>
          <a:p>
            <a:pPr marL="457200" indent="-457200" algn="ctr">
              <a:lnSpc>
                <a:spcPct val="200000"/>
              </a:lnSpc>
              <a:buFont typeface="+mj-ea"/>
              <a:buAutoNum type="circleNumDbPlain"/>
            </a:pPr>
            <a:r>
              <a:rPr lang="en-US" dirty="0" smtClean="0"/>
              <a:t>Constraints on Higgs boson couplings</a:t>
            </a:r>
          </a:p>
          <a:p>
            <a:pPr marL="457200" indent="-457200" algn="ctr">
              <a:lnSpc>
                <a:spcPct val="200000"/>
              </a:lnSpc>
              <a:buFont typeface="+mj-ea"/>
              <a:buAutoNum type="circleNumDbPlain"/>
            </a:pPr>
            <a:r>
              <a:rPr lang="en-US" dirty="0" smtClean="0"/>
              <a:t>Most generic </a:t>
            </a:r>
            <a:r>
              <a:rPr lang="en-US" dirty="0" err="1" smtClean="0"/>
              <a:t>parametrizations</a:t>
            </a:r>
            <a:endParaRPr lang="en-US" dirty="0" smtClean="0"/>
          </a:p>
          <a:p>
            <a:pPr marL="457200" indent="-457200" algn="ctr">
              <a:lnSpc>
                <a:spcPct val="200000"/>
              </a:lnSpc>
              <a:buFont typeface="+mj-ea"/>
              <a:buAutoNum type="circleNumDbPlain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Wouter Verkerke, NIKHEF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2</a:t>
            </a:fld>
            <a:endParaRPr lang="nl-NL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234151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Interpretation beyond signal strengths – the </a:t>
            </a:r>
            <a:r>
              <a:rPr lang="en-US" dirty="0" err="1"/>
              <a:t>κ</a:t>
            </a:r>
            <a:r>
              <a:rPr lang="en-US" dirty="0"/>
              <a:t> framework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Parameters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j</a:t>
            </a:r>
            <a:r>
              <a:rPr lang="en-US" dirty="0" smtClean="0"/>
              <a:t> correspond to LO degrees of freedom</a:t>
            </a:r>
          </a:p>
          <a:p>
            <a:r>
              <a:rPr lang="en-US" dirty="0" smtClean="0"/>
              <a:t>Example for </a:t>
            </a:r>
            <a:r>
              <a:rPr lang="en-US" dirty="0" err="1" smtClean="0"/>
              <a:t>ggF</a:t>
            </a:r>
            <a:r>
              <a:rPr lang="en-US" dirty="0" smtClean="0"/>
              <a:t> production of H</a:t>
            </a:r>
            <a:r>
              <a:rPr lang="en-US" dirty="0" smtClean="0">
                <a:sym typeface="Wingdings"/>
              </a:rPr>
              <a:t>VV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Wouter Verkerke, NIKHEF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83813" y="2704032"/>
            <a:ext cx="2971800" cy="17235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1813" y="2645501"/>
            <a:ext cx="2286000" cy="178203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88937" y="4880272"/>
            <a:ext cx="60098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err="1" smtClean="0">
                <a:latin typeface="Helvetica Neue Light"/>
                <a:cs typeface="Helvetica Neue Light"/>
              </a:rPr>
              <a:t>σ</a:t>
            </a:r>
            <a:r>
              <a:rPr lang="en-US" sz="2400" i="1" baseline="-25000" dirty="0" err="1" smtClean="0">
                <a:latin typeface="Helvetica Neue Light"/>
                <a:cs typeface="Helvetica Neue Light"/>
              </a:rPr>
              <a:t>ggF</a:t>
            </a:r>
            <a:r>
              <a:rPr lang="en-US" sz="2400" i="1" baseline="-25000" dirty="0" smtClean="0">
                <a:latin typeface="Helvetica Neue Light"/>
                <a:cs typeface="Helvetica Neue Light"/>
              </a:rPr>
              <a:t> </a:t>
            </a:r>
            <a:r>
              <a:rPr lang="en-US" sz="2400" i="1" dirty="0" smtClean="0">
                <a:latin typeface="Helvetica Neue Light"/>
                <a:cs typeface="Helvetica Neue Light"/>
              </a:rPr>
              <a:t>= </a:t>
            </a:r>
            <a:r>
              <a:rPr lang="en-US" sz="2400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(</a:t>
            </a:r>
            <a:r>
              <a:rPr lang="en-US" sz="2400" i="1" dirty="0">
                <a:solidFill>
                  <a:srgbClr val="FF0000"/>
                </a:solidFill>
                <a:latin typeface="Helvetica Neue Light"/>
                <a:cs typeface="Helvetica Neue Light"/>
              </a:rPr>
              <a:t>1.06 </a:t>
            </a:r>
            <a:r>
              <a:rPr lang="en-US" sz="2400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κ</a:t>
            </a:r>
            <a:r>
              <a:rPr lang="en-US" sz="2400" i="1" baseline="-250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t</a:t>
            </a:r>
            <a:r>
              <a:rPr lang="en-US" sz="2400" i="1" baseline="300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2</a:t>
            </a:r>
            <a:r>
              <a:rPr lang="en-US" sz="2400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+ 0.01κ</a:t>
            </a:r>
            <a:r>
              <a:rPr lang="en-US" sz="2400" i="1" baseline="-250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b</a:t>
            </a:r>
            <a:r>
              <a:rPr lang="en-US" sz="2400" i="1" baseline="300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2</a:t>
            </a:r>
            <a:r>
              <a:rPr lang="en-US" sz="2400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-0.07κ</a:t>
            </a:r>
            <a:r>
              <a:rPr lang="en-US" sz="2400" i="1" baseline="-250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b</a:t>
            </a:r>
            <a:r>
              <a:rPr lang="en-US" sz="2400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κ</a:t>
            </a:r>
            <a:r>
              <a:rPr lang="en-US" sz="2400" i="1" baseline="-250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t</a:t>
            </a:r>
            <a:r>
              <a:rPr lang="en-US" sz="2400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)</a:t>
            </a:r>
            <a:r>
              <a:rPr lang="en-US" sz="2400" i="1" dirty="0" smtClean="0">
                <a:latin typeface="Helvetica Neue Light"/>
                <a:cs typeface="Helvetica Neue Light"/>
              </a:rPr>
              <a:t> </a:t>
            </a:r>
            <a:r>
              <a:rPr lang="en-US" sz="2400" i="1" dirty="0" err="1" smtClean="0">
                <a:latin typeface="Helvetica Neue Light"/>
                <a:cs typeface="Helvetica Neue Light"/>
              </a:rPr>
              <a:t>σ</a:t>
            </a:r>
            <a:r>
              <a:rPr lang="en-US" sz="2400" i="1" baseline="-25000" dirty="0" err="1" smtClean="0">
                <a:latin typeface="Helvetica Neue Light"/>
                <a:cs typeface="Helvetica Neue Light"/>
              </a:rPr>
              <a:t>ggF</a:t>
            </a:r>
            <a:r>
              <a:rPr lang="en-US" sz="2400" i="1" dirty="0" smtClean="0">
                <a:latin typeface="Helvetica Neue Light"/>
                <a:cs typeface="Helvetica Neue Light"/>
              </a:rPr>
              <a:t>(SM)</a:t>
            </a:r>
            <a:endParaRPr lang="en-US" sz="2400" i="1" baseline="-25000" dirty="0">
              <a:latin typeface="Helvetica Neue Light"/>
              <a:cs typeface="Helvetica Neue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13051" y="4880272"/>
            <a:ext cx="28780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latin typeface="Helvetica Neue Light"/>
                <a:cs typeface="Helvetica Neue Light"/>
              </a:rPr>
              <a:t>Γ</a:t>
            </a:r>
            <a:r>
              <a:rPr lang="en-US" sz="2400" i="1" baseline="-25000" dirty="0" smtClean="0">
                <a:latin typeface="Helvetica Neue Light"/>
                <a:cs typeface="Helvetica Neue Light"/>
              </a:rPr>
              <a:t>W,Z </a:t>
            </a:r>
            <a:r>
              <a:rPr lang="en-US" sz="2400" i="1" dirty="0" smtClean="0">
                <a:latin typeface="Helvetica Neue Light"/>
                <a:cs typeface="Helvetica Neue Light"/>
              </a:rPr>
              <a:t>= </a:t>
            </a:r>
            <a:r>
              <a:rPr lang="en-US" sz="2400" i="1" dirty="0">
                <a:solidFill>
                  <a:srgbClr val="008000"/>
                </a:solidFill>
                <a:latin typeface="Helvetica Neue Light"/>
                <a:cs typeface="Helvetica Neue Light"/>
              </a:rPr>
              <a:t>κ</a:t>
            </a:r>
            <a:r>
              <a:rPr lang="en-US" sz="2400" i="1" baseline="30000" dirty="0">
                <a:solidFill>
                  <a:srgbClr val="008000"/>
                </a:solidFill>
                <a:latin typeface="Helvetica Neue Light"/>
                <a:cs typeface="Helvetica Neue Light"/>
              </a:rPr>
              <a:t>2</a:t>
            </a:r>
            <a:r>
              <a:rPr lang="en-US" sz="2400" i="1" baseline="-25000" dirty="0">
                <a:solidFill>
                  <a:srgbClr val="008000"/>
                </a:solidFill>
                <a:latin typeface="Helvetica Neue Light"/>
                <a:cs typeface="Helvetica Neue Light"/>
              </a:rPr>
              <a:t>W,</a:t>
            </a:r>
            <a:r>
              <a:rPr lang="en-US" sz="2400" i="1" baseline="-25000" dirty="0" smtClean="0">
                <a:solidFill>
                  <a:srgbClr val="008000"/>
                </a:solidFill>
                <a:latin typeface="Helvetica Neue Light"/>
                <a:cs typeface="Helvetica Neue Light"/>
              </a:rPr>
              <a:t>Z</a:t>
            </a:r>
            <a:r>
              <a:rPr lang="en-US" sz="2400" i="1" baseline="-25000" dirty="0" smtClean="0">
                <a:latin typeface="Helvetica Neue Light"/>
                <a:cs typeface="Helvetica Neue Light"/>
              </a:rPr>
              <a:t> </a:t>
            </a:r>
            <a:r>
              <a:rPr lang="en-US" sz="2400" i="1" dirty="0" smtClean="0">
                <a:latin typeface="Helvetica Neue Light"/>
                <a:cs typeface="Helvetica Neue Light"/>
              </a:rPr>
              <a:t>Γ</a:t>
            </a:r>
            <a:r>
              <a:rPr lang="en-US" sz="2400" i="1" baseline="-25000" dirty="0" smtClean="0">
                <a:latin typeface="Helvetica Neue Light"/>
                <a:cs typeface="Helvetica Neue Light"/>
              </a:rPr>
              <a:t>W,Z</a:t>
            </a:r>
            <a:r>
              <a:rPr lang="en-US" sz="2400" i="1" dirty="0" smtClean="0">
                <a:latin typeface="Helvetica Neue Light"/>
                <a:cs typeface="Helvetica Neue Light"/>
              </a:rPr>
              <a:t>(SM)</a:t>
            </a:r>
            <a:endParaRPr lang="en-US" sz="2400" i="1" baseline="-25000" dirty="0">
              <a:latin typeface="Helvetica Neue Light"/>
              <a:cs typeface="Helvetica Neue Ligh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8338" y="5608085"/>
            <a:ext cx="5181599" cy="1257852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 bwMode="auto">
          <a:xfrm flipV="1">
            <a:off x="4122737" y="3741737"/>
            <a:ext cx="457200" cy="1143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312737" y="7018337"/>
            <a:ext cx="65955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3333CC"/>
                </a:solidFill>
                <a:latin typeface="Helvetica Neue Medium"/>
                <a:cs typeface="Helvetica Neue Medium"/>
              </a:rPr>
              <a:t>NB: </a:t>
            </a:r>
            <a:r>
              <a:rPr lang="en-US" sz="2000" dirty="0" err="1" smtClean="0">
                <a:solidFill>
                  <a:srgbClr val="3333CC"/>
                </a:solidFill>
                <a:latin typeface="Helvetica Neue Medium"/>
                <a:cs typeface="Helvetica Neue Medium"/>
              </a:rPr>
              <a:t>σ</a:t>
            </a:r>
            <a:r>
              <a:rPr lang="en-US" sz="2000" baseline="-25000" dirty="0" err="1" smtClean="0">
                <a:solidFill>
                  <a:srgbClr val="3333CC"/>
                </a:solidFill>
                <a:latin typeface="Helvetica Neue Medium"/>
                <a:cs typeface="Helvetica Neue Medium"/>
              </a:rPr>
              <a:t>ggF</a:t>
            </a:r>
            <a:r>
              <a:rPr lang="en-US" sz="2000" dirty="0" smtClean="0">
                <a:solidFill>
                  <a:srgbClr val="3333CC"/>
                </a:solidFill>
                <a:latin typeface="Helvetica Neue Medium"/>
                <a:cs typeface="Helvetica Neue Medium"/>
              </a:rPr>
              <a:t>(SM) from NNLO(QCD) + NLO(EW) calculation!</a:t>
            </a:r>
            <a:endParaRPr lang="en-US" sz="2000" dirty="0">
              <a:solidFill>
                <a:srgbClr val="3333CC"/>
              </a:solidFill>
              <a:latin typeface="Helvetica Neue Medium"/>
              <a:cs typeface="Helvetica Neue Medium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 flipH="1" flipV="1">
            <a:off x="7094537" y="3741737"/>
            <a:ext cx="228600" cy="1143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20</a:t>
            </a:fld>
            <a:endParaRPr lang="nl-NL" dirty="0">
              <a:latin typeface="Helvetica Neue Light"/>
              <a:cs typeface="Helvetica Neue Ligh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51537" y="5570537"/>
            <a:ext cx="2133600" cy="1310927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2210945" y="5374938"/>
            <a:ext cx="3195541" cy="1718953"/>
          </a:xfrm>
          <a:custGeom>
            <a:avLst/>
            <a:gdLst>
              <a:gd name="connsiteX0" fmla="*/ 925709 w 3016638"/>
              <a:gd name="connsiteY0" fmla="*/ 1718953 h 1718953"/>
              <a:gd name="connsiteX1" fmla="*/ 104730 w 3016638"/>
              <a:gd name="connsiteY1" fmla="*/ 525948 h 1718953"/>
              <a:gd name="connsiteX2" fmla="*/ 3016638 w 3016638"/>
              <a:gd name="connsiteY2" fmla="*/ 0 h 1718953"/>
              <a:gd name="connsiteX0" fmla="*/ 928225 w 3242807"/>
              <a:gd name="connsiteY0" fmla="*/ 1718953 h 1718953"/>
              <a:gd name="connsiteX1" fmla="*/ 107246 w 3242807"/>
              <a:gd name="connsiteY1" fmla="*/ 525948 h 1718953"/>
              <a:gd name="connsiteX2" fmla="*/ 3057638 w 3242807"/>
              <a:gd name="connsiteY2" fmla="*/ 320700 h 1718953"/>
              <a:gd name="connsiteX3" fmla="*/ 3019154 w 3242807"/>
              <a:gd name="connsiteY3" fmla="*/ 0 h 1718953"/>
              <a:gd name="connsiteX0" fmla="*/ 919036 w 3125063"/>
              <a:gd name="connsiteY0" fmla="*/ 1718953 h 1718953"/>
              <a:gd name="connsiteX1" fmla="*/ 98057 w 3125063"/>
              <a:gd name="connsiteY1" fmla="*/ 525948 h 1718953"/>
              <a:gd name="connsiteX2" fmla="*/ 2907344 w 3125063"/>
              <a:gd name="connsiteY2" fmla="*/ 513120 h 1718953"/>
              <a:gd name="connsiteX3" fmla="*/ 3009965 w 3125063"/>
              <a:gd name="connsiteY3" fmla="*/ 0 h 1718953"/>
              <a:gd name="connsiteX0" fmla="*/ 919036 w 3195541"/>
              <a:gd name="connsiteY0" fmla="*/ 1718953 h 1718953"/>
              <a:gd name="connsiteX1" fmla="*/ 98057 w 3195541"/>
              <a:gd name="connsiteY1" fmla="*/ 525948 h 1718953"/>
              <a:gd name="connsiteX2" fmla="*/ 2907344 w 3195541"/>
              <a:gd name="connsiteY2" fmla="*/ 513120 h 1718953"/>
              <a:gd name="connsiteX3" fmla="*/ 3009965 w 3195541"/>
              <a:gd name="connsiteY3" fmla="*/ 0 h 17189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5541" h="1718953">
                <a:moveTo>
                  <a:pt x="919036" y="1718953"/>
                </a:moveTo>
                <a:cubicBezTo>
                  <a:pt x="334302" y="1265696"/>
                  <a:pt x="-233328" y="726920"/>
                  <a:pt x="98057" y="525948"/>
                </a:cubicBezTo>
                <a:cubicBezTo>
                  <a:pt x="429442" y="324976"/>
                  <a:pt x="2422026" y="600778"/>
                  <a:pt x="2907344" y="513120"/>
                </a:cubicBezTo>
                <a:cubicBezTo>
                  <a:pt x="3392662" y="425462"/>
                  <a:pt x="3148707" y="155638"/>
                  <a:pt x="3009965" y="0"/>
                </a:cubicBezTo>
              </a:path>
            </a:pathLst>
          </a:custGeom>
          <a:ln w="38100" cmpd="sng">
            <a:solidFill>
              <a:schemeClr val="accent2"/>
            </a:solidFill>
            <a:prstDash val="sysDash"/>
            <a:headEnd type="none"/>
            <a:tailEnd type="triangle" w="lg" len="lg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4427537" y="3436937"/>
            <a:ext cx="228600" cy="2286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20" name="Oval 19"/>
          <p:cNvSpPr/>
          <p:nvPr/>
        </p:nvSpPr>
        <p:spPr bwMode="auto">
          <a:xfrm>
            <a:off x="6942137" y="3436937"/>
            <a:ext cx="228600" cy="228600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59052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4938" y="1798085"/>
            <a:ext cx="5181599" cy="125785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8376" y="1739798"/>
            <a:ext cx="2133600" cy="13109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err="1"/>
              <a:t>κ</a:t>
            </a:r>
            <a:r>
              <a:rPr lang="en-US" dirty="0"/>
              <a:t> </a:t>
            </a:r>
            <a:r>
              <a:rPr lang="en-US" dirty="0" smtClean="0"/>
              <a:t>framework – the total width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Note that total </a:t>
            </a:r>
            <a:r>
              <a:rPr lang="en-US" i="1" dirty="0" smtClean="0"/>
              <a:t>H</a:t>
            </a:r>
            <a:r>
              <a:rPr lang="en-US" dirty="0" smtClean="0"/>
              <a:t> width scales all observed cross-sections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Since </a:t>
            </a:r>
            <a:r>
              <a:rPr lang="en-US" i="1" dirty="0" smtClean="0"/>
              <a:t>Γ</a:t>
            </a:r>
            <a:r>
              <a:rPr lang="en-US" i="1" baseline="-25000" dirty="0" smtClean="0"/>
              <a:t>H</a:t>
            </a:r>
            <a:r>
              <a:rPr lang="en-US" dirty="0" smtClean="0"/>
              <a:t> is not yet directly measured with a meaningful precision, </a:t>
            </a:r>
            <a:r>
              <a:rPr lang="en-US" dirty="0" smtClean="0">
                <a:solidFill>
                  <a:srgbClr val="FF0000"/>
                </a:solidFill>
              </a:rPr>
              <a:t>must make an assumption on </a:t>
            </a:r>
            <a:r>
              <a:rPr lang="en-US" i="1" dirty="0" smtClean="0">
                <a:solidFill>
                  <a:srgbClr val="FF0000"/>
                </a:solidFill>
              </a:rPr>
              <a:t>Γ</a:t>
            </a:r>
            <a:r>
              <a:rPr lang="en-US" i="1" baseline="-25000" dirty="0" smtClean="0">
                <a:solidFill>
                  <a:srgbClr val="FF0000"/>
                </a:solidFill>
              </a:rPr>
              <a:t>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to interpret cross-sections in terms of Higgs couplings.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E.g. in absence of BSM </a:t>
            </a:r>
            <a:r>
              <a:rPr lang="en-US" i="1" dirty="0" smtClean="0">
                <a:solidFill>
                  <a:srgbClr val="FF0000"/>
                </a:solidFill>
              </a:rPr>
              <a:t>H </a:t>
            </a:r>
            <a:r>
              <a:rPr lang="en-US" dirty="0" smtClean="0">
                <a:solidFill>
                  <a:srgbClr val="FF0000"/>
                </a:solidFill>
              </a:rPr>
              <a:t>decays (invisible, undetected etc…)</a:t>
            </a:r>
            <a:r>
              <a:rPr lang="en-US" dirty="0" smtClean="0"/>
              <a:t>, </a:t>
            </a:r>
            <a:br>
              <a:rPr lang="en-US" dirty="0" smtClean="0"/>
            </a:br>
            <a:r>
              <a:rPr lang="en-US" dirty="0" smtClean="0"/>
              <a:t>can assume SM width, adjusted by effect of k-rescaled couplings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0137" y="5341937"/>
            <a:ext cx="3657600" cy="97080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73500" y="6473479"/>
            <a:ext cx="4745037" cy="925858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 bwMode="auto">
          <a:xfrm>
            <a:off x="5722937" y="2370137"/>
            <a:ext cx="1447800" cy="609600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4198937" y="6180137"/>
            <a:ext cx="76200" cy="533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21</a:t>
            </a:fld>
            <a:endParaRPr lang="nl-NL" dirty="0">
              <a:latin typeface="Helvetica Neue Light"/>
              <a:cs typeface="Helvetica Neue Light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3170751" y="5722937"/>
            <a:ext cx="293748" cy="35898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4627737" y="5728472"/>
            <a:ext cx="293748" cy="35898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/>
          <a:srcRect l="26971" t="16627" r="59802" b="57930"/>
          <a:stretch/>
        </p:blipFill>
        <p:spPr>
          <a:xfrm>
            <a:off x="3182109" y="5691485"/>
            <a:ext cx="282212" cy="33353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/>
          <a:srcRect l="26971" t="16627" r="59802" b="57930"/>
          <a:stretch/>
        </p:blipFill>
        <p:spPr>
          <a:xfrm>
            <a:off x="4630456" y="5679742"/>
            <a:ext cx="282212" cy="333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387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kappa framework – the dictionary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2178" y="846137"/>
            <a:ext cx="8482159" cy="6629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22</a:t>
            </a:fld>
            <a:endParaRPr lang="nl-NL" dirty="0">
              <a:latin typeface="Helvetica Neue Light"/>
              <a:cs typeface="Helvetica Neue L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237537" y="84137"/>
            <a:ext cx="2490749" cy="1188211"/>
          </a:xfrm>
          <a:prstGeom prst="rect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none" lIns="180000" tIns="46800" bIns="93600" rtlCol="0">
            <a:spAutoFit/>
          </a:bodyPr>
          <a:lstStyle/>
          <a:p>
            <a:r>
              <a:rPr lang="en-US" sz="1700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Factors depend on</a:t>
            </a:r>
          </a:p>
          <a:p>
            <a:pPr marL="285750" indent="-285750">
              <a:buFont typeface="Arial"/>
              <a:buChar char="•"/>
            </a:pPr>
            <a:r>
              <a:rPr lang="en-US" sz="1700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Assumed value </a:t>
            </a:r>
            <a:r>
              <a:rPr lang="en-US" sz="1700" i="1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m</a:t>
            </a:r>
            <a:r>
              <a:rPr lang="en-US" sz="1700" i="1" baseline="-250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H</a:t>
            </a:r>
            <a:r>
              <a:rPr lang="en-US" sz="1700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, </a:t>
            </a:r>
          </a:p>
          <a:p>
            <a:pPr marL="285750" indent="-285750">
              <a:buFont typeface="Arial"/>
              <a:buChar char="•"/>
            </a:pPr>
            <a:r>
              <a:rPr lang="en-US" sz="1700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Calculations of </a:t>
            </a:r>
            <a:r>
              <a:rPr lang="en-US" sz="1700" i="1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σ,Γ</a:t>
            </a:r>
            <a:r>
              <a:rPr lang="en-US" sz="1700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</a:t>
            </a:r>
          </a:p>
          <a:p>
            <a:pPr marL="285750" indent="-285750">
              <a:buFont typeface="Arial"/>
              <a:buChar char="•"/>
            </a:pPr>
            <a:r>
              <a:rPr lang="en-US" sz="1700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Kinematic selections</a:t>
            </a:r>
            <a:endParaRPr lang="en-US" sz="1700" i="1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5119211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 bwMode="auto">
          <a:xfrm>
            <a:off x="4351337" y="4732337"/>
            <a:ext cx="838200" cy="381000"/>
          </a:xfrm>
          <a:prstGeom prst="roundRect">
            <a:avLst/>
          </a:prstGeom>
          <a:solidFill>
            <a:srgbClr val="FFFFCC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kappa framework – the dictionary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22178" y="846137"/>
            <a:ext cx="8482159" cy="66294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 bwMode="auto">
          <a:xfrm>
            <a:off x="5646737" y="541337"/>
            <a:ext cx="4876800" cy="3810000"/>
          </a:xfrm>
          <a:prstGeom prst="rect">
            <a:avLst/>
          </a:prstGeom>
          <a:solidFill>
            <a:srgbClr val="FFFF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252000" tIns="18720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Processes with </a:t>
            </a:r>
            <a:r>
              <a:rPr lang="en-US" sz="20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interference</a:t>
            </a:r>
            <a:r>
              <a:rPr lang="en-US" sz="20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allow</a:t>
            </a:r>
            <a:br>
              <a:rPr lang="en-US" sz="20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</a:br>
            <a:r>
              <a:rPr lang="en-US" sz="20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(in principle) to measure the relative</a:t>
            </a:r>
            <a:br>
              <a:rPr lang="en-US" sz="20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</a:br>
            <a:r>
              <a:rPr lang="en-US" sz="20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sign of coupling strengths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Helvetica Neue Light"/>
              <a:cs typeface="Helvetica Neue Light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Since all interferences considered </a:t>
            </a:r>
            <a:b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</a:br>
            <a: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always involve the top quark, </a:t>
            </a:r>
            <a:b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</a:br>
            <a:r>
              <a:rPr lang="en-US" sz="2000" b="1" dirty="0" smtClean="0">
                <a:solidFill>
                  <a:schemeClr val="tx1"/>
                </a:solidFill>
                <a:latin typeface="Helvetica Neue"/>
                <a:cs typeface="Helvetica Neue"/>
              </a:rPr>
              <a:t>choose sign of top coupling positive</a:t>
            </a:r>
            <a:r>
              <a:rPr lang="en-US" sz="2000" b="1" dirty="0">
                <a:solidFill>
                  <a:schemeClr val="tx1"/>
                </a:solidFill>
                <a:latin typeface="Helvetica Neue"/>
                <a:cs typeface="Helvetica Neue"/>
              </a:rPr>
              <a:t/>
            </a:r>
            <a:br>
              <a:rPr lang="en-US" sz="2000" b="1" dirty="0">
                <a:solidFill>
                  <a:schemeClr val="tx1"/>
                </a:solidFill>
                <a:latin typeface="Helvetica Neue"/>
                <a:cs typeface="Helvetica Neue"/>
              </a:rPr>
            </a:br>
            <a: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by construction (no loss of generality)</a:t>
            </a:r>
            <a:b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</a:br>
            <a: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/>
            </a:r>
            <a:b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</a:br>
            <a: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  <a:sym typeface="Wingdings"/>
              </a:rPr>
              <a:t> can a</a:t>
            </a:r>
            <a: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llow data to constrain sign of </a:t>
            </a:r>
            <a:r>
              <a:rPr lang="en-US" sz="2000" dirty="0" err="1" smtClean="0">
                <a:solidFill>
                  <a:schemeClr val="tx1"/>
                </a:solidFill>
                <a:latin typeface="Helvetica Neue Light"/>
                <a:cs typeface="Helvetica Neue Light"/>
              </a:rPr>
              <a:t>b,W,Z</a:t>
            </a:r>
            <a:r>
              <a:rPr lang="en-US" sz="2000" dirty="0">
                <a:solidFill>
                  <a:schemeClr val="tx1"/>
                </a:solidFill>
                <a:latin typeface="Helvetica Neue Light"/>
                <a:cs typeface="Helvetica Neue Light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coupling </a:t>
            </a:r>
            <a:r>
              <a:rPr lang="en-US" sz="2000" dirty="0" err="1" smtClean="0">
                <a:solidFill>
                  <a:schemeClr val="tx1"/>
                </a:solidFill>
                <a:latin typeface="Helvetica Neue Light"/>
                <a:cs typeface="Helvetica Neue Light"/>
              </a:rPr>
              <a:t>w.r.t</a:t>
            </a:r>
            <a: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 top quark coupling</a:t>
            </a:r>
          </a:p>
        </p:txBody>
      </p:sp>
      <p:sp>
        <p:nvSpPr>
          <p:cNvPr id="6" name="Rounded Rectangle 5"/>
          <p:cNvSpPr/>
          <p:nvPr/>
        </p:nvSpPr>
        <p:spPr bwMode="auto">
          <a:xfrm>
            <a:off x="4351337" y="1379537"/>
            <a:ext cx="838200" cy="3733800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23</a:t>
            </a:fld>
            <a:endParaRPr lang="nl-NL" dirty="0">
              <a:latin typeface="Helvetica Neue Light"/>
              <a:cs typeface="Helvetica Neue Light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12737" y="5722937"/>
            <a:ext cx="5486400" cy="1676400"/>
            <a:chOff x="236537" y="5265737"/>
            <a:chExt cx="5486400" cy="1676400"/>
          </a:xfrm>
        </p:grpSpPr>
        <p:sp>
          <p:nvSpPr>
            <p:cNvPr id="10" name="Rounded Rectangle 9"/>
            <p:cNvSpPr/>
            <p:nvPr/>
          </p:nvSpPr>
          <p:spPr bwMode="auto">
            <a:xfrm flipV="1">
              <a:off x="236537" y="5265737"/>
              <a:ext cx="5486400" cy="1676400"/>
            </a:xfrm>
            <a:prstGeom prst="roundRect">
              <a:avLst/>
            </a:prstGeom>
            <a:solidFill>
              <a:srgbClr val="FFFFCC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Verdana" pitchFamily="34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3617" t="4767" r="36476" b="8864"/>
            <a:stretch/>
          </p:blipFill>
          <p:spPr>
            <a:xfrm>
              <a:off x="2886253" y="5349282"/>
              <a:ext cx="2617383" cy="1513706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3239" t="4577" r="67365" b="9920"/>
            <a:stretch/>
          </p:blipFill>
          <p:spPr>
            <a:xfrm>
              <a:off x="282211" y="5400594"/>
              <a:ext cx="2488591" cy="1449565"/>
            </a:xfrm>
            <a:prstGeom prst="rect">
              <a:avLst/>
            </a:prstGeom>
          </p:spPr>
        </p:pic>
      </p:grpSp>
      <p:cxnSp>
        <p:nvCxnSpPr>
          <p:cNvPr id="14" name="Straight Connector 13"/>
          <p:cNvCxnSpPr/>
          <p:nvPr/>
        </p:nvCxnSpPr>
        <p:spPr bwMode="auto">
          <a:xfrm flipV="1">
            <a:off x="465137" y="4732337"/>
            <a:ext cx="3886200" cy="990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 flipH="1" flipV="1">
            <a:off x="5189537" y="4732337"/>
            <a:ext cx="533400" cy="10668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Oval 16"/>
          <p:cNvSpPr/>
          <p:nvPr/>
        </p:nvSpPr>
        <p:spPr bwMode="auto">
          <a:xfrm>
            <a:off x="1227137" y="6432073"/>
            <a:ext cx="228600" cy="228600"/>
          </a:xfrm>
          <a:prstGeom prst="ellipse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93737" y="6649005"/>
            <a:ext cx="5411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ttH</a:t>
            </a:r>
            <a:endParaRPr lang="en-US" i="1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3817937" y="6408737"/>
            <a:ext cx="228600" cy="228600"/>
          </a:xfrm>
          <a:prstGeom prst="ellipse">
            <a:avLst/>
          </a:prstGeom>
          <a:solidFill>
            <a:srgbClr val="008000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208337" y="6649005"/>
            <a:ext cx="823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8000"/>
                </a:solidFill>
                <a:latin typeface="Helvetica Neue Light"/>
                <a:cs typeface="Helvetica Neue Light"/>
              </a:rPr>
              <a:t>HWW</a:t>
            </a:r>
            <a:endParaRPr lang="en-US" i="1" dirty="0">
              <a:solidFill>
                <a:srgbClr val="008000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3158959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Outline of this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721" y="1102961"/>
            <a:ext cx="8644016" cy="5381975"/>
          </a:xfrm>
        </p:spPr>
        <p:txBody>
          <a:bodyPr/>
          <a:lstStyle/>
          <a:p>
            <a:pPr marL="457200" indent="-457200" algn="ctr">
              <a:lnSpc>
                <a:spcPct val="200000"/>
              </a:lnSpc>
              <a:buFont typeface="+mj-ea"/>
              <a:buAutoNum type="circleNumDbPlain"/>
            </a:pPr>
            <a:r>
              <a:rPr lang="en-US" dirty="0" smtClean="0"/>
              <a:t>Introduction</a:t>
            </a:r>
          </a:p>
          <a:p>
            <a:pPr marL="457200" indent="-457200" algn="ctr">
              <a:lnSpc>
                <a:spcPct val="200000"/>
              </a:lnSpc>
              <a:buFont typeface="+mj-ea"/>
              <a:buAutoNum type="circleNumDbPlain"/>
            </a:pPr>
            <a:r>
              <a:rPr lang="en-US" dirty="0" smtClean="0"/>
              <a:t>Higgs boson phenomenology &amp; interpretation framework</a:t>
            </a:r>
          </a:p>
          <a:p>
            <a:pPr marL="457200" indent="-457200" algn="ctr">
              <a:lnSpc>
                <a:spcPct val="200000"/>
              </a:lnSpc>
              <a:buFont typeface="+mj-ea"/>
              <a:buAutoNum type="circleNumDbPlain"/>
            </a:pPr>
            <a:r>
              <a:rPr lang="en-US" b="1" dirty="0" smtClean="0">
                <a:latin typeface="Helvetica Neue"/>
                <a:cs typeface="Helvetica Neue"/>
              </a:rPr>
              <a:t>Combination procedure &amp; experimental inputs</a:t>
            </a:r>
          </a:p>
          <a:p>
            <a:pPr marL="457200" indent="-457200" algn="ctr">
              <a:lnSpc>
                <a:spcPct val="200000"/>
              </a:lnSpc>
              <a:buFont typeface="+mj-ea"/>
              <a:buAutoNum type="circleNumDbPlain"/>
            </a:pPr>
            <a:r>
              <a:rPr lang="en-US" dirty="0" smtClean="0"/>
              <a:t>Signal strength measurements</a:t>
            </a:r>
          </a:p>
          <a:p>
            <a:pPr marL="457200" indent="-457200" algn="ctr">
              <a:lnSpc>
                <a:spcPct val="200000"/>
              </a:lnSpc>
              <a:buFont typeface="+mj-ea"/>
              <a:buAutoNum type="circleNumDbPlain"/>
            </a:pPr>
            <a:r>
              <a:rPr lang="en-US" dirty="0" smtClean="0"/>
              <a:t>Constraints on Higgs boson couplings</a:t>
            </a:r>
          </a:p>
          <a:p>
            <a:pPr marL="457200" indent="-457200" algn="ctr">
              <a:lnSpc>
                <a:spcPct val="200000"/>
              </a:lnSpc>
              <a:buFont typeface="+mj-ea"/>
              <a:buAutoNum type="circleNumDbPlain"/>
            </a:pPr>
            <a:r>
              <a:rPr lang="en-US" dirty="0" smtClean="0"/>
              <a:t>Most generic </a:t>
            </a:r>
            <a:r>
              <a:rPr lang="en-US" dirty="0" err="1" smtClean="0"/>
              <a:t>parametrizations</a:t>
            </a:r>
            <a:endParaRPr lang="en-US" dirty="0" smtClean="0"/>
          </a:p>
          <a:p>
            <a:pPr marL="457200" indent="-457200" algn="ctr">
              <a:lnSpc>
                <a:spcPct val="200000"/>
              </a:lnSpc>
              <a:buFont typeface="+mj-ea"/>
              <a:buAutoNum type="circleNumDbPlain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Wouter Verkerke, NIKHEF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24</a:t>
            </a:fld>
            <a:endParaRPr lang="nl-NL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604697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 strength measurements by ATLAS and CMS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Wouter Verkerke, NIKHEF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3537" y="2827337"/>
            <a:ext cx="5562600" cy="3200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27337" y="1912937"/>
            <a:ext cx="20186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Measurements </a:t>
            </a:r>
            <a:br>
              <a:rPr lang="en-US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</a:br>
            <a:r>
              <a:rPr lang="en-US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of </a:t>
            </a:r>
            <a:r>
              <a:rPr lang="en-US" dirty="0" err="1" smtClean="0">
                <a:solidFill>
                  <a:schemeClr val="tx1"/>
                </a:solidFill>
                <a:latin typeface="Helvetica Neue Light"/>
                <a:cs typeface="Helvetica Neue Light"/>
              </a:rPr>
              <a:t>μ</a:t>
            </a:r>
            <a:r>
              <a:rPr lang="en-US" baseline="-25000" dirty="0" err="1" smtClean="0">
                <a:solidFill>
                  <a:schemeClr val="tx1"/>
                </a:solidFill>
                <a:latin typeface="Helvetica Neue Light"/>
                <a:cs typeface="Helvetica Neue Light"/>
              </a:rPr>
              <a:t>i</a:t>
            </a:r>
            <a:r>
              <a:rPr lang="en-US" baseline="30000" dirty="0" err="1" smtClean="0">
                <a:solidFill>
                  <a:schemeClr val="tx1"/>
                </a:solidFill>
                <a:latin typeface="Helvetica Neue Light"/>
                <a:cs typeface="Helvetica Neue Light"/>
              </a:rPr>
              <a:t>f</a:t>
            </a:r>
            <a:r>
              <a:rPr lang="en-US" baseline="30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 entering </a:t>
            </a:r>
            <a:br>
              <a:rPr lang="en-US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</a:br>
            <a:r>
              <a:rPr lang="en-US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combined analysis</a:t>
            </a:r>
            <a:endParaRPr lang="en-US" baseline="30000" dirty="0">
              <a:solidFill>
                <a:schemeClr val="tx1"/>
              </a:solidFill>
              <a:latin typeface="Helvetica Neue Light"/>
              <a:cs typeface="Helvetica Neue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6137" y="1074737"/>
            <a:ext cx="85075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Helvetica Neue Light"/>
                <a:cs typeface="Helvetica Neue Light"/>
              </a:rPr>
              <a:t>Each experiment has O(15) signal strength measurements focusing on a wide variety of production and decay models</a:t>
            </a:r>
          </a:p>
          <a:p>
            <a:endParaRPr lang="en-US" sz="2000" dirty="0">
              <a:latin typeface="Helvetica Neue Light"/>
              <a:cs typeface="Helvetica Neue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69937" y="6539051"/>
            <a:ext cx="2298192" cy="707886"/>
          </a:xfrm>
          <a:prstGeom prst="rect">
            <a:avLst/>
          </a:prstGeom>
          <a:solidFill>
            <a:srgbClr val="FFFFCC"/>
          </a:solidFill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Difficult due to </a:t>
            </a:r>
            <a:br>
              <a:rPr lang="en-US" sz="2000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</a:br>
            <a:r>
              <a:rPr lang="en-US" sz="2000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large backgrounds</a:t>
            </a:r>
            <a:endParaRPr lang="en-US" sz="2000" i="1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246937" y="7018337"/>
            <a:ext cx="3508763" cy="400110"/>
          </a:xfrm>
          <a:prstGeom prst="rect">
            <a:avLst/>
          </a:prstGeom>
          <a:solidFill>
            <a:srgbClr val="FFFFCC"/>
          </a:solidFill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Extremely small cross-section</a:t>
            </a:r>
            <a:endParaRPr lang="en-US" sz="2000" i="1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9937" y="2141537"/>
            <a:ext cx="1327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Dominated</a:t>
            </a:r>
            <a:br>
              <a:rPr lang="en-US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</a:br>
            <a:r>
              <a:rPr lang="en-US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by </a:t>
            </a:r>
            <a:r>
              <a:rPr lang="en-US" i="1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ggF</a:t>
            </a:r>
            <a:endParaRPr lang="en-US" i="1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75537" y="2141537"/>
            <a:ext cx="10670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Includes </a:t>
            </a:r>
            <a:br>
              <a:rPr lang="en-US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</a:br>
            <a:r>
              <a:rPr lang="en-US" i="1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tH</a:t>
            </a:r>
            <a:endParaRPr lang="en-US" i="1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66928" y="2141537"/>
            <a:ext cx="11030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Includes </a:t>
            </a:r>
            <a:br>
              <a:rPr lang="en-US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</a:br>
            <a:r>
              <a:rPr lang="en-US" i="1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gg</a:t>
            </a:r>
            <a:r>
              <a:rPr lang="en-US" i="1" dirty="0" err="1" smtClean="0">
                <a:solidFill>
                  <a:srgbClr val="FF0000"/>
                </a:solidFill>
                <a:latin typeface="Helvetica Neue Light"/>
                <a:cs typeface="Helvetica Neue Light"/>
                <a:sym typeface="Wingdings"/>
              </a:rPr>
              <a:t></a:t>
            </a:r>
            <a:r>
              <a:rPr lang="en-US" i="1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ZH</a:t>
            </a:r>
            <a:endParaRPr lang="en-US" i="1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493566" y="6536074"/>
            <a:ext cx="3627509" cy="707886"/>
          </a:xfrm>
          <a:prstGeom prst="rect">
            <a:avLst/>
          </a:prstGeom>
          <a:solidFill>
            <a:srgbClr val="FFFFCC"/>
          </a:solidFill>
          <a:ln w="38100" cmpd="sng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CMS measurement exists, </a:t>
            </a:r>
            <a:br>
              <a:rPr lang="en-US" sz="2000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</a:br>
            <a:r>
              <a:rPr lang="en-US" sz="2000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but not in time for combination</a:t>
            </a:r>
            <a:endParaRPr lang="en-US" sz="2000" i="1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2903537" y="5951537"/>
            <a:ext cx="1828800" cy="4572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u="none" strike="noStrike" cap="none" normalizeH="0" baseline="0" dirty="0" err="1" smtClean="0">
                <a:ln>
                  <a:noFill/>
                </a:ln>
                <a:solidFill>
                  <a:schemeClr val="accent2"/>
                </a:solidFill>
                <a:effectLst/>
                <a:latin typeface="Helvetica Neue Medium"/>
                <a:cs typeface="Helvetica Neue Medium"/>
              </a:rPr>
              <a:t>H</a:t>
            </a:r>
            <a:r>
              <a:rPr kumimoji="0" lang="en-US" u="none" strike="noStrike" cap="none" normalizeH="0" baseline="0" dirty="0" err="1" smtClean="0">
                <a:ln>
                  <a:noFill/>
                </a:ln>
                <a:solidFill>
                  <a:schemeClr val="accent2"/>
                </a:solidFill>
                <a:effectLst/>
                <a:latin typeface="Helvetica Neue Medium"/>
                <a:cs typeface="Helvetica Neue Medium"/>
                <a:sym typeface="Wingdings"/>
              </a:rPr>
              <a:t>invisible</a:t>
            </a:r>
            <a:endParaRPr kumimoji="0" lang="en-US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Helvetica Neue Medium"/>
              <a:cs typeface="Helvetica Neue Medium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4732337" y="5951537"/>
            <a:ext cx="3733800" cy="4572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Helvetica Neue Medium"/>
              <a:cs typeface="Helvetica Neue Medium"/>
            </a:endParaRPr>
          </a:p>
        </p:txBody>
      </p:sp>
      <p:cxnSp>
        <p:nvCxnSpPr>
          <p:cNvPr id="24" name="Straight Connector 23"/>
          <p:cNvCxnSpPr/>
          <p:nvPr/>
        </p:nvCxnSpPr>
        <p:spPr bwMode="auto">
          <a:xfrm>
            <a:off x="5646737" y="5875337"/>
            <a:ext cx="0" cy="533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/>
          <p:cNvCxnSpPr/>
          <p:nvPr/>
        </p:nvCxnSpPr>
        <p:spPr bwMode="auto">
          <a:xfrm>
            <a:off x="6561137" y="5875337"/>
            <a:ext cx="0" cy="533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/>
          <p:cNvCxnSpPr/>
          <p:nvPr/>
        </p:nvCxnSpPr>
        <p:spPr bwMode="auto">
          <a:xfrm>
            <a:off x="7475537" y="5875337"/>
            <a:ext cx="0" cy="533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Arrow Connector 11"/>
          <p:cNvCxnSpPr/>
          <p:nvPr/>
        </p:nvCxnSpPr>
        <p:spPr bwMode="auto">
          <a:xfrm flipV="1">
            <a:off x="3055937" y="5265737"/>
            <a:ext cx="2133600" cy="1295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oval" w="lg" len="lg"/>
          </a:ln>
          <a:effectLst/>
        </p:spPr>
      </p:cxnSp>
      <p:cxnSp>
        <p:nvCxnSpPr>
          <p:cNvPr id="19" name="Straight Arrow Connector 18"/>
          <p:cNvCxnSpPr>
            <a:stCxn id="20" idx="0"/>
          </p:cNvCxnSpPr>
          <p:nvPr/>
        </p:nvCxnSpPr>
        <p:spPr bwMode="auto">
          <a:xfrm flipV="1">
            <a:off x="5307321" y="5265738"/>
            <a:ext cx="644216" cy="127033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oval" w="lg" len="lg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 flipV="1">
            <a:off x="7323137" y="5799137"/>
            <a:ext cx="1600200" cy="1219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oval" w="lg" len="lg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 flipH="1" flipV="1">
            <a:off x="7932737" y="5722937"/>
            <a:ext cx="990600" cy="1295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oval" w="lg" len="lg"/>
          </a:ln>
          <a:effectLst/>
        </p:spPr>
      </p:cxnSp>
      <p:sp>
        <p:nvSpPr>
          <p:cNvPr id="31" name="TextBox 30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25</a:t>
            </a:fld>
            <a:endParaRPr lang="nl-NL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565717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 strength measurements by ATLAS and CMS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Wouter Verkerke, NIKHEF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3537" y="2827337"/>
            <a:ext cx="5562600" cy="3200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827337" y="1912937"/>
            <a:ext cx="201860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Measurements </a:t>
            </a:r>
            <a:br>
              <a:rPr lang="en-US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</a:br>
            <a:r>
              <a:rPr lang="en-US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of </a:t>
            </a:r>
            <a:r>
              <a:rPr lang="en-US" dirty="0" err="1" smtClean="0">
                <a:solidFill>
                  <a:schemeClr val="tx1"/>
                </a:solidFill>
                <a:latin typeface="Helvetica Neue Light"/>
                <a:cs typeface="Helvetica Neue Light"/>
              </a:rPr>
              <a:t>μ</a:t>
            </a:r>
            <a:r>
              <a:rPr lang="en-US" baseline="-25000" dirty="0" err="1" smtClean="0">
                <a:solidFill>
                  <a:schemeClr val="tx1"/>
                </a:solidFill>
                <a:latin typeface="Helvetica Neue Light"/>
                <a:cs typeface="Helvetica Neue Light"/>
              </a:rPr>
              <a:t>i</a:t>
            </a:r>
            <a:r>
              <a:rPr lang="en-US" baseline="30000" dirty="0" err="1" smtClean="0">
                <a:solidFill>
                  <a:schemeClr val="tx1"/>
                </a:solidFill>
                <a:latin typeface="Helvetica Neue Light"/>
                <a:cs typeface="Helvetica Neue Light"/>
              </a:rPr>
              <a:t>f</a:t>
            </a:r>
            <a:r>
              <a:rPr lang="en-US" baseline="30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 entering </a:t>
            </a:r>
            <a:br>
              <a:rPr lang="en-US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</a:br>
            <a:r>
              <a:rPr lang="en-US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combined analysis</a:t>
            </a:r>
            <a:endParaRPr lang="en-US" baseline="30000" dirty="0">
              <a:solidFill>
                <a:schemeClr val="tx1"/>
              </a:solidFill>
              <a:latin typeface="Helvetica Neue Light"/>
              <a:cs typeface="Helvetica Neue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46137" y="1074737"/>
            <a:ext cx="85075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Helvetica Neue Light"/>
                <a:cs typeface="Helvetica Neue Light"/>
              </a:rPr>
              <a:t>Each experiment has O(15) signal strength measurements focusing on a wide variety of production and decay models</a:t>
            </a:r>
          </a:p>
          <a:p>
            <a:endParaRPr lang="en-US" sz="2000" dirty="0">
              <a:latin typeface="Helvetica Neue Light"/>
              <a:cs typeface="Helvetica Neue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79937" y="2141537"/>
            <a:ext cx="13278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Dominated</a:t>
            </a:r>
            <a:br>
              <a:rPr lang="en-US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</a:br>
            <a:r>
              <a:rPr lang="en-US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by </a:t>
            </a:r>
            <a:r>
              <a:rPr lang="en-US" i="1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ggF</a:t>
            </a:r>
            <a:endParaRPr lang="en-US" i="1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475537" y="2141537"/>
            <a:ext cx="10670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Includes </a:t>
            </a:r>
            <a:br>
              <a:rPr lang="en-US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</a:br>
            <a:r>
              <a:rPr lang="en-US" i="1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tH</a:t>
            </a:r>
            <a:endParaRPr lang="en-US" i="1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66928" y="2141537"/>
            <a:ext cx="11030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Includes </a:t>
            </a:r>
            <a:br>
              <a:rPr lang="en-US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</a:br>
            <a:r>
              <a:rPr lang="en-US" i="1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gg</a:t>
            </a:r>
            <a:r>
              <a:rPr lang="en-US" i="1" dirty="0" err="1" smtClean="0">
                <a:solidFill>
                  <a:srgbClr val="FF0000"/>
                </a:solidFill>
                <a:latin typeface="Helvetica Neue Light"/>
                <a:cs typeface="Helvetica Neue Light"/>
                <a:sym typeface="Wingdings"/>
              </a:rPr>
              <a:t></a:t>
            </a:r>
            <a:r>
              <a:rPr lang="en-US" i="1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ZH</a:t>
            </a:r>
            <a:endParaRPr lang="en-US" i="1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cxnSp>
        <p:nvCxnSpPr>
          <p:cNvPr id="23" name="Straight Arrow Connector 22"/>
          <p:cNvCxnSpPr/>
          <p:nvPr/>
        </p:nvCxnSpPr>
        <p:spPr bwMode="auto">
          <a:xfrm>
            <a:off x="4275137" y="2598737"/>
            <a:ext cx="838200" cy="1828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oval" w="lg" len="lg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>
            <a:off x="4275137" y="2598737"/>
            <a:ext cx="838200" cy="1295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oval" w="lg" len="lg"/>
          </a:ln>
          <a:effectLst/>
        </p:spPr>
      </p:cxnSp>
      <p:sp>
        <p:nvSpPr>
          <p:cNvPr id="25" name="Rectangle 24"/>
          <p:cNvSpPr/>
          <p:nvPr/>
        </p:nvSpPr>
        <p:spPr bwMode="auto">
          <a:xfrm>
            <a:off x="6484937" y="160337"/>
            <a:ext cx="4191000" cy="2743200"/>
          </a:xfrm>
          <a:prstGeom prst="rect">
            <a:avLst/>
          </a:prstGeom>
          <a:solidFill>
            <a:srgbClr val="FFFFCC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0000" tIns="14040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solidFill>
                  <a:srgbClr val="FF0000"/>
                </a:solidFill>
                <a:latin typeface="Helvetica Neue"/>
                <a:cs typeface="Helvetica Neue"/>
              </a:rPr>
              <a:t>CMS and ATLAS also performed </a:t>
            </a:r>
            <a:br>
              <a:rPr lang="en-US" sz="2000" dirty="0" smtClean="0">
                <a:solidFill>
                  <a:srgbClr val="FF0000"/>
                </a:solidFill>
                <a:latin typeface="Helvetica Neue"/>
                <a:cs typeface="Helvetica Neue"/>
              </a:rPr>
            </a:br>
            <a:r>
              <a:rPr lang="en-US" sz="2000" dirty="0" smtClean="0">
                <a:solidFill>
                  <a:srgbClr val="FF0000"/>
                </a:solidFill>
                <a:latin typeface="Helvetica Neue"/>
                <a:cs typeface="Helvetica Neue"/>
              </a:rPr>
              <a:t>searches for </a:t>
            </a:r>
            <a:r>
              <a:rPr lang="en-US" sz="2000" dirty="0" err="1" smtClean="0">
                <a:solidFill>
                  <a:srgbClr val="FF0000"/>
                </a:solidFill>
                <a:latin typeface="Helvetica Neue"/>
                <a:cs typeface="Helvetica Neue"/>
              </a:rPr>
              <a:t>H</a:t>
            </a:r>
            <a:r>
              <a:rPr lang="en-US" sz="2000" dirty="0" err="1" smtClean="0">
                <a:solidFill>
                  <a:srgbClr val="FF0000"/>
                </a:solidFill>
                <a:latin typeface="Helvetica Neue"/>
                <a:cs typeface="Helvetica Neue"/>
                <a:sym typeface="Wingdings"/>
              </a:rPr>
              <a:t>invisible</a:t>
            </a:r>
            <a:endParaRPr lang="en-US" sz="2000" dirty="0" smtClean="0">
              <a:solidFill>
                <a:srgbClr val="FF0000"/>
              </a:solidFill>
              <a:latin typeface="Helvetica Neue"/>
              <a:cs typeface="Helvetica Neue"/>
              <a:sym typeface="Wingdings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solidFill>
                  <a:srgbClr val="FF0000"/>
                </a:solidFill>
                <a:latin typeface="Helvetica Neue"/>
                <a:cs typeface="Helvetica Neue"/>
                <a:sym typeface="Wingdings"/>
              </a:rPr>
              <a:t>i</a:t>
            </a:r>
            <a:r>
              <a:rPr lang="en-US" sz="2000" dirty="0" smtClean="0">
                <a:solidFill>
                  <a:srgbClr val="FF0000"/>
                </a:solidFill>
                <a:latin typeface="Helvetica Neue"/>
                <a:cs typeface="Helvetica Neue"/>
                <a:sym typeface="Wingdings"/>
              </a:rPr>
              <a:t>n VH, VBF production modes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Helvetica Neue"/>
              <a:cs typeface="Helvetica Neue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Not included in this combination</a:t>
            </a:r>
            <a:r>
              <a:rPr lang="en-US" sz="2000" dirty="0" smtClean="0">
                <a:solidFill>
                  <a:srgbClr val="FF0000"/>
                </a:solidFill>
                <a:latin typeface="Helvetica Neue"/>
                <a:cs typeface="Helvetica Neue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Helvetica Neue"/>
                <a:cs typeface="Helvetica Neue"/>
              </a:rPr>
            </a:br>
            <a:r>
              <a:rPr lang="en-US" sz="2000" dirty="0" smtClean="0">
                <a:solidFill>
                  <a:srgbClr val="FF0000"/>
                </a:solidFill>
                <a:latin typeface="Helvetica Neue"/>
                <a:cs typeface="Helvetica Neue"/>
              </a:rPr>
              <a:t>(included in CMS combination,</a:t>
            </a:r>
            <a:br>
              <a:rPr lang="en-US" sz="2000" dirty="0" smtClean="0">
                <a:solidFill>
                  <a:srgbClr val="FF0000"/>
                </a:solidFill>
                <a:latin typeface="Helvetica Neue"/>
                <a:cs typeface="Helvetica Neue"/>
              </a:rPr>
            </a:br>
            <a:r>
              <a:rPr lang="en-US" sz="2000" dirty="0" smtClean="0">
                <a:solidFill>
                  <a:srgbClr val="FF0000"/>
                </a:solidFill>
                <a:latin typeface="Helvetica Neue"/>
                <a:cs typeface="Helvetica Neue"/>
              </a:rPr>
              <a:t> and separate combination by ATLAS )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Helvetica Neue"/>
              <a:cs typeface="Helvetica Neue"/>
            </a:endParaRPr>
          </a:p>
        </p:txBody>
      </p:sp>
      <p:sp>
        <p:nvSpPr>
          <p:cNvPr id="28" name="Rectangle 27"/>
          <p:cNvSpPr/>
          <p:nvPr/>
        </p:nvSpPr>
        <p:spPr bwMode="auto">
          <a:xfrm>
            <a:off x="2903537" y="5951537"/>
            <a:ext cx="1828800" cy="4572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u="none" strike="noStrike" cap="none" normalizeH="0" baseline="0" dirty="0" err="1" smtClean="0">
                <a:ln>
                  <a:noFill/>
                </a:ln>
                <a:solidFill>
                  <a:schemeClr val="accent2"/>
                </a:solidFill>
                <a:effectLst/>
                <a:latin typeface="Helvetica Neue Medium"/>
                <a:cs typeface="Helvetica Neue Medium"/>
              </a:rPr>
              <a:t>H</a:t>
            </a:r>
            <a:r>
              <a:rPr kumimoji="0" lang="en-US" u="none" strike="noStrike" cap="none" normalizeH="0" baseline="0" dirty="0" err="1" smtClean="0">
                <a:ln>
                  <a:noFill/>
                </a:ln>
                <a:solidFill>
                  <a:schemeClr val="accent2"/>
                </a:solidFill>
                <a:effectLst/>
                <a:latin typeface="Helvetica Neue Medium"/>
                <a:cs typeface="Helvetica Neue Medium"/>
                <a:sym typeface="Wingdings"/>
              </a:rPr>
              <a:t>invisible</a:t>
            </a:r>
            <a:endParaRPr kumimoji="0" lang="en-US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Helvetica Neue Medium"/>
              <a:cs typeface="Helvetica Neue Medium"/>
            </a:endParaRPr>
          </a:p>
        </p:txBody>
      </p:sp>
      <p:sp>
        <p:nvSpPr>
          <p:cNvPr id="29" name="Rectangle 28"/>
          <p:cNvSpPr/>
          <p:nvPr/>
        </p:nvSpPr>
        <p:spPr bwMode="auto">
          <a:xfrm>
            <a:off x="4732337" y="5951537"/>
            <a:ext cx="3733800" cy="457200"/>
          </a:xfrm>
          <a:prstGeom prst="rect">
            <a:avLst/>
          </a:prstGeom>
          <a:solidFill>
            <a:srgbClr val="FFFFFF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Helvetica Neue Medium"/>
              <a:cs typeface="Helvetica Neue Medium"/>
            </a:endParaRPr>
          </a:p>
        </p:txBody>
      </p:sp>
      <p:cxnSp>
        <p:nvCxnSpPr>
          <p:cNvPr id="30" name="Straight Connector 29"/>
          <p:cNvCxnSpPr/>
          <p:nvPr/>
        </p:nvCxnSpPr>
        <p:spPr bwMode="auto">
          <a:xfrm>
            <a:off x="5646737" y="5875337"/>
            <a:ext cx="0" cy="533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1" name="Straight Connector 30"/>
          <p:cNvCxnSpPr/>
          <p:nvPr/>
        </p:nvCxnSpPr>
        <p:spPr bwMode="auto">
          <a:xfrm>
            <a:off x="6561137" y="5875337"/>
            <a:ext cx="0" cy="533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32" name="Straight Connector 31"/>
          <p:cNvCxnSpPr/>
          <p:nvPr/>
        </p:nvCxnSpPr>
        <p:spPr bwMode="auto">
          <a:xfrm>
            <a:off x="7475537" y="5875337"/>
            <a:ext cx="0" cy="53340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Rectangle 21"/>
          <p:cNvSpPr/>
          <p:nvPr/>
        </p:nvSpPr>
        <p:spPr bwMode="auto">
          <a:xfrm>
            <a:off x="312737" y="160337"/>
            <a:ext cx="4724400" cy="2438400"/>
          </a:xfrm>
          <a:prstGeom prst="rect">
            <a:avLst/>
          </a:prstGeom>
          <a:solidFill>
            <a:srgbClr val="FFFFCC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80000" tIns="14040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 smtClean="0">
                <a:solidFill>
                  <a:srgbClr val="FF0000"/>
                </a:solidFill>
                <a:latin typeface="Helvetica Neue"/>
                <a:cs typeface="Helvetica Neue"/>
              </a:rPr>
              <a:t>CMS and ATLAS also performed </a:t>
            </a:r>
            <a:r>
              <a:rPr lang="en-US" sz="20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off-shell</a:t>
            </a:r>
            <a:r>
              <a:rPr lang="en-US" sz="2000" b="1" dirty="0">
                <a:solidFill>
                  <a:srgbClr val="FF0000"/>
                </a:solidFill>
                <a:latin typeface="Helvetica Neue"/>
                <a:cs typeface="Helvetica Neue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measurements </a:t>
            </a:r>
            <a:br>
              <a:rPr lang="en-US" sz="2000" b="1" dirty="0" smtClean="0">
                <a:solidFill>
                  <a:srgbClr val="FF0000"/>
                </a:solidFill>
                <a:latin typeface="Helvetica Neue"/>
                <a:cs typeface="Helvetica Neue"/>
              </a:rPr>
            </a:br>
            <a:r>
              <a:rPr lang="en-US" sz="2000" dirty="0" smtClean="0">
                <a:solidFill>
                  <a:srgbClr val="FF0000"/>
                </a:solidFill>
                <a:latin typeface="Helvetica Neue"/>
                <a:cs typeface="Helvetica Neue"/>
              </a:rPr>
              <a:t>in WW/ZZ that allow to constrain</a:t>
            </a:r>
            <a:br>
              <a:rPr lang="en-US" sz="2000" dirty="0" smtClean="0">
                <a:solidFill>
                  <a:srgbClr val="FF0000"/>
                </a:solidFill>
                <a:latin typeface="Helvetica Neue"/>
                <a:cs typeface="Helvetica Neue"/>
              </a:rPr>
            </a:br>
            <a:r>
              <a:rPr lang="en-US" sz="2000" dirty="0" smtClean="0">
                <a:solidFill>
                  <a:srgbClr val="FF0000"/>
                </a:solidFill>
                <a:latin typeface="Helvetica Neue"/>
                <a:cs typeface="Helvetica Neue"/>
              </a:rPr>
              <a:t>Higgs width with assumptions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 dirty="0">
              <a:ln>
                <a:noFill/>
              </a:ln>
              <a:solidFill>
                <a:srgbClr val="FF0000"/>
              </a:solidFill>
              <a:effectLst/>
              <a:latin typeface="Helvetica Neue"/>
              <a:cs typeface="Helvetica Neue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Not included in this combination</a:t>
            </a:r>
            <a:r>
              <a:rPr lang="en-US" sz="2000" dirty="0" smtClean="0">
                <a:solidFill>
                  <a:srgbClr val="FF0000"/>
                </a:solidFill>
                <a:latin typeface="Helvetica Neue"/>
                <a:cs typeface="Helvetica Neue"/>
              </a:rPr>
              <a:t/>
            </a:r>
            <a:br>
              <a:rPr lang="en-US" sz="2000" dirty="0" smtClean="0">
                <a:solidFill>
                  <a:srgbClr val="FF0000"/>
                </a:solidFill>
                <a:latin typeface="Helvetica Neue"/>
                <a:cs typeface="Helvetica Neue"/>
              </a:rPr>
            </a:br>
            <a:r>
              <a:rPr lang="en-US" sz="2000" dirty="0" smtClean="0">
                <a:solidFill>
                  <a:srgbClr val="FF0000"/>
                </a:solidFill>
                <a:latin typeface="Helvetica Neue"/>
                <a:cs typeface="Helvetica Neue"/>
              </a:rPr>
              <a:t>(was included in ATLAS combination)</a:t>
            </a:r>
            <a:endParaRPr kumimoji="0" lang="en-US" sz="20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Helvetica Neue"/>
              <a:cs typeface="Helvetica Neue"/>
            </a:endParaRPr>
          </a:p>
        </p:txBody>
      </p:sp>
      <p:cxnSp>
        <p:nvCxnSpPr>
          <p:cNvPr id="27" name="Straight Arrow Connector 26"/>
          <p:cNvCxnSpPr>
            <a:stCxn id="25" idx="2"/>
          </p:cNvCxnSpPr>
          <p:nvPr/>
        </p:nvCxnSpPr>
        <p:spPr bwMode="auto">
          <a:xfrm flipH="1">
            <a:off x="7018337" y="2903537"/>
            <a:ext cx="1562100" cy="3276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oval" w="lg" len="lg"/>
          </a:ln>
          <a:effectLst/>
        </p:spPr>
      </p:cxnSp>
      <p:cxnSp>
        <p:nvCxnSpPr>
          <p:cNvPr id="26" name="Straight Arrow Connector 25"/>
          <p:cNvCxnSpPr>
            <a:stCxn id="25" idx="2"/>
          </p:cNvCxnSpPr>
          <p:nvPr/>
        </p:nvCxnSpPr>
        <p:spPr bwMode="auto">
          <a:xfrm flipH="1">
            <a:off x="6180137" y="2903537"/>
            <a:ext cx="2400300" cy="3276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oval" w="lg" len="lg"/>
          </a:ln>
          <a:effectLst/>
        </p:spPr>
      </p:cxnSp>
      <p:sp>
        <p:nvSpPr>
          <p:cNvPr id="38" name="TextBox 37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26</a:t>
            </a:fld>
            <a:endParaRPr lang="nl-NL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712249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567" y="3278392"/>
            <a:ext cx="4184669" cy="40447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94336" y="3352799"/>
            <a:ext cx="4064453" cy="40465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of a single measurement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Every measurement consists of one or more signal regions, designed to selected target Higgs production/decay</a:t>
            </a:r>
          </a:p>
          <a:p>
            <a:r>
              <a:rPr lang="en-US" dirty="0" smtClean="0"/>
              <a:t>Distribution of a (multivariate) discriminant is interpreted in terms </a:t>
            </a:r>
            <a:br>
              <a:rPr lang="en-US" dirty="0" smtClean="0"/>
            </a:br>
            <a:r>
              <a:rPr lang="en-US" dirty="0" smtClean="0"/>
              <a:t>of sum of signal and background contributions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695970" y="2839005"/>
            <a:ext cx="39507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“Low </a:t>
            </a:r>
            <a:r>
              <a:rPr lang="en-US" dirty="0" err="1" smtClean="0">
                <a:latin typeface="Helvetica Neue Light"/>
                <a:cs typeface="Helvetica Neue Light"/>
              </a:rPr>
              <a:t>bkg</a:t>
            </a:r>
            <a:r>
              <a:rPr lang="en-US" dirty="0" smtClean="0">
                <a:latin typeface="Helvetica Neue Light"/>
                <a:cs typeface="Helvetica Neue Light"/>
              </a:rPr>
              <a:t> / high mass </a:t>
            </a:r>
            <a:r>
              <a:rPr lang="en-US" dirty="0" err="1" smtClean="0">
                <a:latin typeface="Helvetica Neue Light"/>
                <a:cs typeface="Helvetica Neue Light"/>
              </a:rPr>
              <a:t>resol</a:t>
            </a:r>
            <a:r>
              <a:rPr lang="en-US" dirty="0" smtClean="0">
                <a:latin typeface="Helvetica Neue Light"/>
                <a:cs typeface="Helvetica Neue Light"/>
              </a:rPr>
              <a:t>.” (H</a:t>
            </a:r>
            <a:r>
              <a:rPr lang="en-US" dirty="0" smtClean="0">
                <a:latin typeface="Helvetica Neue Light"/>
                <a:cs typeface="Helvetica Neue Light"/>
                <a:sym typeface="Wingdings"/>
              </a:rPr>
              <a:t>ZZ*)</a:t>
            </a:r>
            <a:endParaRPr lang="en-US" dirty="0">
              <a:latin typeface="Helvetica Neue Light"/>
              <a:cs typeface="Helvetica Neue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51537" y="2827337"/>
            <a:ext cx="3698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“High </a:t>
            </a:r>
            <a:r>
              <a:rPr lang="en-US" dirty="0" err="1" smtClean="0">
                <a:latin typeface="Helvetica Neue Light"/>
                <a:cs typeface="Helvetica Neue Light"/>
              </a:rPr>
              <a:t>bkg</a:t>
            </a:r>
            <a:r>
              <a:rPr lang="en-US" dirty="0" smtClean="0">
                <a:latin typeface="Helvetica Neue Light"/>
                <a:cs typeface="Helvetica Neue Light"/>
              </a:rPr>
              <a:t> / worse </a:t>
            </a:r>
            <a:r>
              <a:rPr lang="en-US" dirty="0" err="1" smtClean="0">
                <a:latin typeface="Helvetica Neue Light"/>
                <a:cs typeface="Helvetica Neue Light"/>
              </a:rPr>
              <a:t>resol</a:t>
            </a:r>
            <a:r>
              <a:rPr lang="en-US" dirty="0" smtClean="0">
                <a:latin typeface="Helvetica Neue Light"/>
                <a:cs typeface="Helvetica Neue Light"/>
              </a:rPr>
              <a:t>.” (</a:t>
            </a:r>
            <a:r>
              <a:rPr lang="en-US" dirty="0" err="1" smtClean="0">
                <a:latin typeface="Helvetica Neue Light"/>
                <a:cs typeface="Helvetica Neue Light"/>
              </a:rPr>
              <a:t>WH</a:t>
            </a:r>
            <a:r>
              <a:rPr lang="en-US" dirty="0" err="1" smtClean="0">
                <a:latin typeface="Helvetica Neue Light"/>
                <a:cs typeface="Helvetica Neue Light"/>
                <a:sym typeface="Wingdings"/>
              </a:rPr>
              <a:t>bb</a:t>
            </a:r>
            <a:r>
              <a:rPr lang="en-US" dirty="0" smtClean="0">
                <a:latin typeface="Helvetica Neue Light"/>
                <a:cs typeface="Helvetica Neue Light"/>
                <a:sym typeface="Wingdings"/>
              </a:rPr>
              <a:t>)</a:t>
            </a:r>
            <a:endParaRPr lang="en-US" dirty="0">
              <a:latin typeface="Helvetica Neue Light"/>
              <a:cs typeface="Helvetica Neue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27</a:t>
            </a:fld>
            <a:endParaRPr lang="nl-NL" dirty="0">
              <a:latin typeface="Helvetica Neue Light"/>
              <a:cs typeface="Helvetica Neue Light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31937" y="7018337"/>
            <a:ext cx="300407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latin typeface="Helvetica Neue Light"/>
                <a:cs typeface="Helvetica Neue Light"/>
              </a:rPr>
              <a:t>Phys. Rev. D 89 (2014) 092007</a:t>
            </a:r>
          </a:p>
        </p:txBody>
      </p:sp>
      <p:sp>
        <p:nvSpPr>
          <p:cNvPr id="14" name="Rectangle 13"/>
          <p:cNvSpPr/>
          <p:nvPr/>
        </p:nvSpPr>
        <p:spPr>
          <a:xfrm rot="16200000">
            <a:off x="8846582" y="5266292"/>
            <a:ext cx="18636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latin typeface="Helvetica Neue Light"/>
                <a:cs typeface="Helvetica Neue Light"/>
              </a:rPr>
              <a:t>JHEP01(2015)069</a:t>
            </a:r>
          </a:p>
        </p:txBody>
      </p:sp>
    </p:spTree>
    <p:extLst>
      <p:ext uri="{BB962C8B-B14F-4D97-AF65-F5344CB8AC3E}">
        <p14:creationId xmlns:p14="http://schemas.microsoft.com/office/powerpoint/2010/main" val="16194886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312" y="3624593"/>
            <a:ext cx="3727470" cy="3602834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 bwMode="auto">
          <a:xfrm>
            <a:off x="312737" y="3284537"/>
            <a:ext cx="5562600" cy="2438400"/>
          </a:xfrm>
          <a:prstGeom prst="rect">
            <a:avLst/>
          </a:prstGeom>
          <a:solidFill>
            <a:srgbClr val="FFB7B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Profile likelihood formalism for (systematic) uncertainties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Build likelihood function for </a:t>
            </a:r>
            <a:r>
              <a:rPr lang="en-US" i="1" dirty="0" smtClean="0"/>
              <a:t>each</a:t>
            </a:r>
            <a:r>
              <a:rPr lang="en-US" dirty="0" smtClean="0"/>
              <a:t> signal, control region of the data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812721" y="7203722"/>
            <a:ext cx="9210834" cy="424215"/>
          </a:xfrm>
        </p:spPr>
        <p:txBody>
          <a:bodyPr/>
          <a:lstStyle/>
          <a:p>
            <a:r>
              <a:rPr lang="en-US" dirty="0" smtClean="0"/>
              <a:t>Wouter Verkerke, NIKHEF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 bwMode="auto">
          <a:xfrm>
            <a:off x="8540750" y="2002138"/>
            <a:ext cx="1371600" cy="914400"/>
          </a:xfrm>
          <a:prstGeom prst="rect">
            <a:avLst/>
          </a:prstGeom>
          <a:solidFill>
            <a:srgbClr val="00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7475536" y="2002138"/>
            <a:ext cx="990601" cy="914400"/>
          </a:xfrm>
          <a:prstGeom prst="rect">
            <a:avLst/>
          </a:prstGeom>
          <a:solidFill>
            <a:srgbClr val="FFB7B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2282473"/>
              </p:ext>
            </p:extLst>
          </p:nvPr>
        </p:nvGraphicFramePr>
        <p:xfrm>
          <a:off x="1301750" y="1849738"/>
          <a:ext cx="8840787" cy="1129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2" name="Equation" r:id="rId4" imgW="4076700" imgH="520700" progId="Equation.3">
                  <p:embed/>
                </p:oleObj>
              </mc:Choice>
              <mc:Fallback>
                <p:oleObj name="Equation" r:id="rId4" imgW="4076700" imgH="520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01750" y="1849738"/>
                        <a:ext cx="8840787" cy="1129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7468783" y="1531937"/>
            <a:ext cx="961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i</a:t>
            </a:r>
            <a:r>
              <a:rPr lang="en-US" i="1" dirty="0" err="1" smtClean="0">
                <a:solidFill>
                  <a:srgbClr val="FF0000"/>
                </a:solidFill>
                <a:latin typeface="Helvetica Neue Light"/>
                <a:cs typeface="Helvetica Neue Light"/>
                <a:sym typeface="Wingdings"/>
              </a:rPr>
              <a:t>Hf</a:t>
            </a:r>
            <a:endParaRPr lang="en-US" i="1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517555" y="1543605"/>
            <a:ext cx="1448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Helvetica Neue Light"/>
                <a:cs typeface="Helvetica Neue Light"/>
              </a:rPr>
              <a:t>Background</a:t>
            </a:r>
            <a:endParaRPr lang="en-US" i="1" dirty="0">
              <a:latin typeface="Helvetica Neue Light"/>
              <a:cs typeface="Helvetica Neue Ligh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90112" y="3360737"/>
            <a:ext cx="5661425" cy="2286000"/>
            <a:chOff x="541337" y="1912937"/>
            <a:chExt cx="5661425" cy="228600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836737" y="3520876"/>
              <a:ext cx="4148137" cy="678061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1912937" y="1912937"/>
              <a:ext cx="28926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FF0000"/>
                  </a:solidFill>
                  <a:latin typeface="Helvetica Neue Light"/>
                  <a:cs typeface="Helvetica Neue Light"/>
                </a:rPr>
                <a:t>Inclusive SM cross-section</a:t>
              </a:r>
              <a:endParaRPr lang="en-US" i="1" dirty="0">
                <a:solidFill>
                  <a:srgbClr val="FF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751137" y="2217737"/>
              <a:ext cx="250179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FF0000"/>
                  </a:solidFill>
                  <a:latin typeface="Helvetica Neue Light"/>
                  <a:cs typeface="Helvetica Neue Light"/>
                </a:rPr>
                <a:t>Acceptance (from MC)</a:t>
              </a:r>
              <a:endParaRPr lang="en-US" i="1" dirty="0">
                <a:solidFill>
                  <a:srgbClr val="FF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867641" y="2522537"/>
              <a:ext cx="22257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FF0000"/>
                  </a:solidFill>
                  <a:latin typeface="Helvetica Neue Light"/>
                  <a:cs typeface="Helvetica Neue Light"/>
                </a:rPr>
                <a:t>Efficiency (from MC)</a:t>
              </a:r>
              <a:endParaRPr lang="en-US" i="1" dirty="0">
                <a:solidFill>
                  <a:srgbClr val="FF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020101" y="2827337"/>
              <a:ext cx="11826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FF0000"/>
                  </a:solidFill>
                  <a:latin typeface="Helvetica Neue Light"/>
                  <a:cs typeface="Helvetica Neue Light"/>
                </a:rPr>
                <a:t>Higgs BR</a:t>
              </a:r>
              <a:endParaRPr lang="en-US" i="1" dirty="0">
                <a:solidFill>
                  <a:srgbClr val="FF0000"/>
                </a:solidFill>
                <a:latin typeface="Helvetica Neue Light"/>
                <a:cs typeface="Helvetica Neue Light"/>
              </a:endParaRPr>
            </a:p>
          </p:txBody>
        </p:sp>
        <p:cxnSp>
          <p:nvCxnSpPr>
            <p:cNvPr id="43" name="Straight Arrow Connector 42"/>
            <p:cNvCxnSpPr/>
            <p:nvPr/>
          </p:nvCxnSpPr>
          <p:spPr bwMode="auto">
            <a:xfrm>
              <a:off x="2293937" y="2370137"/>
              <a:ext cx="0" cy="11430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4" name="Straight Arrow Connector 43"/>
            <p:cNvCxnSpPr/>
            <p:nvPr/>
          </p:nvCxnSpPr>
          <p:spPr bwMode="auto">
            <a:xfrm>
              <a:off x="3132137" y="2674937"/>
              <a:ext cx="0" cy="8382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5" name="Straight Arrow Connector 44"/>
            <p:cNvCxnSpPr/>
            <p:nvPr/>
          </p:nvCxnSpPr>
          <p:spPr bwMode="auto">
            <a:xfrm>
              <a:off x="4198937" y="2903537"/>
              <a:ext cx="0" cy="6096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6" name="Straight Arrow Connector 45"/>
            <p:cNvCxnSpPr/>
            <p:nvPr/>
          </p:nvCxnSpPr>
          <p:spPr bwMode="auto">
            <a:xfrm>
              <a:off x="5341937" y="3208337"/>
              <a:ext cx="0" cy="3048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93737" y="3513137"/>
              <a:ext cx="1201737" cy="666588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541337" y="3055937"/>
              <a:ext cx="1306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FF0000"/>
                  </a:solidFill>
                  <a:latin typeface="Helvetica Neue Light"/>
                  <a:cs typeface="Helvetica Neue Light"/>
                </a:rPr>
                <a:t>Luminosity</a:t>
              </a:r>
              <a:endParaRPr lang="en-US" i="1" dirty="0">
                <a:solidFill>
                  <a:srgbClr val="FF0000"/>
                </a:solidFill>
                <a:latin typeface="Helvetica Neue Light"/>
                <a:cs typeface="Helvetica Neue Light"/>
              </a:endParaRPr>
            </a:p>
          </p:txBody>
        </p:sp>
      </p:grpSp>
      <p:cxnSp>
        <p:nvCxnSpPr>
          <p:cNvPr id="14" name="Straight Arrow Connector 13"/>
          <p:cNvCxnSpPr/>
          <p:nvPr/>
        </p:nvCxnSpPr>
        <p:spPr bwMode="auto">
          <a:xfrm>
            <a:off x="7704137" y="2903537"/>
            <a:ext cx="609600" cy="2895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 flipH="1">
            <a:off x="5646737" y="2827337"/>
            <a:ext cx="2057400" cy="2057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H="1">
            <a:off x="9151937" y="2903537"/>
            <a:ext cx="152400" cy="3581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47" name="Straight Arrow Connector 46"/>
          <p:cNvCxnSpPr/>
          <p:nvPr/>
        </p:nvCxnSpPr>
        <p:spPr bwMode="auto">
          <a:xfrm>
            <a:off x="9304337" y="2903537"/>
            <a:ext cx="152400" cy="3810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sp>
        <p:nvSpPr>
          <p:cNvPr id="48" name="TextBox 47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28</a:t>
            </a:fld>
            <a:endParaRPr lang="nl-NL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611474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312" y="3624593"/>
            <a:ext cx="3727470" cy="3602834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 bwMode="auto">
          <a:xfrm>
            <a:off x="312737" y="3284537"/>
            <a:ext cx="5562600" cy="2438400"/>
          </a:xfrm>
          <a:prstGeom prst="rect">
            <a:avLst/>
          </a:prstGeom>
          <a:solidFill>
            <a:srgbClr val="FFB7B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Profile likelihood formalism for (systematic) uncertainties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Build likelihood function for </a:t>
            </a:r>
            <a:r>
              <a:rPr lang="en-US" i="1" dirty="0" smtClean="0"/>
              <a:t>each</a:t>
            </a:r>
            <a:r>
              <a:rPr lang="en-US" dirty="0" smtClean="0"/>
              <a:t> signal, control region of the data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812721" y="7203722"/>
            <a:ext cx="9210834" cy="424215"/>
          </a:xfrm>
        </p:spPr>
        <p:txBody>
          <a:bodyPr/>
          <a:lstStyle/>
          <a:p>
            <a:r>
              <a:rPr lang="en-US" dirty="0" smtClean="0"/>
              <a:t>Wouter Verkerke, NIKHEF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 bwMode="auto">
          <a:xfrm>
            <a:off x="8540750" y="2002138"/>
            <a:ext cx="1371600" cy="914400"/>
          </a:xfrm>
          <a:prstGeom prst="rect">
            <a:avLst/>
          </a:prstGeom>
          <a:solidFill>
            <a:srgbClr val="00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7475536" y="2002138"/>
            <a:ext cx="990601" cy="914400"/>
          </a:xfrm>
          <a:prstGeom prst="rect">
            <a:avLst/>
          </a:prstGeom>
          <a:solidFill>
            <a:srgbClr val="FFB7B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46226606"/>
              </p:ext>
            </p:extLst>
          </p:nvPr>
        </p:nvGraphicFramePr>
        <p:xfrm>
          <a:off x="1301750" y="1849738"/>
          <a:ext cx="8840787" cy="1129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1" name="Equation" r:id="rId4" imgW="4076700" imgH="520700" progId="Equation.3">
                  <p:embed/>
                </p:oleObj>
              </mc:Choice>
              <mc:Fallback>
                <p:oleObj name="Equation" r:id="rId4" imgW="4076700" imgH="520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301750" y="1849738"/>
                        <a:ext cx="8840787" cy="1129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" name="TextBox 25"/>
          <p:cNvSpPr txBox="1"/>
          <p:nvPr/>
        </p:nvSpPr>
        <p:spPr>
          <a:xfrm>
            <a:off x="7468783" y="1531937"/>
            <a:ext cx="961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i</a:t>
            </a:r>
            <a:r>
              <a:rPr lang="en-US" i="1" dirty="0" err="1" smtClean="0">
                <a:solidFill>
                  <a:srgbClr val="FF0000"/>
                </a:solidFill>
                <a:latin typeface="Helvetica Neue Light"/>
                <a:cs typeface="Helvetica Neue Light"/>
                <a:sym typeface="Wingdings"/>
              </a:rPr>
              <a:t>Hf</a:t>
            </a:r>
            <a:endParaRPr lang="en-US" i="1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8517555" y="1543605"/>
            <a:ext cx="14481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Helvetica Neue Light"/>
                <a:cs typeface="Helvetica Neue Light"/>
              </a:rPr>
              <a:t>Background</a:t>
            </a:r>
            <a:endParaRPr lang="en-US" i="1" dirty="0">
              <a:latin typeface="Helvetica Neue Light"/>
              <a:cs typeface="Helvetica Neue Light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290112" y="3360737"/>
            <a:ext cx="5661425" cy="2286000"/>
            <a:chOff x="541337" y="1912937"/>
            <a:chExt cx="5661425" cy="2286000"/>
          </a:xfrm>
        </p:grpSpPr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1836737" y="3520876"/>
              <a:ext cx="4148137" cy="678061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1912937" y="1912937"/>
              <a:ext cx="28926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FF0000"/>
                  </a:solidFill>
                  <a:latin typeface="Helvetica Neue Light"/>
                  <a:cs typeface="Helvetica Neue Light"/>
                </a:rPr>
                <a:t>Inclusive SM cross-section</a:t>
              </a:r>
              <a:endParaRPr lang="en-US" i="1" dirty="0">
                <a:solidFill>
                  <a:srgbClr val="FF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751137" y="2217737"/>
              <a:ext cx="250179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FF0000"/>
                  </a:solidFill>
                  <a:latin typeface="Helvetica Neue Light"/>
                  <a:cs typeface="Helvetica Neue Light"/>
                </a:rPr>
                <a:t>Acceptance (from MC)</a:t>
              </a:r>
              <a:endParaRPr lang="en-US" i="1" dirty="0">
                <a:solidFill>
                  <a:srgbClr val="FF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867641" y="2522537"/>
              <a:ext cx="22257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FF0000"/>
                  </a:solidFill>
                  <a:latin typeface="Helvetica Neue Light"/>
                  <a:cs typeface="Helvetica Neue Light"/>
                </a:rPr>
                <a:t>Efficiency (from MC)</a:t>
              </a:r>
              <a:endParaRPr lang="en-US" i="1" dirty="0">
                <a:solidFill>
                  <a:srgbClr val="FF0000"/>
                </a:solidFill>
                <a:latin typeface="Helvetica Neue Light"/>
                <a:cs typeface="Helvetica Neue Light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5020101" y="2827337"/>
              <a:ext cx="11826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FF0000"/>
                  </a:solidFill>
                  <a:latin typeface="Helvetica Neue Light"/>
                  <a:cs typeface="Helvetica Neue Light"/>
                </a:rPr>
                <a:t>Higgs BR</a:t>
              </a:r>
              <a:endParaRPr lang="en-US" i="1" dirty="0">
                <a:solidFill>
                  <a:srgbClr val="FF0000"/>
                </a:solidFill>
                <a:latin typeface="Helvetica Neue Light"/>
                <a:cs typeface="Helvetica Neue Light"/>
              </a:endParaRPr>
            </a:p>
          </p:txBody>
        </p:sp>
        <p:cxnSp>
          <p:nvCxnSpPr>
            <p:cNvPr id="43" name="Straight Arrow Connector 42"/>
            <p:cNvCxnSpPr/>
            <p:nvPr/>
          </p:nvCxnSpPr>
          <p:spPr bwMode="auto">
            <a:xfrm>
              <a:off x="2293937" y="2370137"/>
              <a:ext cx="0" cy="11430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4" name="Straight Arrow Connector 43"/>
            <p:cNvCxnSpPr/>
            <p:nvPr/>
          </p:nvCxnSpPr>
          <p:spPr bwMode="auto">
            <a:xfrm>
              <a:off x="3132137" y="2674937"/>
              <a:ext cx="0" cy="8382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5" name="Straight Arrow Connector 44"/>
            <p:cNvCxnSpPr/>
            <p:nvPr/>
          </p:nvCxnSpPr>
          <p:spPr bwMode="auto">
            <a:xfrm>
              <a:off x="4198937" y="2903537"/>
              <a:ext cx="0" cy="6096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46" name="Straight Arrow Connector 45"/>
            <p:cNvCxnSpPr/>
            <p:nvPr/>
          </p:nvCxnSpPr>
          <p:spPr bwMode="auto">
            <a:xfrm>
              <a:off x="5341937" y="3208337"/>
              <a:ext cx="0" cy="30480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pic>
          <p:nvPicPr>
            <p:cNvPr id="51" name="Picture 50"/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693737" y="3513137"/>
              <a:ext cx="1201737" cy="666588"/>
            </a:xfrm>
            <a:prstGeom prst="rect">
              <a:avLst/>
            </a:prstGeom>
          </p:spPr>
        </p:pic>
        <p:sp>
          <p:nvSpPr>
            <p:cNvPr id="52" name="TextBox 51"/>
            <p:cNvSpPr txBox="1"/>
            <p:nvPr/>
          </p:nvSpPr>
          <p:spPr>
            <a:xfrm>
              <a:off x="541337" y="3055937"/>
              <a:ext cx="130614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>
                  <a:solidFill>
                    <a:srgbClr val="FF0000"/>
                  </a:solidFill>
                  <a:latin typeface="Helvetica Neue Light"/>
                  <a:cs typeface="Helvetica Neue Light"/>
                </a:rPr>
                <a:t>Luminosity</a:t>
              </a:r>
              <a:endParaRPr lang="en-US" i="1" dirty="0">
                <a:solidFill>
                  <a:srgbClr val="FF0000"/>
                </a:solidFill>
                <a:latin typeface="Helvetica Neue Light"/>
                <a:cs typeface="Helvetica Neue Light"/>
              </a:endParaRPr>
            </a:p>
          </p:txBody>
        </p:sp>
      </p:grpSp>
      <p:cxnSp>
        <p:nvCxnSpPr>
          <p:cNvPr id="14" name="Straight Arrow Connector 13"/>
          <p:cNvCxnSpPr/>
          <p:nvPr/>
        </p:nvCxnSpPr>
        <p:spPr bwMode="auto">
          <a:xfrm>
            <a:off x="7704137" y="2903537"/>
            <a:ext cx="609600" cy="28956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30" name="Straight Arrow Connector 29"/>
          <p:cNvCxnSpPr/>
          <p:nvPr/>
        </p:nvCxnSpPr>
        <p:spPr bwMode="auto">
          <a:xfrm flipH="1">
            <a:off x="5646737" y="2827337"/>
            <a:ext cx="2057400" cy="2057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23" name="Straight Arrow Connector 22"/>
          <p:cNvCxnSpPr/>
          <p:nvPr/>
        </p:nvCxnSpPr>
        <p:spPr bwMode="auto">
          <a:xfrm flipH="1">
            <a:off x="9151937" y="2903537"/>
            <a:ext cx="152400" cy="3581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cxnSp>
        <p:nvCxnSpPr>
          <p:cNvPr id="47" name="Straight Arrow Connector 46"/>
          <p:cNvCxnSpPr/>
          <p:nvPr/>
        </p:nvCxnSpPr>
        <p:spPr bwMode="auto">
          <a:xfrm>
            <a:off x="9304337" y="2903537"/>
            <a:ext cx="152400" cy="3810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grpSp>
        <p:nvGrpSpPr>
          <p:cNvPr id="8" name="Group 7"/>
          <p:cNvGrpSpPr/>
          <p:nvPr/>
        </p:nvGrpSpPr>
        <p:grpSpPr>
          <a:xfrm>
            <a:off x="2293937" y="160337"/>
            <a:ext cx="8382000" cy="4343400"/>
            <a:chOff x="2598737" y="160337"/>
            <a:chExt cx="8382000" cy="4343400"/>
          </a:xfrm>
        </p:grpSpPr>
        <p:sp>
          <p:nvSpPr>
            <p:cNvPr id="7" name="Rectangle 6"/>
            <p:cNvSpPr/>
            <p:nvPr/>
          </p:nvSpPr>
          <p:spPr bwMode="auto">
            <a:xfrm>
              <a:off x="2598737" y="160337"/>
              <a:ext cx="8382000" cy="4343400"/>
            </a:xfrm>
            <a:prstGeom prst="rect">
              <a:avLst/>
            </a:prstGeom>
            <a:solidFill>
              <a:srgbClr val="FFFFFF"/>
            </a:solidFill>
            <a:ln w="38100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Verdana" pitchFamily="34" charset="0"/>
              </a:endParaRPr>
            </a:p>
          </p:txBody>
        </p:sp>
        <p:grpSp>
          <p:nvGrpSpPr>
            <p:cNvPr id="5" name="Group 4"/>
            <p:cNvGrpSpPr/>
            <p:nvPr/>
          </p:nvGrpSpPr>
          <p:grpSpPr>
            <a:xfrm>
              <a:off x="2845426" y="622226"/>
              <a:ext cx="7525711" cy="3729111"/>
              <a:chOff x="2693026" y="752589"/>
              <a:chExt cx="7525711" cy="3536226"/>
            </a:xfrm>
            <a:solidFill>
              <a:srgbClr val="FFFFFF"/>
            </a:solidFill>
          </p:grpSpPr>
          <p:pic>
            <p:nvPicPr>
              <p:cNvPr id="29" name="Picture 28"/>
              <p:cNvPicPr>
                <a:picLocks noChangeAspect="1"/>
              </p:cNvPicPr>
              <p:nvPr/>
            </p:nvPicPr>
            <p:blipFill rotWithShape="1">
              <a:blip r:embed="rId8"/>
              <a:srcRect t="7895" b="8212"/>
              <a:stretch/>
            </p:blipFill>
            <p:spPr>
              <a:xfrm>
                <a:off x="2693026" y="752589"/>
                <a:ext cx="7525711" cy="2958157"/>
              </a:xfrm>
              <a:prstGeom prst="rect">
                <a:avLst/>
              </a:prstGeom>
              <a:grpFill/>
            </p:spPr>
          </p:pic>
          <p:sp>
            <p:nvSpPr>
              <p:cNvPr id="31" name="TextBox 30"/>
              <p:cNvSpPr txBox="1"/>
              <p:nvPr/>
            </p:nvSpPr>
            <p:spPr>
              <a:xfrm>
                <a:off x="3351519" y="3734286"/>
                <a:ext cx="6257618" cy="554529"/>
              </a:xfrm>
              <a:prstGeom prst="rect">
                <a:avLst/>
              </a:prstGeom>
              <a:grpFill/>
            </p:spPr>
            <p:txBody>
              <a:bodyPr wrap="none" rtlCol="0">
                <a:spAutoFit/>
              </a:bodyPr>
              <a:lstStyle/>
              <a:p>
                <a:r>
                  <a:rPr lang="en-US" sz="1600" b="1" i="1" dirty="0" smtClean="0">
                    <a:latin typeface="Helvetica Neue"/>
                    <a:cs typeface="Helvetica Neue"/>
                  </a:rPr>
                  <a:t>(*) </a:t>
                </a:r>
                <a:r>
                  <a:rPr lang="en-US" sz="1600" i="1" dirty="0" smtClean="0">
                    <a:latin typeface="Helvetica Neue Light"/>
                    <a:cs typeface="Helvetica Neue Light"/>
                  </a:rPr>
                  <a:t>Higgs </a:t>
                </a:r>
                <a:r>
                  <a:rPr lang="en-US" sz="1600" i="1" dirty="0" err="1" smtClean="0">
                    <a:latin typeface="Helvetica Neue Light"/>
                    <a:cs typeface="Helvetica Neue Light"/>
                  </a:rPr>
                  <a:t>p</a:t>
                </a:r>
                <a:r>
                  <a:rPr lang="en-US" sz="1600" i="1" baseline="-25000" dirty="0" err="1" smtClean="0">
                    <a:latin typeface="Helvetica Neue Light"/>
                    <a:cs typeface="Helvetica Neue Light"/>
                  </a:rPr>
                  <a:t>T</a:t>
                </a:r>
                <a:r>
                  <a:rPr lang="en-US" sz="1600" i="1" dirty="0" smtClean="0">
                    <a:latin typeface="Helvetica Neue Light"/>
                    <a:cs typeface="Helvetica Neue Light"/>
                  </a:rPr>
                  <a:t> distribution of </a:t>
                </a:r>
                <a:r>
                  <a:rPr lang="en-US" sz="1600" i="1" dirty="0" err="1" smtClean="0">
                    <a:latin typeface="Helvetica Neue Light"/>
                    <a:cs typeface="Helvetica Neue Light"/>
                  </a:rPr>
                  <a:t>ggF</a:t>
                </a:r>
                <a:r>
                  <a:rPr lang="en-US" sz="1600" i="1" dirty="0" smtClean="0">
                    <a:latin typeface="Helvetica Neue Light"/>
                    <a:cs typeface="Helvetica Neue Light"/>
                  </a:rPr>
                  <a:t> production reweighted to match </a:t>
                </a:r>
                <a:br>
                  <a:rPr lang="en-US" sz="1600" i="1" dirty="0" smtClean="0">
                    <a:latin typeface="Helvetica Neue Light"/>
                    <a:cs typeface="Helvetica Neue Light"/>
                  </a:rPr>
                </a:br>
                <a:r>
                  <a:rPr lang="en-US" sz="1600" i="1" dirty="0" smtClean="0">
                    <a:latin typeface="Helvetica Neue Light"/>
                    <a:cs typeface="Helvetica Neue Light"/>
                  </a:rPr>
                  <a:t>    </a:t>
                </a:r>
                <a:r>
                  <a:rPr lang="en-US" sz="1600" i="1" dirty="0" err="1" smtClean="0">
                    <a:latin typeface="Helvetica Neue Light"/>
                    <a:cs typeface="Helvetica Neue Light"/>
                  </a:rPr>
                  <a:t>HiRes</a:t>
                </a:r>
                <a:r>
                  <a:rPr lang="en-US" sz="1600" i="1" dirty="0" smtClean="0">
                    <a:latin typeface="Helvetica Neue Light"/>
                    <a:cs typeface="Helvetica Neue Light"/>
                  </a:rPr>
                  <a:t> 2.1calculation (includes NNLO and NNLL QCD corrections) </a:t>
                </a:r>
                <a:endParaRPr lang="en-US" sz="1600" i="1" dirty="0">
                  <a:latin typeface="Helvetica Neue Light"/>
                  <a:cs typeface="Helvetica Neue Light"/>
                </a:endParaRPr>
              </a:p>
            </p:txBody>
          </p:sp>
        </p:grpSp>
      </p:grpSp>
      <p:sp>
        <p:nvSpPr>
          <p:cNvPr id="13" name="Rectangle 12"/>
          <p:cNvSpPr/>
          <p:nvPr/>
        </p:nvSpPr>
        <p:spPr bwMode="auto">
          <a:xfrm>
            <a:off x="2598737" y="4960937"/>
            <a:ext cx="1981200" cy="685800"/>
          </a:xfrm>
          <a:prstGeom prst="rect">
            <a:avLst/>
          </a:prstGeom>
          <a:noFill/>
          <a:ln w="38100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16" name="Down Arrow 15"/>
          <p:cNvSpPr/>
          <p:nvPr/>
        </p:nvSpPr>
        <p:spPr bwMode="auto">
          <a:xfrm>
            <a:off x="2979737" y="4503737"/>
            <a:ext cx="1295400" cy="457200"/>
          </a:xfrm>
          <a:prstGeom prst="downArrow">
            <a:avLst/>
          </a:prstGeom>
          <a:solidFill>
            <a:schemeClr val="accent2"/>
          </a:solidFill>
          <a:ln w="952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29</a:t>
            </a:fld>
            <a:endParaRPr lang="nl-NL" dirty="0">
              <a:latin typeface="Helvetica Neue Light"/>
              <a:cs typeface="Helvetica Neue Ligh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84537" y="248205"/>
            <a:ext cx="60537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Assume SM Higgs boson for acceptance &amp; efficiency</a:t>
            </a:r>
            <a:endParaRPr lang="en-US" b="1" dirty="0">
              <a:solidFill>
                <a:srgbClr val="FF0000"/>
              </a:solidFill>
              <a:latin typeface="Helvetica Neue"/>
              <a:cs typeface="Helvetica Neue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410321" y="1150937"/>
            <a:ext cx="3314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*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8632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 – </a:t>
            </a:r>
            <a:r>
              <a:rPr lang="en-US" dirty="0" smtClean="0"/>
              <a:t>Brout-</a:t>
            </a:r>
            <a:r>
              <a:rPr lang="en-US" dirty="0" err="1" smtClean="0"/>
              <a:t>Englert</a:t>
            </a:r>
            <a:r>
              <a:rPr lang="en-US" dirty="0"/>
              <a:t>-</a:t>
            </a:r>
            <a:r>
              <a:rPr lang="en-US" dirty="0" smtClean="0"/>
              <a:t>Higgs mechanism in </a:t>
            </a:r>
            <a:r>
              <a:rPr lang="en-US" dirty="0" smtClean="0"/>
              <a:t>the 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</a:t>
            </a:r>
            <a:r>
              <a:rPr lang="en-US" dirty="0" smtClean="0"/>
              <a:t>Brout-</a:t>
            </a:r>
            <a:r>
              <a:rPr lang="en-US" dirty="0" err="1" smtClean="0"/>
              <a:t>Englert</a:t>
            </a:r>
            <a:r>
              <a:rPr lang="en-US" dirty="0" smtClean="0"/>
              <a:t>-Higgs mechanism plays </a:t>
            </a:r>
            <a:r>
              <a:rPr lang="en-US" dirty="0" smtClean="0"/>
              <a:t>a pivotal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role </a:t>
            </a:r>
            <a:r>
              <a:rPr lang="en-US" dirty="0" smtClean="0"/>
              <a:t>in the Standard Model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Wouter Verkerke, NIKHEF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6337" y="2159749"/>
            <a:ext cx="5867400" cy="52395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3</a:t>
            </a:fld>
            <a:endParaRPr lang="nl-NL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83091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Decomposition of Higgs signal contributions in channels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721" y="1102961"/>
            <a:ext cx="9482216" cy="5854171"/>
          </a:xfrm>
        </p:spPr>
        <p:txBody>
          <a:bodyPr/>
          <a:lstStyle/>
          <a:p>
            <a:r>
              <a:rPr lang="en-US" dirty="0" smtClean="0"/>
              <a:t>Channels selections hardly ever 100% pure in production process (especially ‘untagged’)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>
                <a:solidFill>
                  <a:schemeClr val="accent2"/>
                </a:solidFill>
                <a:sym typeface="Wingdings"/>
              </a:rPr>
              <a:t>separately model distributions from all contributing Higgs production processes</a:t>
            </a:r>
            <a:r>
              <a:rPr lang="en-US" dirty="0" smtClean="0">
                <a:sym typeface="Wingdings"/>
              </a:rPr>
              <a:t/>
            </a:r>
            <a:br>
              <a:rPr lang="en-US" dirty="0" smtClean="0">
                <a:sym typeface="Wingdings"/>
              </a:rPr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Some channels also not 100% pure in decay mode (e.g. H</a:t>
            </a:r>
            <a:r>
              <a:rPr lang="en-US" dirty="0" smtClean="0">
                <a:sym typeface="Wingdings"/>
              </a:rPr>
              <a:t>WW selection has contributions of </a:t>
            </a:r>
            <a:r>
              <a:rPr lang="en-US" dirty="0" err="1" smtClean="0">
                <a:sym typeface="Wingdings"/>
              </a:rPr>
              <a:t>Hττ</a:t>
            </a:r>
            <a:r>
              <a:rPr lang="en-US" dirty="0" smtClean="0">
                <a:sym typeface="Wingdings"/>
              </a:rPr>
              <a:t> decays). 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Interpret such contributions as Higgs signal (of appropriate type) in coupling analysis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Wouter Verkerke, NIKHEF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731" y="2446337"/>
            <a:ext cx="5137481" cy="33528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 bwMode="auto">
          <a:xfrm>
            <a:off x="4435731" y="3513137"/>
            <a:ext cx="990600" cy="533400"/>
          </a:xfrm>
          <a:prstGeom prst="rect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9" name="Right Brace 8"/>
          <p:cNvSpPr/>
          <p:nvPr/>
        </p:nvSpPr>
        <p:spPr bwMode="auto">
          <a:xfrm>
            <a:off x="2454531" y="3436937"/>
            <a:ext cx="152400" cy="457200"/>
          </a:xfrm>
          <a:prstGeom prst="rightBrace">
            <a:avLst/>
          </a:prstGeom>
          <a:noFill/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cxnSp>
        <p:nvCxnSpPr>
          <p:cNvPr id="11" name="Straight Arrow Connector 10"/>
          <p:cNvCxnSpPr>
            <a:stCxn id="8" idx="1"/>
          </p:cNvCxnSpPr>
          <p:nvPr/>
        </p:nvCxnSpPr>
        <p:spPr bwMode="auto">
          <a:xfrm flipH="1" flipV="1">
            <a:off x="2683131" y="3665537"/>
            <a:ext cx="1752600" cy="1143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>
            <a:off x="1387731" y="2305605"/>
            <a:ext cx="3106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Helvetica Neue Light"/>
                <a:cs typeface="Helvetica Neue Light"/>
              </a:rPr>
              <a:t>“Untagged” H</a:t>
            </a:r>
            <a:r>
              <a:rPr lang="en-US" i="1" dirty="0" smtClean="0">
                <a:latin typeface="Helvetica Neue Light"/>
                <a:cs typeface="Helvetica Neue Light"/>
                <a:sym typeface="Wingdings"/>
              </a:rPr>
              <a:t>WW channel</a:t>
            </a:r>
            <a:endParaRPr lang="en-US" i="1" dirty="0">
              <a:latin typeface="Helvetica Neue Light"/>
              <a:cs typeface="Helvetica Neue Ligh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245731" y="2217737"/>
            <a:ext cx="16682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Helvetica Neue Light"/>
                <a:cs typeface="Helvetica Neue Light"/>
              </a:rPr>
              <a:t>H</a:t>
            </a:r>
            <a:r>
              <a:rPr lang="en-US" i="1" dirty="0" err="1" smtClean="0">
                <a:latin typeface="Helvetica Neue Light"/>
                <a:cs typeface="Helvetica Neue Light"/>
                <a:sym typeface="Wingdings"/>
              </a:rPr>
              <a:t>ττ</a:t>
            </a:r>
            <a:r>
              <a:rPr lang="en-US" i="1" dirty="0" smtClean="0">
                <a:latin typeface="Helvetica Neue Light"/>
                <a:cs typeface="Helvetica Neue Light"/>
                <a:sym typeface="Wingdings"/>
              </a:rPr>
              <a:t> channel</a:t>
            </a:r>
            <a:endParaRPr lang="en-US" i="1" dirty="0">
              <a:latin typeface="Helvetica Neue Light"/>
              <a:cs typeface="Helvetica Neue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30</a:t>
            </a:fld>
            <a:endParaRPr lang="nl-NL" dirty="0">
              <a:latin typeface="Helvetica Neue Light"/>
              <a:cs typeface="Helvetica Neue Ligh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331" y="2522537"/>
            <a:ext cx="4038600" cy="32004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auto">
          <a:xfrm>
            <a:off x="7940931" y="2979737"/>
            <a:ext cx="1905000" cy="2286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FF0000"/>
              </a:solidFill>
              <a:effectLst/>
              <a:latin typeface="Verdana" pitchFamily="34" charset="0"/>
            </a:endParaRPr>
          </a:p>
        </p:txBody>
      </p:sp>
      <p:cxnSp>
        <p:nvCxnSpPr>
          <p:cNvPr id="17" name="Straight Arrow Connector 16"/>
          <p:cNvCxnSpPr/>
          <p:nvPr/>
        </p:nvCxnSpPr>
        <p:spPr bwMode="auto">
          <a:xfrm flipH="1">
            <a:off x="7483731" y="3208337"/>
            <a:ext cx="457200" cy="10668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flipH="1">
            <a:off x="5113337" y="2217737"/>
            <a:ext cx="304800" cy="12954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flipH="1" flipV="1">
            <a:off x="9456737" y="3208337"/>
            <a:ext cx="457200" cy="3429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7" name="Rectangle 26"/>
          <p:cNvSpPr/>
          <p:nvPr/>
        </p:nvSpPr>
        <p:spPr>
          <a:xfrm rot="16200000">
            <a:off x="8830819" y="3834255"/>
            <a:ext cx="262641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u-HU" sz="1400" i="1" dirty="0">
                <a:latin typeface="Helvetica Neue Light"/>
                <a:cs typeface="Helvetica Neue Light"/>
              </a:rPr>
              <a:t>J. High Energy Phys. 05 (2014)</a:t>
            </a:r>
            <a:endParaRPr lang="en-US" sz="1400" i="1" dirty="0">
              <a:latin typeface="Helvetica Neue Light"/>
              <a:cs typeface="Helvetica Neue Light"/>
            </a:endParaRPr>
          </a:p>
        </p:txBody>
      </p:sp>
      <p:sp>
        <p:nvSpPr>
          <p:cNvPr id="28" name="Rectangle 27"/>
          <p:cNvSpPr/>
          <p:nvPr/>
        </p:nvSpPr>
        <p:spPr>
          <a:xfrm rot="16200000">
            <a:off x="-1124743" y="3718302"/>
            <a:ext cx="306111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latin typeface="Helvetica Neue Light"/>
                <a:cs typeface="Helvetica Neue Light"/>
              </a:rPr>
              <a:t>Phys. Rev. D 92, 012006 (2015)</a:t>
            </a:r>
          </a:p>
        </p:txBody>
      </p:sp>
    </p:spTree>
    <p:extLst>
      <p:ext uri="{BB962C8B-B14F-4D97-AF65-F5344CB8AC3E}">
        <p14:creationId xmlns:p14="http://schemas.microsoft.com/office/powerpoint/2010/main" val="35241563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21" y="339372"/>
            <a:ext cx="9482216" cy="509058"/>
          </a:xfrm>
        </p:spPr>
        <p:txBody>
          <a:bodyPr>
            <a:normAutofit/>
          </a:bodyPr>
          <a:lstStyle/>
          <a:p>
            <a:r>
              <a:rPr lang="en-US" sz="2400" dirty="0" smtClean="0"/>
              <a:t>Measurements of backgrounds often data-driven using control regions</a:t>
            </a: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6137" y="1150937"/>
            <a:ext cx="9210834" cy="5854171"/>
          </a:xfrm>
        </p:spPr>
        <p:txBody>
          <a:bodyPr/>
          <a:lstStyle/>
          <a:p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Wouter Verkerke, NIKHEF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5138" y="1150937"/>
            <a:ext cx="3307250" cy="305673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22937" y="2065337"/>
            <a:ext cx="4508500" cy="4122687"/>
          </a:xfrm>
          <a:prstGeom prst="rect">
            <a:avLst/>
          </a:prstGeom>
        </p:spPr>
      </p:pic>
      <p:sp>
        <p:nvSpPr>
          <p:cNvPr id="10" name="Right Brace 9"/>
          <p:cNvSpPr/>
          <p:nvPr/>
        </p:nvSpPr>
        <p:spPr bwMode="auto">
          <a:xfrm>
            <a:off x="2674937" y="2141537"/>
            <a:ext cx="228600" cy="609600"/>
          </a:xfrm>
          <a:prstGeom prst="rightBrace">
            <a:avLst/>
          </a:prstGeom>
          <a:noFill/>
          <a:ln w="38100" cap="flat" cmpd="sng" algn="ctr">
            <a:solidFill>
              <a:srgbClr val="3399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657" y="4266406"/>
            <a:ext cx="3262921" cy="305673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939996" y="2141537"/>
            <a:ext cx="2173341" cy="646331"/>
          </a:xfrm>
          <a:prstGeom prst="rect">
            <a:avLst/>
          </a:prstGeom>
          <a:solidFill>
            <a:srgbClr val="FFFFFF"/>
          </a:solidFill>
          <a:ln>
            <a:solidFill>
              <a:srgbClr val="339933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339933"/>
                </a:solidFill>
              </a:rPr>
              <a:t>W+b</a:t>
            </a:r>
            <a:r>
              <a:rPr lang="en-US" dirty="0" smtClean="0">
                <a:solidFill>
                  <a:srgbClr val="339933"/>
                </a:solidFill>
              </a:rPr>
              <a:t>(b) enriched</a:t>
            </a:r>
            <a:br>
              <a:rPr lang="en-US" dirty="0" smtClean="0">
                <a:solidFill>
                  <a:srgbClr val="339933"/>
                </a:solidFill>
              </a:rPr>
            </a:br>
            <a:r>
              <a:rPr lang="en-US" dirty="0" smtClean="0">
                <a:solidFill>
                  <a:srgbClr val="339933"/>
                </a:solidFill>
              </a:rPr>
              <a:t>control region</a:t>
            </a:r>
            <a:endParaRPr lang="en-US" dirty="0">
              <a:solidFill>
                <a:srgbClr val="339933"/>
              </a:solidFill>
            </a:endParaRPr>
          </a:p>
        </p:txBody>
      </p:sp>
      <p:sp>
        <p:nvSpPr>
          <p:cNvPr id="13" name="Right Brace 12"/>
          <p:cNvSpPr/>
          <p:nvPr/>
        </p:nvSpPr>
        <p:spPr bwMode="auto">
          <a:xfrm>
            <a:off x="2714678" y="5494337"/>
            <a:ext cx="228600" cy="609600"/>
          </a:xfrm>
          <a:prstGeom prst="rightBrace">
            <a:avLst/>
          </a:prstGeom>
          <a:noFill/>
          <a:ln w="38100" cap="flat" cmpd="sng" algn="ctr">
            <a:solidFill>
              <a:srgbClr val="FF66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rgbClr val="FF6600"/>
              </a:solidFill>
              <a:effectLst/>
              <a:latin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79737" y="5494337"/>
            <a:ext cx="2173341" cy="646331"/>
          </a:xfrm>
          <a:prstGeom prst="rect">
            <a:avLst/>
          </a:prstGeom>
          <a:noFill/>
          <a:ln>
            <a:solidFill>
              <a:srgbClr val="FF6600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6600"/>
                </a:solidFill>
              </a:rPr>
              <a:t>Z+b</a:t>
            </a:r>
            <a:r>
              <a:rPr lang="en-US" dirty="0" smtClean="0">
                <a:solidFill>
                  <a:srgbClr val="FF6600"/>
                </a:solidFill>
              </a:rPr>
              <a:t>(b) enriched</a:t>
            </a:r>
            <a:br>
              <a:rPr lang="en-US" dirty="0" smtClean="0">
                <a:solidFill>
                  <a:srgbClr val="FF6600"/>
                </a:solidFill>
              </a:rPr>
            </a:br>
            <a:r>
              <a:rPr lang="en-US" dirty="0" smtClean="0">
                <a:solidFill>
                  <a:srgbClr val="FF6600"/>
                </a:solidFill>
              </a:rPr>
              <a:t>control region</a:t>
            </a:r>
            <a:endParaRPr lang="en-US" dirty="0">
              <a:solidFill>
                <a:srgbClr val="FF6600"/>
              </a:solidFill>
            </a:endParaRPr>
          </a:p>
        </p:txBody>
      </p:sp>
      <p:cxnSp>
        <p:nvCxnSpPr>
          <p:cNvPr id="16" name="Straight Arrow Connector 15"/>
          <p:cNvCxnSpPr>
            <a:stCxn id="12" idx="3"/>
          </p:cNvCxnSpPr>
          <p:nvPr/>
        </p:nvCxnSpPr>
        <p:spPr bwMode="auto">
          <a:xfrm>
            <a:off x="5113337" y="2464703"/>
            <a:ext cx="4343400" cy="150563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339933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7" name="Straight Arrow Connector 16"/>
          <p:cNvCxnSpPr/>
          <p:nvPr/>
        </p:nvCxnSpPr>
        <p:spPr bwMode="auto">
          <a:xfrm flipV="1">
            <a:off x="5189537" y="3741737"/>
            <a:ext cx="1676400" cy="2133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31</a:t>
            </a:fld>
            <a:endParaRPr lang="nl-NL" dirty="0">
              <a:latin typeface="Helvetica Neue Light"/>
              <a:cs typeface="Helvetica Neue Light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332537" y="1760537"/>
            <a:ext cx="22857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latin typeface="Helvetica Neue Light"/>
                <a:cs typeface="Helvetica Neue Light"/>
              </a:rPr>
              <a:t>PRD 89 (2014) 012003</a:t>
            </a:r>
          </a:p>
        </p:txBody>
      </p:sp>
    </p:spTree>
    <p:extLst>
      <p:ext uri="{BB962C8B-B14F-4D97-AF65-F5344CB8AC3E}">
        <p14:creationId xmlns:p14="http://schemas.microsoft.com/office/powerpoint/2010/main" val="3793942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737" y="388937"/>
            <a:ext cx="9609138" cy="50905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Most expected distributions subject to </a:t>
            </a:r>
            <a:r>
              <a:rPr lang="en-US" b="1" i="1" dirty="0" smtClean="0">
                <a:latin typeface="Helvetica Neue"/>
                <a:cs typeface="Helvetica Neue"/>
              </a:rPr>
              <a:t>systematic uncertainties</a:t>
            </a:r>
            <a:endParaRPr lang="en-US" b="1" i="1" dirty="0">
              <a:latin typeface="Helvetica Neue"/>
              <a:cs typeface="Helvetica Neue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Expected distributions mostly derived from simulation chain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1943816" y="2029813"/>
            <a:ext cx="2305956" cy="1676400"/>
            <a:chOff x="977198" y="838200"/>
            <a:chExt cx="7176202" cy="521700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7198" y="838200"/>
              <a:ext cx="7023802" cy="5217006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 bwMode="auto">
            <a:xfrm>
              <a:off x="1219200" y="838200"/>
              <a:ext cx="2133600" cy="457200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nl-NL" sz="140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 Neue Light"/>
                <a:cs typeface="Helvetica Neue Light"/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5638800" y="4191000"/>
              <a:ext cx="2286000" cy="12954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nl-NL" sz="140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 Neue Light"/>
                <a:cs typeface="Helvetica Neue Light"/>
              </a:endParaRPr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1295400" y="5791200"/>
              <a:ext cx="6858000" cy="2286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nl-NL" sz="140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 Neue Light"/>
                <a:cs typeface="Helvetica Neue Light"/>
              </a:endParaRPr>
            </a:p>
          </p:txBody>
        </p:sp>
        <p:sp>
          <p:nvSpPr>
            <p:cNvPr id="11" name="Rectangle 10"/>
            <p:cNvSpPr/>
            <p:nvPr/>
          </p:nvSpPr>
          <p:spPr bwMode="auto">
            <a:xfrm>
              <a:off x="990600" y="4800600"/>
              <a:ext cx="1752600" cy="9144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nl-NL" sz="140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 Neue Light"/>
                <a:cs typeface="Helvetica Neue Light"/>
              </a:endParaRPr>
            </a:p>
          </p:txBody>
        </p:sp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353" y="5282267"/>
            <a:ext cx="2286000" cy="2193270"/>
          </a:xfrm>
          <a:prstGeom prst="rect">
            <a:avLst/>
          </a:prstGeom>
        </p:spPr>
      </p:pic>
      <p:pic>
        <p:nvPicPr>
          <p:cNvPr id="14" name="Picture 13" descr="vici_higgs.png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1953" y="4492360"/>
            <a:ext cx="2209800" cy="1234819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955753" y="3882760"/>
            <a:ext cx="242887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latin typeface="Helvetica Neue Light"/>
                <a:cs typeface="Helvetica Neue Light"/>
              </a:rPr>
              <a:t>Simulation of high-energy</a:t>
            </a:r>
            <a:br>
              <a:rPr lang="en-US" sz="1600" dirty="0" smtClean="0">
                <a:latin typeface="Helvetica Neue Light"/>
                <a:cs typeface="Helvetica Neue Light"/>
              </a:rPr>
            </a:br>
            <a:r>
              <a:rPr lang="en-US" sz="1600" dirty="0" smtClean="0">
                <a:latin typeface="Helvetica Neue Light"/>
                <a:cs typeface="Helvetica Neue Light"/>
              </a:rPr>
              <a:t>physics process</a:t>
            </a:r>
            <a:endParaRPr lang="en-US" sz="1600" dirty="0">
              <a:latin typeface="Helvetica Neue Light"/>
              <a:cs typeface="Helvetica Neue Light"/>
            </a:endParaRPr>
          </a:p>
        </p:txBody>
      </p:sp>
      <p:sp>
        <p:nvSpPr>
          <p:cNvPr id="16" name="Rectangle 15"/>
          <p:cNvSpPr/>
          <p:nvPr/>
        </p:nvSpPr>
        <p:spPr bwMode="auto">
          <a:xfrm>
            <a:off x="879553" y="3882760"/>
            <a:ext cx="2667000" cy="198120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40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 Neue Light"/>
              <a:cs typeface="Helvetica Neue Light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1791416" y="1725013"/>
            <a:ext cx="2667000" cy="198120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40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 Neue Light"/>
              <a:cs typeface="Helvetica Neue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67616" y="1725013"/>
            <a:ext cx="254425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latin typeface="Helvetica Neue Light"/>
                <a:cs typeface="Helvetica Neue Light"/>
              </a:rPr>
              <a:t>Simulation of ‘soft physics’</a:t>
            </a:r>
            <a:br>
              <a:rPr lang="en-US" sz="1600" dirty="0" smtClean="0">
                <a:latin typeface="Helvetica Neue Light"/>
                <a:cs typeface="Helvetica Neue Light"/>
              </a:rPr>
            </a:br>
            <a:r>
              <a:rPr lang="en-US" sz="1600" dirty="0" smtClean="0">
                <a:latin typeface="Helvetica Neue Light"/>
                <a:cs typeface="Helvetica Neue Light"/>
              </a:rPr>
              <a:t>physics process</a:t>
            </a:r>
            <a:endParaRPr lang="en-US" sz="1600" dirty="0">
              <a:latin typeface="Helvetica Neue Light"/>
              <a:cs typeface="Helvetica Neue Light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842376" y="1672960"/>
            <a:ext cx="2667000" cy="198120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40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 Neue Light"/>
              <a:cs typeface="Helvetica Neue Light"/>
            </a:endParaRPr>
          </a:p>
        </p:txBody>
      </p:sp>
      <p:sp>
        <p:nvSpPr>
          <p:cNvPr id="20" name="Right Arrow 19"/>
          <p:cNvSpPr/>
          <p:nvPr/>
        </p:nvSpPr>
        <p:spPr bwMode="auto">
          <a:xfrm>
            <a:off x="4450966" y="2782270"/>
            <a:ext cx="381000" cy="762000"/>
          </a:xfrm>
          <a:prstGeom prst="rightArrow">
            <a:avLst/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40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 Neue Light"/>
              <a:cs typeface="Helvetica Neue Light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910700" y="1672960"/>
            <a:ext cx="21210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latin typeface="Helvetica Neue Light"/>
                <a:cs typeface="Helvetica Neue Light"/>
              </a:rPr>
              <a:t>Simulation of detector</a:t>
            </a:r>
            <a:endParaRPr lang="en-US" sz="1600" dirty="0">
              <a:latin typeface="Helvetica Neue Light"/>
              <a:cs typeface="Helvetica Neue Light"/>
            </a:endParaRPr>
          </a:p>
        </p:txBody>
      </p:sp>
      <p:pic>
        <p:nvPicPr>
          <p:cNvPr id="22" name="Picture 21" descr="AtlasDetector_Computer1.jpg"/>
          <p:cNvPicPr>
            <a:picLocks noChangeAspect="1"/>
          </p:cNvPicPr>
          <p:nvPr/>
        </p:nvPicPr>
        <p:blipFill rotWithShape="1">
          <a:blip r:embed="rId5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76935" y="2096470"/>
            <a:ext cx="2609560" cy="15055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Bent Arrow 22"/>
          <p:cNvSpPr/>
          <p:nvPr/>
        </p:nvSpPr>
        <p:spPr bwMode="auto">
          <a:xfrm>
            <a:off x="955753" y="3110783"/>
            <a:ext cx="838200" cy="762000"/>
          </a:xfrm>
          <a:prstGeom prst="bentArrow">
            <a:avLst>
              <a:gd name="adj1" fmla="val 50000"/>
              <a:gd name="adj2" fmla="val 25000"/>
              <a:gd name="adj3" fmla="val 29099"/>
              <a:gd name="adj4" fmla="val 43750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40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 Neue Light"/>
              <a:cs typeface="Helvetica Neue Light"/>
            </a:endParaRPr>
          </a:p>
        </p:txBody>
      </p:sp>
      <p:sp>
        <p:nvSpPr>
          <p:cNvPr id="24" name="Bent Arrow 23"/>
          <p:cNvSpPr/>
          <p:nvPr/>
        </p:nvSpPr>
        <p:spPr bwMode="auto">
          <a:xfrm rot="5400000">
            <a:off x="6958773" y="3484980"/>
            <a:ext cx="1860249" cy="764109"/>
          </a:xfrm>
          <a:prstGeom prst="bentArrow">
            <a:avLst>
              <a:gd name="adj1" fmla="val 50000"/>
              <a:gd name="adj2" fmla="val 25000"/>
              <a:gd name="adj3" fmla="val 29099"/>
              <a:gd name="adj4" fmla="val 43750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40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 Neue Light"/>
              <a:cs typeface="Helvetica Neue Ligh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642576" y="4873360"/>
            <a:ext cx="152244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latin typeface="Helvetica Neue Light"/>
                <a:cs typeface="Helvetica Neue Light"/>
              </a:rPr>
              <a:t>Reconstruction </a:t>
            </a:r>
            <a:br>
              <a:rPr lang="en-US" sz="1600" dirty="0" smtClean="0">
                <a:latin typeface="Helvetica Neue Light"/>
                <a:cs typeface="Helvetica Neue Light"/>
              </a:rPr>
            </a:br>
            <a:r>
              <a:rPr lang="en-US" sz="1600" dirty="0" smtClean="0">
                <a:latin typeface="Helvetica Neue Light"/>
                <a:cs typeface="Helvetica Neue Light"/>
              </a:rPr>
              <a:t>of the data</a:t>
            </a:r>
            <a:endParaRPr lang="en-US" sz="1600" dirty="0">
              <a:latin typeface="Helvetica Neue Light"/>
              <a:cs typeface="Helvetica Neue Light"/>
            </a:endParaRPr>
          </a:p>
        </p:txBody>
      </p:sp>
      <p:grpSp>
        <p:nvGrpSpPr>
          <p:cNvPr id="26" name="Group 25"/>
          <p:cNvGrpSpPr/>
          <p:nvPr/>
        </p:nvGrpSpPr>
        <p:grpSpPr>
          <a:xfrm flipH="1" flipV="1">
            <a:off x="7813753" y="5406760"/>
            <a:ext cx="1524000" cy="1981200"/>
            <a:chOff x="3048000" y="1143000"/>
            <a:chExt cx="3078972" cy="4214571"/>
          </a:xfrm>
        </p:grpSpPr>
        <p:pic>
          <p:nvPicPr>
            <p:cNvPr id="27" name="Content Placeholder 4"/>
            <p:cNvPicPr>
              <a:picLocks noChangeAspect="1"/>
            </p:cNvPicPr>
            <p:nvPr/>
          </p:nvPicPr>
          <p:blipFill rotWithShape="1">
            <a:blip r:embed="rId6" cstate="screen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427"/>
            <a:stretch/>
          </p:blipFill>
          <p:spPr bwMode="auto">
            <a:xfrm>
              <a:off x="3200400" y="1600200"/>
              <a:ext cx="2926572" cy="37573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FAA26D3D-D897-4be2-8F04-BA451C77F1D7}">
                <ma14:placeholderFlag xmlns:ma14="http://schemas.microsoft.com/office/mac/drawingml/2011/main" val="1"/>
              </a:ext>
            </a:extLst>
          </p:spPr>
        </p:pic>
        <p:sp>
          <p:nvSpPr>
            <p:cNvPr id="28" name="Rectangle 27"/>
            <p:cNvSpPr/>
            <p:nvPr/>
          </p:nvSpPr>
          <p:spPr bwMode="auto">
            <a:xfrm>
              <a:off x="3048000" y="1524000"/>
              <a:ext cx="381000" cy="2209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40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 Neue Light"/>
                <a:cs typeface="Helvetica Neue Light"/>
              </a:endParaRPr>
            </a:p>
          </p:txBody>
        </p:sp>
        <p:sp>
          <p:nvSpPr>
            <p:cNvPr id="29" name="Rectangle 28"/>
            <p:cNvSpPr/>
            <p:nvPr/>
          </p:nvSpPr>
          <p:spPr bwMode="auto">
            <a:xfrm>
              <a:off x="3352800" y="1143000"/>
              <a:ext cx="381000" cy="2209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40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 Neue Light"/>
                <a:cs typeface="Helvetica Neue Light"/>
              </a:endParaRPr>
            </a:p>
          </p:txBody>
        </p:sp>
        <p:sp>
          <p:nvSpPr>
            <p:cNvPr id="30" name="Rectangle 29"/>
            <p:cNvSpPr/>
            <p:nvPr/>
          </p:nvSpPr>
          <p:spPr bwMode="auto">
            <a:xfrm>
              <a:off x="3886200" y="1447800"/>
              <a:ext cx="609600" cy="685800"/>
            </a:xfrm>
            <a:prstGeom prst="rect">
              <a:avLst/>
            </a:prstGeom>
            <a:solidFill>
              <a:srgbClr val="FFFF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Char char="•"/>
                <a:tabLst/>
              </a:pPr>
              <a:endParaRPr kumimoji="0" lang="en-US" sz="140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Helvetica Neue Light"/>
                <a:cs typeface="Helvetica Neue Light"/>
              </a:endParaRPr>
            </a:p>
          </p:txBody>
        </p:sp>
      </p:grpSp>
      <p:sp>
        <p:nvSpPr>
          <p:cNvPr id="31" name="Rectangle 30"/>
          <p:cNvSpPr/>
          <p:nvPr/>
        </p:nvSpPr>
        <p:spPr bwMode="auto">
          <a:xfrm>
            <a:off x="7465198" y="4799473"/>
            <a:ext cx="2028284" cy="2434496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40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 Neue Light"/>
              <a:cs typeface="Helvetica Neue Light"/>
            </a:endParaRPr>
          </a:p>
        </p:txBody>
      </p:sp>
      <p:sp>
        <p:nvSpPr>
          <p:cNvPr id="32" name="Down Arrow 31"/>
          <p:cNvSpPr/>
          <p:nvPr/>
        </p:nvSpPr>
        <p:spPr bwMode="auto">
          <a:xfrm>
            <a:off x="8575753" y="2968360"/>
            <a:ext cx="609600" cy="1828800"/>
          </a:xfrm>
          <a:prstGeom prst="down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40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 Neue Light"/>
              <a:cs typeface="Helvetica Neue Ligh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00196" y="1960698"/>
            <a:ext cx="1332020" cy="1017723"/>
          </a:xfrm>
          <a:prstGeom prst="rect">
            <a:avLst/>
          </a:prstGeom>
        </p:spPr>
      </p:pic>
      <p:sp>
        <p:nvSpPr>
          <p:cNvPr id="34" name="TextBox 33"/>
          <p:cNvSpPr txBox="1"/>
          <p:nvPr/>
        </p:nvSpPr>
        <p:spPr>
          <a:xfrm>
            <a:off x="8331498" y="1596760"/>
            <a:ext cx="10322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latin typeface="Helvetica Neue Light"/>
                <a:cs typeface="Helvetica Neue Light"/>
              </a:rPr>
              <a:t>LHC data</a:t>
            </a:r>
            <a:endParaRPr lang="en-US" sz="1600" dirty="0">
              <a:latin typeface="Helvetica Neue Light"/>
              <a:cs typeface="Helvetica Neue Light"/>
            </a:endParaRPr>
          </a:p>
        </p:txBody>
      </p:sp>
      <p:sp>
        <p:nvSpPr>
          <p:cNvPr id="35" name="Down Arrow 34"/>
          <p:cNvSpPr/>
          <p:nvPr/>
        </p:nvSpPr>
        <p:spPr bwMode="auto">
          <a:xfrm rot="5400000">
            <a:off x="6423898" y="6070575"/>
            <a:ext cx="609600" cy="1467623"/>
          </a:xfrm>
          <a:prstGeom prst="downArrow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40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 Neue Light"/>
              <a:cs typeface="Helvetica Neue Light"/>
            </a:endParaRPr>
          </a:p>
        </p:txBody>
      </p:sp>
      <p:sp>
        <p:nvSpPr>
          <p:cNvPr id="36" name="Right Arrow 35"/>
          <p:cNvSpPr/>
          <p:nvPr/>
        </p:nvSpPr>
        <p:spPr bwMode="auto">
          <a:xfrm rot="10800000">
            <a:off x="6015758" y="5787760"/>
            <a:ext cx="1457159" cy="683342"/>
          </a:xfrm>
          <a:prstGeom prst="rightArrow">
            <a:avLst>
              <a:gd name="adj1" fmla="val 50000"/>
              <a:gd name="adj2" fmla="val 37705"/>
            </a:avLst>
          </a:prstGeom>
          <a:solidFill>
            <a:srgbClr val="FF000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40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 Neue Light"/>
              <a:cs typeface="Helvetica Neue Light"/>
            </a:endParaRPr>
          </a:p>
        </p:txBody>
      </p:sp>
      <p:sp>
        <p:nvSpPr>
          <p:cNvPr id="37" name="Rectangle 36"/>
          <p:cNvSpPr/>
          <p:nvPr/>
        </p:nvSpPr>
        <p:spPr bwMode="auto">
          <a:xfrm>
            <a:off x="6594553" y="4873360"/>
            <a:ext cx="533400" cy="24384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en-US" sz="140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Helvetica Neue Light"/>
              <a:cs typeface="Helvetica Neue Light"/>
            </a:endParaRPr>
          </a:p>
        </p:txBody>
      </p:sp>
      <p:sp>
        <p:nvSpPr>
          <p:cNvPr id="38" name="TextBox 37"/>
          <p:cNvSpPr txBox="1"/>
          <p:nvPr/>
        </p:nvSpPr>
        <p:spPr>
          <a:xfrm rot="16200000">
            <a:off x="5681574" y="5885131"/>
            <a:ext cx="228613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buNone/>
            </a:pPr>
            <a:r>
              <a:rPr lang="en-US" sz="1600" dirty="0" smtClean="0">
                <a:latin typeface="Helvetica Neue Light"/>
                <a:cs typeface="Helvetica Neue Light"/>
              </a:rPr>
              <a:t>Analysis Event selection</a:t>
            </a:r>
            <a:endParaRPr lang="en-US" sz="1600" dirty="0">
              <a:latin typeface="Helvetica Neue Light"/>
              <a:cs typeface="Helvetica Neue Light"/>
            </a:endParaRPr>
          </a:p>
        </p:txBody>
      </p:sp>
      <p:sp>
        <p:nvSpPr>
          <p:cNvPr id="41" name="TextBox 40"/>
          <p:cNvSpPr txBox="1"/>
          <p:nvPr/>
        </p:nvSpPr>
        <p:spPr>
          <a:xfrm rot="20743271">
            <a:off x="1184353" y="4720960"/>
            <a:ext cx="2029409" cy="646331"/>
          </a:xfrm>
          <a:prstGeom prst="rect">
            <a:avLst/>
          </a:prstGeom>
          <a:gradFill flip="none" rotWithShape="1">
            <a:gsLst>
              <a:gs pos="0">
                <a:srgbClr val="FFFFCC"/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QCD scale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PDF uncertainty</a:t>
            </a:r>
          </a:p>
        </p:txBody>
      </p:sp>
      <p:sp>
        <p:nvSpPr>
          <p:cNvPr id="47" name="TextBox 46"/>
          <p:cNvSpPr txBox="1"/>
          <p:nvPr/>
        </p:nvSpPr>
        <p:spPr>
          <a:xfrm rot="20743271">
            <a:off x="1862698" y="2446644"/>
            <a:ext cx="2635457" cy="646331"/>
          </a:xfrm>
          <a:prstGeom prst="rect">
            <a:avLst/>
          </a:prstGeom>
          <a:gradFill flip="none" rotWithShape="1">
            <a:gsLst>
              <a:gs pos="0">
                <a:srgbClr val="FFFFCC"/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Underlying event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Parton shower model</a:t>
            </a:r>
          </a:p>
        </p:txBody>
      </p:sp>
      <p:sp>
        <p:nvSpPr>
          <p:cNvPr id="48" name="TextBox 47"/>
          <p:cNvSpPr txBox="1"/>
          <p:nvPr/>
        </p:nvSpPr>
        <p:spPr>
          <a:xfrm rot="20743271">
            <a:off x="5170133" y="2446644"/>
            <a:ext cx="1774569" cy="646331"/>
          </a:xfrm>
          <a:prstGeom prst="rect">
            <a:avLst/>
          </a:prstGeom>
          <a:gradFill flip="none" rotWithShape="1">
            <a:gsLst>
              <a:gs pos="0">
                <a:srgbClr val="FFFFCC"/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Energy scales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Efficiencies…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32</a:t>
            </a:fld>
            <a:endParaRPr lang="nl-NL" dirty="0">
              <a:latin typeface="Helvetica Neue Light"/>
              <a:cs typeface="Helvetica Neue Ligh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846137" y="7203722"/>
            <a:ext cx="9210834" cy="424215"/>
          </a:xfrm>
        </p:spPr>
        <p:txBody>
          <a:bodyPr/>
          <a:lstStyle/>
          <a:p>
            <a:r>
              <a:rPr lang="en-US" dirty="0" smtClean="0"/>
              <a:t>Wouter Verkerke, NIKHEF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96058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257" y="3066460"/>
            <a:ext cx="3322798" cy="32116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Profile likelihood formalism for (systematic) uncertainties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721" y="1102961"/>
            <a:ext cx="9710816" cy="5854171"/>
          </a:xfrm>
        </p:spPr>
        <p:txBody>
          <a:bodyPr/>
          <a:lstStyle/>
          <a:p>
            <a:r>
              <a:rPr lang="en-US" b="1" dirty="0" smtClean="0">
                <a:latin typeface="Helvetica Neue"/>
                <a:cs typeface="Helvetica Neue"/>
              </a:rPr>
              <a:t>Extend description of each signal/background distribution </a:t>
            </a:r>
            <a:r>
              <a:rPr lang="en-US" dirty="0" smtClean="0"/>
              <a:t>so that it can </a:t>
            </a:r>
            <a:r>
              <a:rPr lang="en-US" i="1" dirty="0" smtClean="0"/>
              <a:t>describe distribution under a wide range of parameters </a:t>
            </a:r>
            <a:br>
              <a:rPr lang="en-US" i="1" dirty="0" smtClean="0"/>
            </a:br>
            <a:r>
              <a:rPr lang="en-US" dirty="0" smtClean="0"/>
              <a:t>for which the true values are unknown (energy scales, QCD scales…) 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2737" y="2903537"/>
            <a:ext cx="4495800" cy="297968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40324" y="4351337"/>
            <a:ext cx="72521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Helvetica Neue Light"/>
                <a:cs typeface="Helvetica Neue Light"/>
              </a:rPr>
              <a:t>S(N)</a:t>
            </a:r>
            <a:endParaRPr lang="en-US" sz="2000" i="1" dirty="0">
              <a:latin typeface="Helvetica Neue Light"/>
              <a:cs typeface="Helvetica Neue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87648" y="3875027"/>
            <a:ext cx="9262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Helvetica Neue Light"/>
                <a:cs typeface="Helvetica Neue Light"/>
              </a:rPr>
              <a:t>S(</a:t>
            </a:r>
            <a:r>
              <a:rPr lang="en-US" sz="2000" i="1" dirty="0" err="1" smtClean="0">
                <a:latin typeface="Helvetica Neue Light"/>
                <a:cs typeface="Helvetica Neue Light"/>
              </a:rPr>
              <a:t>N|θ</a:t>
            </a:r>
            <a:r>
              <a:rPr lang="en-US" sz="2000" i="1" dirty="0" smtClean="0">
                <a:latin typeface="Helvetica Neue Light"/>
                <a:cs typeface="Helvetica Neue Light"/>
              </a:rPr>
              <a:t>)</a:t>
            </a:r>
            <a:endParaRPr lang="en-US" sz="2000" i="1" dirty="0">
              <a:latin typeface="Helvetica Neue Light"/>
              <a:cs typeface="Helvetica Neue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275137" y="3360737"/>
            <a:ext cx="13176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Helvetica Neue Light"/>
                <a:cs typeface="Helvetica Neue Light"/>
              </a:rPr>
              <a:t>S(</a:t>
            </a:r>
            <a:r>
              <a:rPr lang="en-US" sz="2000" i="1" dirty="0" err="1" smtClean="0">
                <a:latin typeface="Helvetica Neue Light"/>
                <a:cs typeface="Helvetica Neue Light"/>
              </a:rPr>
              <a:t>N|θ</a:t>
            </a:r>
            <a:r>
              <a:rPr lang="en-US" sz="2000" i="1" dirty="0" smtClean="0">
                <a:latin typeface="Helvetica Neue Light"/>
                <a:cs typeface="Helvetica Neue Light"/>
              </a:rPr>
              <a:t>=-1)</a:t>
            </a:r>
            <a:endParaRPr lang="en-US" sz="2000" i="1" dirty="0">
              <a:latin typeface="Helvetica Neue Light"/>
              <a:cs typeface="Helvetica Neue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037137" y="4427537"/>
            <a:ext cx="122277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Helvetica Neue Light"/>
                <a:cs typeface="Helvetica Neue Light"/>
              </a:rPr>
              <a:t>S(</a:t>
            </a:r>
            <a:r>
              <a:rPr lang="en-US" sz="2000" i="1" dirty="0" err="1" smtClean="0">
                <a:latin typeface="Helvetica Neue Light"/>
                <a:cs typeface="Helvetica Neue Light"/>
              </a:rPr>
              <a:t>N|θ</a:t>
            </a:r>
            <a:r>
              <a:rPr lang="en-US" sz="2000" i="1" dirty="0" smtClean="0">
                <a:latin typeface="Helvetica Neue Light"/>
                <a:cs typeface="Helvetica Neue Light"/>
              </a:rPr>
              <a:t>=0)</a:t>
            </a:r>
            <a:endParaRPr lang="en-US" sz="2000" i="1" dirty="0">
              <a:latin typeface="Helvetica Neue Light"/>
              <a:cs typeface="Helvetica Neue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775839" y="5418137"/>
            <a:ext cx="137666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latin typeface="Helvetica Neue Light"/>
                <a:cs typeface="Helvetica Neue Light"/>
              </a:rPr>
              <a:t>S(</a:t>
            </a:r>
            <a:r>
              <a:rPr lang="en-US" sz="2000" i="1" dirty="0" err="1" smtClean="0">
                <a:latin typeface="Helvetica Neue Light"/>
                <a:cs typeface="Helvetica Neue Light"/>
              </a:rPr>
              <a:t>N</a:t>
            </a:r>
            <a:r>
              <a:rPr lang="en-US" sz="2000" i="1" dirty="0" err="1">
                <a:latin typeface="Helvetica Neue Light"/>
                <a:cs typeface="Helvetica Neue Light"/>
              </a:rPr>
              <a:t>|</a:t>
            </a:r>
            <a:r>
              <a:rPr lang="en-US" sz="2000" i="1" dirty="0" err="1" smtClean="0">
                <a:latin typeface="Helvetica Neue Light"/>
                <a:cs typeface="Helvetica Neue Light"/>
              </a:rPr>
              <a:t>θ</a:t>
            </a:r>
            <a:r>
              <a:rPr lang="en-US" sz="2000" i="1" dirty="0" smtClean="0">
                <a:latin typeface="Helvetica Neue Light"/>
                <a:cs typeface="Helvetica Neue Light"/>
              </a:rPr>
              <a:t>=+1)</a:t>
            </a:r>
            <a:endParaRPr lang="en-US" sz="2000" i="1" dirty="0">
              <a:latin typeface="Helvetica Neue Light"/>
              <a:cs typeface="Helvetica Neue Light"/>
            </a:endParaRPr>
          </a:p>
        </p:txBody>
      </p:sp>
      <p:cxnSp>
        <p:nvCxnSpPr>
          <p:cNvPr id="14" name="Straight Arrow Connector 13"/>
          <p:cNvCxnSpPr/>
          <p:nvPr/>
        </p:nvCxnSpPr>
        <p:spPr bwMode="auto">
          <a:xfrm flipH="1">
            <a:off x="2522537" y="4808537"/>
            <a:ext cx="457200" cy="304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>
            <a:endCxn id="9" idx="1"/>
          </p:cNvCxnSpPr>
          <p:nvPr/>
        </p:nvCxnSpPr>
        <p:spPr bwMode="auto">
          <a:xfrm>
            <a:off x="8161337" y="4046537"/>
            <a:ext cx="826311" cy="2854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0" name="TextBox 19"/>
          <p:cNvSpPr txBox="1"/>
          <p:nvPr/>
        </p:nvSpPr>
        <p:spPr>
          <a:xfrm>
            <a:off x="8283880" y="4427537"/>
            <a:ext cx="26193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>
                <a:latin typeface="Helvetica Neue Light"/>
                <a:cs typeface="Helvetica Neue Light"/>
              </a:rPr>
              <a:t>Signal Probability model</a:t>
            </a:r>
            <a:br>
              <a:rPr lang="en-US" i="1" dirty="0" smtClean="0">
                <a:latin typeface="Helvetica Neue Light"/>
                <a:cs typeface="Helvetica Neue Light"/>
              </a:rPr>
            </a:br>
            <a:r>
              <a:rPr lang="en-US" i="1" dirty="0" smtClean="0">
                <a:latin typeface="Helvetica Neue Light"/>
                <a:cs typeface="Helvetica Neue Light"/>
              </a:rPr>
              <a:t>for any value of </a:t>
            </a:r>
            <a:br>
              <a:rPr lang="en-US" i="1" dirty="0" smtClean="0">
                <a:latin typeface="Helvetica Neue Light"/>
                <a:cs typeface="Helvetica Neue Light"/>
              </a:rPr>
            </a:br>
            <a:r>
              <a:rPr lang="en-US" i="1" dirty="0" smtClean="0">
                <a:latin typeface="Helvetica Neue Light"/>
                <a:cs typeface="Helvetica Neue Light"/>
              </a:rPr>
              <a:t>energy scale </a:t>
            </a:r>
            <a:r>
              <a:rPr lang="en-US" i="1" dirty="0" err="1" smtClean="0">
                <a:latin typeface="Helvetica Neue Light"/>
                <a:cs typeface="Helvetica Neue Light"/>
              </a:rPr>
              <a:t>param</a:t>
            </a:r>
            <a:r>
              <a:rPr lang="en-US" i="1" dirty="0" smtClean="0">
                <a:latin typeface="Helvetica Neue Light"/>
                <a:cs typeface="Helvetica Neue Light"/>
              </a:rPr>
              <a:t> </a:t>
            </a:r>
            <a:r>
              <a:rPr lang="en-US" i="1" dirty="0" err="1" smtClean="0">
                <a:latin typeface="Helvetica Neue Light"/>
                <a:cs typeface="Helvetica Neue Light"/>
              </a:rPr>
              <a:t>θ</a:t>
            </a:r>
            <a:endParaRPr lang="en-US" i="1" dirty="0">
              <a:latin typeface="Helvetica Neue Light"/>
              <a:cs typeface="Helvetica Neue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08537" y="2534205"/>
            <a:ext cx="49964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Illustration: modeling of energy scale uncertainty</a:t>
            </a:r>
            <a:endParaRPr lang="en-US" i="1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6637337" y="4808537"/>
            <a:ext cx="1524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22" name="Rectangle 21"/>
          <p:cNvSpPr/>
          <p:nvPr/>
        </p:nvSpPr>
        <p:spPr bwMode="auto">
          <a:xfrm>
            <a:off x="7018337" y="4732337"/>
            <a:ext cx="1524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23" name="Rectangle 22"/>
          <p:cNvSpPr/>
          <p:nvPr/>
        </p:nvSpPr>
        <p:spPr bwMode="auto">
          <a:xfrm>
            <a:off x="7018337" y="4884737"/>
            <a:ext cx="1524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33</a:t>
            </a:fld>
            <a:endParaRPr lang="nl-NL" dirty="0">
              <a:latin typeface="Helvetica Neue Light"/>
              <a:cs typeface="Helvetica Neue Light"/>
            </a:endParaRPr>
          </a:p>
        </p:txBody>
      </p:sp>
      <p:graphicFrame>
        <p:nvGraphicFramePr>
          <p:cNvPr id="25" name="Object 2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23748940"/>
              </p:ext>
            </p:extLst>
          </p:nvPr>
        </p:nvGraphicFramePr>
        <p:xfrm>
          <a:off x="998537" y="6256337"/>
          <a:ext cx="8840787" cy="11299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9" name="Equation" r:id="rId5" imgW="4076700" imgH="520700" progId="Equation.3">
                  <p:embed/>
                </p:oleObj>
              </mc:Choice>
              <mc:Fallback>
                <p:oleObj name="Equation" r:id="rId5" imgW="4076700" imgH="5207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998537" y="6256337"/>
                        <a:ext cx="8840787" cy="11299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Oval 3"/>
          <p:cNvSpPr/>
          <p:nvPr/>
        </p:nvSpPr>
        <p:spPr bwMode="auto">
          <a:xfrm>
            <a:off x="7704137" y="6484937"/>
            <a:ext cx="457200" cy="685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5" name="Down Arrow 4"/>
          <p:cNvSpPr/>
          <p:nvPr/>
        </p:nvSpPr>
        <p:spPr bwMode="auto">
          <a:xfrm>
            <a:off x="7399337" y="5875337"/>
            <a:ext cx="1066800" cy="457200"/>
          </a:xfrm>
          <a:prstGeom prst="downArrow">
            <a:avLst/>
          </a:prstGeom>
          <a:solidFill>
            <a:srgbClr val="FFFFFF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28" name="Oval 27"/>
          <p:cNvSpPr/>
          <p:nvPr/>
        </p:nvSpPr>
        <p:spPr bwMode="auto">
          <a:xfrm>
            <a:off x="9151937" y="6484937"/>
            <a:ext cx="457200" cy="685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8412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Profile likelihood formalism for (systematic) uncertainties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Correlated parameters as needed between channels, experiments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Wouter Verkerke, NIKHEF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30165" y="2147742"/>
            <a:ext cx="1890622" cy="166104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5437" y="2280911"/>
            <a:ext cx="1704700" cy="16027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07282" y="3077804"/>
            <a:ext cx="2304533" cy="18831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7083" y="2136348"/>
            <a:ext cx="1917699" cy="18397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38882" y="1889156"/>
            <a:ext cx="1258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8000"/>
                </a:solidFill>
                <a:latin typeface="Helvetica Neue Light"/>
                <a:cs typeface="Helvetica Neue Light"/>
              </a:rPr>
              <a:t>ATLAS ZZ</a:t>
            </a:r>
            <a:endParaRPr lang="en-US" i="1" dirty="0">
              <a:solidFill>
                <a:srgbClr val="008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77182" y="2554993"/>
            <a:ext cx="12295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8000"/>
                </a:solidFill>
                <a:latin typeface="Helvetica Neue Light"/>
                <a:cs typeface="Helvetica Neue Light"/>
              </a:rPr>
              <a:t>CMS WW</a:t>
            </a:r>
          </a:p>
          <a:p>
            <a:r>
              <a:rPr lang="en-US" i="1" dirty="0" smtClean="0">
                <a:solidFill>
                  <a:srgbClr val="008000"/>
                </a:solidFill>
                <a:latin typeface="Helvetica Neue Light"/>
                <a:cs typeface="Helvetica Neue Light"/>
              </a:rPr>
              <a:t>0-jet</a:t>
            </a:r>
            <a:endParaRPr lang="en-US" i="1" dirty="0">
              <a:solidFill>
                <a:srgbClr val="008000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4537" y="2878159"/>
            <a:ext cx="2120900" cy="203472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624770" y="2280911"/>
            <a:ext cx="12724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8000"/>
                </a:solidFill>
                <a:latin typeface="Helvetica Neue Light"/>
                <a:cs typeface="Helvetica Neue Light"/>
              </a:rPr>
              <a:t>ATLAS ττ</a:t>
            </a:r>
          </a:p>
          <a:p>
            <a:r>
              <a:rPr lang="en-US" i="1" dirty="0" smtClean="0">
                <a:solidFill>
                  <a:srgbClr val="008000"/>
                </a:solidFill>
                <a:latin typeface="Helvetica Neue Light"/>
                <a:cs typeface="Helvetica Neue Light"/>
              </a:rPr>
              <a:t>VBF μ-</a:t>
            </a:r>
            <a:r>
              <a:rPr lang="en-US" i="1" dirty="0" err="1" smtClean="0">
                <a:solidFill>
                  <a:srgbClr val="008000"/>
                </a:solidFill>
                <a:latin typeface="Helvetica Neue Light"/>
                <a:cs typeface="Helvetica Neue Light"/>
              </a:rPr>
              <a:t>τ</a:t>
            </a:r>
            <a:r>
              <a:rPr lang="en-US" i="1" baseline="-25000" dirty="0" err="1" smtClean="0">
                <a:solidFill>
                  <a:srgbClr val="008000"/>
                </a:solidFill>
                <a:latin typeface="Helvetica Neue Light"/>
                <a:cs typeface="Helvetica Neue Light"/>
              </a:rPr>
              <a:t>had</a:t>
            </a:r>
            <a:endParaRPr lang="en-US" i="1" baseline="-25000" dirty="0">
              <a:solidFill>
                <a:srgbClr val="008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682311" y="1767016"/>
            <a:ext cx="20314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8000"/>
                </a:solidFill>
                <a:latin typeface="Helvetica Neue Light"/>
                <a:cs typeface="Helvetica Neue Light"/>
              </a:rPr>
              <a:t>CMS γγ untagged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674910" y="1889156"/>
            <a:ext cx="1075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8000"/>
                </a:solidFill>
                <a:latin typeface="Helvetica Neue Light"/>
                <a:cs typeface="Helvetica Neue Light"/>
              </a:rPr>
              <a:t>CMS bb</a:t>
            </a:r>
            <a:endParaRPr lang="en-US" i="1" dirty="0">
              <a:solidFill>
                <a:srgbClr val="008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74737" y="5189537"/>
            <a:ext cx="462121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Helvetica Neue Light"/>
                <a:cs typeface="Helvetica Neue Light"/>
              </a:rPr>
              <a:t>L</a:t>
            </a:r>
            <a:r>
              <a:rPr lang="en-US" sz="2000" baseline="-25000" dirty="0" smtClean="0">
                <a:latin typeface="Helvetica Neue Light"/>
                <a:cs typeface="Helvetica Neue Light"/>
              </a:rPr>
              <a:t>ATLAS,ZZ</a:t>
            </a:r>
            <a:r>
              <a:rPr lang="en-US" sz="2000" dirty="0" smtClean="0">
                <a:latin typeface="Helvetica Neue Light"/>
                <a:cs typeface="Helvetica Neue Light"/>
              </a:rPr>
              <a:t>(</a:t>
            </a:r>
            <a:r>
              <a:rPr lang="en-US" sz="2000" dirty="0" err="1" smtClean="0">
                <a:latin typeface="Helvetica Neue Light"/>
                <a:cs typeface="Helvetica Neue Light"/>
              </a:rPr>
              <a:t>N|μ,</a:t>
            </a:r>
            <a:r>
              <a:rPr lang="en-US" sz="2000" b="1" dirty="0" err="1" smtClean="0">
                <a:solidFill>
                  <a:schemeClr val="accent4"/>
                </a:solidFill>
                <a:latin typeface="Helvetica Neue"/>
                <a:cs typeface="Helvetica Neue"/>
              </a:rPr>
              <a:t>θ</a:t>
            </a:r>
            <a:r>
              <a:rPr lang="en-US" sz="2000" b="1" baseline="-25000" dirty="0" err="1" smtClean="0">
                <a:solidFill>
                  <a:schemeClr val="accent4"/>
                </a:solidFill>
                <a:latin typeface="Helvetica Neue"/>
                <a:cs typeface="Helvetica Neue"/>
              </a:rPr>
              <a:t>QCDscale</a:t>
            </a:r>
            <a:r>
              <a:rPr lang="en-US" sz="2000" dirty="0" err="1" smtClean="0">
                <a:latin typeface="Helvetica Neue Light"/>
                <a:cs typeface="Helvetica Neue Light"/>
              </a:rPr>
              <a:t>,</a:t>
            </a:r>
            <a:r>
              <a:rPr lang="en-US" sz="2000" b="1" dirty="0" err="1" smtClean="0">
                <a:solidFill>
                  <a:srgbClr val="FF0000"/>
                </a:solidFill>
                <a:latin typeface="Helvetica Neue"/>
                <a:cs typeface="Helvetica Neue"/>
              </a:rPr>
              <a:t>θ</a:t>
            </a:r>
            <a:r>
              <a:rPr lang="en-US" sz="2000" b="1" baseline="-25000" dirty="0" err="1" smtClean="0">
                <a:solidFill>
                  <a:srgbClr val="FF0000"/>
                </a:solidFill>
                <a:latin typeface="Helvetica Neue"/>
                <a:cs typeface="Helvetica Neue"/>
              </a:rPr>
              <a:t>ATLASDet</a:t>
            </a:r>
            <a:r>
              <a:rPr lang="en-US" sz="2000" dirty="0" err="1" smtClean="0">
                <a:latin typeface="Helvetica Neue Light"/>
                <a:cs typeface="Helvetica Neue Light"/>
              </a:rPr>
              <a:t>,θ,θ,θ</a:t>
            </a:r>
            <a:r>
              <a:rPr lang="en-US" sz="2000" dirty="0" smtClean="0">
                <a:latin typeface="Helvetica Neue Light"/>
                <a:cs typeface="Helvetica Neue Light"/>
              </a:rPr>
              <a:t>,…)</a:t>
            </a:r>
            <a:endParaRPr lang="en-US" sz="2000" baseline="-25000" dirty="0">
              <a:latin typeface="Helvetica Neue Light"/>
              <a:cs typeface="Helvetica Neue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79737" y="6846827"/>
            <a:ext cx="44657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latin typeface="Helvetica Neue Light"/>
                <a:cs typeface="Helvetica Neue Light"/>
              </a:rPr>
              <a:t>L</a:t>
            </a:r>
            <a:r>
              <a:rPr lang="en-US" sz="2000" baseline="-25000" dirty="0" smtClean="0">
                <a:latin typeface="Helvetica Neue Light"/>
                <a:cs typeface="Helvetica Neue Light"/>
              </a:rPr>
              <a:t>CMS,WW</a:t>
            </a:r>
            <a:r>
              <a:rPr lang="en-US" sz="2000" dirty="0" smtClean="0">
                <a:latin typeface="Helvetica Neue Light"/>
                <a:cs typeface="Helvetica Neue Light"/>
              </a:rPr>
              <a:t>(</a:t>
            </a:r>
            <a:r>
              <a:rPr lang="en-US" sz="2000" dirty="0" err="1" smtClean="0">
                <a:latin typeface="Helvetica Neue Light"/>
                <a:cs typeface="Helvetica Neue Light"/>
              </a:rPr>
              <a:t>N|μ,</a:t>
            </a:r>
            <a:r>
              <a:rPr lang="en-US" sz="2000" b="1" dirty="0" err="1" smtClean="0">
                <a:solidFill>
                  <a:srgbClr val="000000"/>
                </a:solidFill>
                <a:latin typeface="Helvetica Neue"/>
                <a:cs typeface="Helvetica Neue"/>
              </a:rPr>
              <a:t>θ</a:t>
            </a:r>
            <a:r>
              <a:rPr lang="en-US" sz="2000" b="1" baseline="-25000" dirty="0" err="1" smtClean="0">
                <a:solidFill>
                  <a:srgbClr val="000000"/>
                </a:solidFill>
                <a:latin typeface="Helvetica Neue"/>
                <a:cs typeface="Helvetica Neue"/>
              </a:rPr>
              <a:t>QCDscale</a:t>
            </a:r>
            <a:r>
              <a:rPr lang="en-US" sz="2000" dirty="0" err="1" smtClean="0">
                <a:latin typeface="Helvetica Neue Light"/>
                <a:cs typeface="Helvetica Neue Light"/>
              </a:rPr>
              <a:t>,</a:t>
            </a:r>
            <a:r>
              <a:rPr lang="en-US" sz="2000" b="1" dirty="0" err="1" smtClean="0">
                <a:solidFill>
                  <a:srgbClr val="008000"/>
                </a:solidFill>
                <a:latin typeface="Helvetica Neue"/>
                <a:cs typeface="Helvetica Neue"/>
              </a:rPr>
              <a:t>θ</a:t>
            </a:r>
            <a:r>
              <a:rPr lang="en-US" sz="2000" b="1" baseline="-25000" dirty="0" err="1" smtClean="0">
                <a:solidFill>
                  <a:srgbClr val="008000"/>
                </a:solidFill>
                <a:latin typeface="Helvetica Neue"/>
                <a:cs typeface="Helvetica Neue"/>
              </a:rPr>
              <a:t>CMSDet</a:t>
            </a:r>
            <a:r>
              <a:rPr lang="en-US" sz="2000" dirty="0" err="1" smtClean="0">
                <a:latin typeface="Helvetica Neue Light"/>
                <a:cs typeface="Helvetica Neue Light"/>
              </a:rPr>
              <a:t>,θ,θ,θ</a:t>
            </a:r>
            <a:r>
              <a:rPr lang="en-US" sz="2000" dirty="0" smtClean="0">
                <a:latin typeface="Helvetica Neue Light"/>
                <a:cs typeface="Helvetica Neue Light"/>
              </a:rPr>
              <a:t>,…)</a:t>
            </a:r>
            <a:endParaRPr lang="en-US" sz="2000" baseline="-25000" dirty="0">
              <a:latin typeface="Helvetica Neue Light"/>
              <a:cs typeface="Helvetica Neue Ligh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951537" y="5799137"/>
            <a:ext cx="465147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latin typeface="Helvetica Neue Light"/>
                <a:cs typeface="Helvetica Neue Light"/>
              </a:rPr>
              <a:t>L</a:t>
            </a:r>
            <a:r>
              <a:rPr lang="en-US" sz="2000" baseline="-25000" dirty="0" err="1" smtClean="0">
                <a:latin typeface="Helvetica Neue Light"/>
                <a:cs typeface="Helvetica Neue Light"/>
              </a:rPr>
              <a:t>ATLAS,τττ</a:t>
            </a:r>
            <a:r>
              <a:rPr lang="en-US" sz="2000" dirty="0" smtClean="0">
                <a:latin typeface="Helvetica Neue Light"/>
                <a:cs typeface="Helvetica Neue Light"/>
              </a:rPr>
              <a:t>(</a:t>
            </a:r>
            <a:r>
              <a:rPr lang="en-US" sz="2000" dirty="0" err="1" smtClean="0">
                <a:latin typeface="Helvetica Neue Light"/>
                <a:cs typeface="Helvetica Neue Light"/>
              </a:rPr>
              <a:t>N|μ,</a:t>
            </a:r>
            <a:r>
              <a:rPr lang="en-US" sz="2000" b="1" dirty="0" err="1" smtClean="0">
                <a:solidFill>
                  <a:srgbClr val="000000"/>
                </a:solidFill>
                <a:latin typeface="Helvetica Neue"/>
                <a:cs typeface="Helvetica Neue"/>
              </a:rPr>
              <a:t>θ</a:t>
            </a:r>
            <a:r>
              <a:rPr lang="en-US" sz="2000" b="1" baseline="-25000" dirty="0" err="1" smtClean="0">
                <a:solidFill>
                  <a:srgbClr val="000000"/>
                </a:solidFill>
                <a:latin typeface="Helvetica Neue"/>
                <a:cs typeface="Helvetica Neue"/>
              </a:rPr>
              <a:t>QCDscale</a:t>
            </a:r>
            <a:r>
              <a:rPr lang="en-US" sz="2000" dirty="0" err="1" smtClean="0">
                <a:latin typeface="Helvetica Neue Light"/>
                <a:cs typeface="Helvetica Neue Light"/>
              </a:rPr>
              <a:t>,</a:t>
            </a:r>
            <a:r>
              <a:rPr lang="en-US" sz="2000" b="1" dirty="0" err="1" smtClean="0">
                <a:solidFill>
                  <a:srgbClr val="FF0000"/>
                </a:solidFill>
                <a:latin typeface="Helvetica Neue"/>
                <a:cs typeface="Helvetica Neue"/>
              </a:rPr>
              <a:t>θ</a:t>
            </a:r>
            <a:r>
              <a:rPr lang="en-US" sz="2000" b="1" baseline="-25000" dirty="0" err="1" smtClean="0">
                <a:solidFill>
                  <a:srgbClr val="FF0000"/>
                </a:solidFill>
                <a:latin typeface="Helvetica Neue"/>
                <a:cs typeface="Helvetica Neue"/>
              </a:rPr>
              <a:t>ATLASDet</a:t>
            </a:r>
            <a:r>
              <a:rPr lang="en-US" sz="2000" dirty="0" err="1" smtClean="0">
                <a:latin typeface="Helvetica Neue Light"/>
                <a:cs typeface="Helvetica Neue Light"/>
              </a:rPr>
              <a:t>,θ,θ,θ</a:t>
            </a:r>
            <a:r>
              <a:rPr lang="en-US" sz="2000" dirty="0" smtClean="0">
                <a:latin typeface="Helvetica Neue Light"/>
                <a:cs typeface="Helvetica Neue Light"/>
              </a:rPr>
              <a:t>,…)</a:t>
            </a:r>
            <a:endParaRPr lang="en-US" sz="2000" baseline="-25000" dirty="0">
              <a:latin typeface="Helvetica Neue Light"/>
              <a:cs typeface="Helvetica Neue Light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3055937" y="5646737"/>
            <a:ext cx="1676400" cy="1371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3055937" y="5646737"/>
            <a:ext cx="4419600" cy="2286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flipH="1">
            <a:off x="4808537" y="6180137"/>
            <a:ext cx="2743200" cy="8382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24" name="TextBox 23"/>
          <p:cNvSpPr txBox="1"/>
          <p:nvPr/>
        </p:nvSpPr>
        <p:spPr>
          <a:xfrm>
            <a:off x="4239931" y="5991006"/>
            <a:ext cx="201640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Fully correlated </a:t>
            </a:r>
            <a:br>
              <a:rPr lang="en-US" i="1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</a:br>
            <a:r>
              <a:rPr lang="en-US" i="1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theory uncertainty</a:t>
            </a:r>
            <a:endParaRPr lang="en-US" i="1" dirty="0">
              <a:solidFill>
                <a:schemeClr val="tx1"/>
              </a:solidFill>
              <a:latin typeface="Helvetica Neue Light"/>
              <a:cs typeface="Helvetica Neue Light"/>
            </a:endParaRPr>
          </a:p>
        </p:txBody>
      </p:sp>
      <p:cxnSp>
        <p:nvCxnSpPr>
          <p:cNvPr id="28" name="Straight Connector 27"/>
          <p:cNvCxnSpPr/>
          <p:nvPr/>
        </p:nvCxnSpPr>
        <p:spPr bwMode="auto">
          <a:xfrm flipV="1">
            <a:off x="4275137" y="5113337"/>
            <a:ext cx="2971800" cy="1524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cxnSp>
        <p:nvCxnSpPr>
          <p:cNvPr id="30" name="Straight Connector 29"/>
          <p:cNvCxnSpPr/>
          <p:nvPr/>
        </p:nvCxnSpPr>
        <p:spPr bwMode="auto">
          <a:xfrm flipH="1" flipV="1">
            <a:off x="7246937" y="5113337"/>
            <a:ext cx="1371600" cy="7620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arrow" w="med" len="med"/>
            <a:tailEnd type="none" w="med" len="med"/>
          </a:ln>
          <a:effectLst/>
        </p:spPr>
      </p:cxnSp>
      <p:sp>
        <p:nvSpPr>
          <p:cNvPr id="32" name="TextBox 31"/>
          <p:cNvSpPr txBox="1"/>
          <p:nvPr/>
        </p:nvSpPr>
        <p:spPr>
          <a:xfrm>
            <a:off x="7804613" y="4503737"/>
            <a:ext cx="294752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ATLAS detector systematic</a:t>
            </a:r>
            <a:br>
              <a:rPr lang="en-US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</a:br>
            <a:r>
              <a:rPr lang="en-US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(only correlated between </a:t>
            </a:r>
            <a:br>
              <a:rPr lang="en-US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</a:br>
            <a:r>
              <a:rPr lang="en-US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ATLAS measurements)</a:t>
            </a:r>
            <a:endParaRPr lang="en-US" i="1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34</a:t>
            </a:fld>
            <a:endParaRPr lang="nl-NL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034798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Correlated uncertainties in ATLAS/CMS combination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721" y="1102961"/>
            <a:ext cx="9710816" cy="6532914"/>
          </a:xfrm>
        </p:spPr>
        <p:txBody>
          <a:bodyPr>
            <a:normAutofit/>
          </a:bodyPr>
          <a:lstStyle/>
          <a:p>
            <a:r>
              <a:rPr lang="en-US" dirty="0" smtClean="0"/>
              <a:t>Full combination describes ~580 signal regions &amp; control regions from both experiments. Grand total of ~4200 nuisance parameters, </a:t>
            </a:r>
            <a:br>
              <a:rPr lang="en-US" dirty="0" smtClean="0"/>
            </a:br>
            <a:r>
              <a:rPr lang="en-US" dirty="0" smtClean="0"/>
              <a:t>related to (systematic) uncertainties </a:t>
            </a:r>
          </a:p>
          <a:p>
            <a:r>
              <a:rPr lang="en-US" dirty="0" smtClean="0"/>
              <a:t>Correlation strategy of nuisance parameters a delicate and complicated task</a:t>
            </a:r>
          </a:p>
          <a:p>
            <a:pPr lvl="1"/>
            <a:r>
              <a:rPr lang="en-US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Detector systematic uncertainties </a:t>
            </a:r>
            <a:r>
              <a:rPr lang="en-US" dirty="0" smtClean="0">
                <a:sym typeface="Wingdings"/>
              </a:rPr>
              <a:t> follow strategy of ATLAS and CMS internal combinations (</a:t>
            </a:r>
            <a:r>
              <a:rPr lang="en-US" b="1" dirty="0" smtClean="0">
                <a:latin typeface="Helvetica Neue"/>
                <a:cs typeface="Helvetica Neue"/>
                <a:sym typeface="Wingdings"/>
              </a:rPr>
              <a:t>generally correlated within, not between experiment</a:t>
            </a:r>
            <a:r>
              <a:rPr lang="en-US" b="1" dirty="0">
                <a:latin typeface="Helvetica Neue"/>
                <a:cs typeface="Helvetica Neue"/>
                <a:sym typeface="Wingdings"/>
              </a:rPr>
              <a:t>s</a:t>
            </a:r>
            <a:r>
              <a:rPr lang="en-US" b="1" dirty="0" smtClean="0">
                <a:latin typeface="Helvetica Neue"/>
                <a:cs typeface="Helvetica Neue"/>
                <a:sym typeface="Wingdings"/>
              </a:rPr>
              <a:t>)</a:t>
            </a:r>
            <a:endParaRPr lang="en-US" b="1" dirty="0" smtClean="0">
              <a:latin typeface="Helvetica Neue"/>
              <a:cs typeface="Helvetica Neue"/>
            </a:endParaRPr>
          </a:p>
          <a:p>
            <a:pPr lvl="1"/>
            <a:r>
              <a:rPr lang="en-US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Signal theory uncertainties </a:t>
            </a:r>
            <a:r>
              <a:rPr lang="en-US" dirty="0" smtClean="0"/>
              <a:t>(QCD scales, PDF, UEPS) on </a:t>
            </a:r>
            <a:r>
              <a:rPr lang="en-US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inclusive cross-sections </a:t>
            </a:r>
            <a:r>
              <a:rPr lang="en-US" dirty="0" smtClean="0"/>
              <a:t>generally </a:t>
            </a:r>
            <a:r>
              <a:rPr lang="en-US" b="1" dirty="0" smtClean="0">
                <a:latin typeface="Helvetica Neue"/>
                <a:cs typeface="Helvetica Neue"/>
              </a:rPr>
              <a:t>correlated between experiments. </a:t>
            </a:r>
            <a:endParaRPr lang="en-US" dirty="0"/>
          </a:p>
          <a:p>
            <a:pPr lvl="1"/>
            <a:r>
              <a:rPr lang="en-US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Signal theory uncertainties on acceptance and selection efficiency </a:t>
            </a:r>
            <a:r>
              <a:rPr lang="en-US" dirty="0" smtClean="0"/>
              <a:t>are </a:t>
            </a:r>
            <a:r>
              <a:rPr lang="en-US" b="1" dirty="0">
                <a:solidFill>
                  <a:srgbClr val="000000"/>
                </a:solidFill>
                <a:latin typeface="Helvetica Neue"/>
                <a:cs typeface="Helvetica Neue"/>
              </a:rPr>
              <a:t>uncorrelated between experiments</a:t>
            </a:r>
            <a:r>
              <a:rPr lang="en-US" dirty="0"/>
              <a:t>, as </a:t>
            </a:r>
            <a:r>
              <a:rPr lang="en-US" dirty="0" smtClean="0"/>
              <a:t>these are small and estimation </a:t>
            </a:r>
            <a:r>
              <a:rPr lang="en-US" dirty="0"/>
              <a:t>procedures are generally </a:t>
            </a:r>
            <a:r>
              <a:rPr lang="en-US" dirty="0" smtClean="0"/>
              <a:t>different.</a:t>
            </a:r>
            <a:endParaRPr lang="en-US" dirty="0" smtClean="0">
              <a:latin typeface="Helvetica Neue"/>
              <a:cs typeface="Helvetica Neue"/>
            </a:endParaRPr>
          </a:p>
          <a:p>
            <a:pPr lvl="1"/>
            <a:r>
              <a:rPr lang="en-US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PDF uncertainties on signal cross-sections </a:t>
            </a:r>
            <a:r>
              <a:rPr lang="en-US" b="1" dirty="0" smtClean="0">
                <a:latin typeface="Helvetica Neue"/>
                <a:cs typeface="Helvetica Neue"/>
              </a:rPr>
              <a:t>uncorrelated between channels</a:t>
            </a:r>
            <a:r>
              <a:rPr lang="en-US" dirty="0" smtClean="0"/>
              <a:t>, except WH/ZH = correlated (effect of ignoring other correlations is ≤1%)</a:t>
            </a:r>
          </a:p>
          <a:p>
            <a:pPr lvl="1"/>
            <a:r>
              <a:rPr lang="en-US" b="1" dirty="0" smtClean="0">
                <a:latin typeface="Helvetica Neue"/>
                <a:cs typeface="Helvetica Neue"/>
              </a:rPr>
              <a:t>No correlations assumed </a:t>
            </a:r>
            <a:r>
              <a:rPr lang="en-US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between Higgs BRs </a:t>
            </a:r>
            <a:r>
              <a:rPr lang="en-US" dirty="0" smtClean="0"/>
              <a:t>(except for WW/ZZ). </a:t>
            </a:r>
            <a:br>
              <a:rPr lang="en-US" dirty="0" smtClean="0"/>
            </a:br>
            <a:r>
              <a:rPr lang="en-US" i="1" dirty="0" smtClean="0"/>
              <a:t>Effect of ignoring correlations shown to be generally small, except for a few specific measurements, in which case full correlation structure is retained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Wouter Verkerke, NIKHEF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35</a:t>
            </a:fld>
            <a:endParaRPr lang="nl-NL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3267263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Statistical treatment – profile likelihood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From L(ATLAS+CMS)</a:t>
            </a:r>
            <a:br>
              <a:rPr lang="en-US" dirty="0" smtClean="0"/>
            </a:br>
            <a:r>
              <a:rPr lang="en-US" dirty="0" smtClean="0"/>
              <a:t>construct the </a:t>
            </a:r>
            <a:r>
              <a:rPr lang="en-US" b="1" dirty="0" smtClean="0">
                <a:solidFill>
                  <a:srgbClr val="000000"/>
                </a:solidFill>
                <a:latin typeface="Helvetica Neue"/>
                <a:cs typeface="Helvetica Neue"/>
              </a:rPr>
              <a:t>profile likelihood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for a statement on</a:t>
            </a:r>
            <a:br>
              <a:rPr lang="en-US" dirty="0" smtClean="0"/>
            </a:br>
            <a:r>
              <a:rPr lang="en-US" dirty="0" smtClean="0"/>
              <a:t>the parameter(s) of </a:t>
            </a:r>
            <a:br>
              <a:rPr lang="en-US" dirty="0" smtClean="0"/>
            </a:br>
            <a:r>
              <a:rPr lang="en-US" dirty="0" smtClean="0"/>
              <a:t>interest α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68% Confidence </a:t>
            </a:r>
            <a:br>
              <a:rPr lang="en-US" dirty="0" smtClean="0"/>
            </a:br>
            <a:r>
              <a:rPr lang="en-US" dirty="0" smtClean="0"/>
              <a:t>interval defined by </a:t>
            </a:r>
            <a:br>
              <a:rPr lang="en-US" dirty="0" smtClean="0"/>
            </a:br>
            <a:r>
              <a:rPr lang="en-US" dirty="0" smtClean="0"/>
              <a:t>a rise of 1 unit in </a:t>
            </a:r>
            <a:r>
              <a:rPr lang="en-US" dirty="0" err="1" smtClean="0"/>
              <a:t>Λ</a:t>
            </a:r>
            <a:r>
              <a:rPr lang="en-US" dirty="0" smtClean="0"/>
              <a:t>(α)</a:t>
            </a:r>
            <a:br>
              <a:rPr lang="en-US" dirty="0" smtClean="0"/>
            </a:br>
            <a:r>
              <a:rPr lang="en-US" dirty="0" smtClean="0"/>
              <a:t>(asymptotic limit)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Wouter Verkerke, NIKHEF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1893" y="1922475"/>
            <a:ext cx="3151613" cy="1447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75137" y="3217875"/>
            <a:ext cx="6019800" cy="4319948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4415493" y="2274291"/>
            <a:ext cx="1802678" cy="1095984"/>
          </a:xfrm>
          <a:custGeom>
            <a:avLst/>
            <a:gdLst>
              <a:gd name="connsiteX0" fmla="*/ 1802678 w 1935951"/>
              <a:gd name="connsiteY0" fmla="*/ 390481 h 1098807"/>
              <a:gd name="connsiteX1" fmla="*/ 1766043 w 1935951"/>
              <a:gd name="connsiteY1" fmla="*/ 353844 h 1098807"/>
              <a:gd name="connsiteX2" fmla="*/ 129688 w 1935951"/>
              <a:gd name="connsiteY2" fmla="*/ 24106 h 1098807"/>
              <a:gd name="connsiteX3" fmla="*/ 105265 w 1935951"/>
              <a:gd name="connsiteY3" fmla="*/ 1098807 h 1098807"/>
              <a:gd name="connsiteX0" fmla="*/ 1802678 w 1802678"/>
              <a:gd name="connsiteY0" fmla="*/ 387658 h 1095984"/>
              <a:gd name="connsiteX1" fmla="*/ 129688 w 1802678"/>
              <a:gd name="connsiteY1" fmla="*/ 21283 h 1095984"/>
              <a:gd name="connsiteX2" fmla="*/ 105265 w 1802678"/>
              <a:gd name="connsiteY2" fmla="*/ 1095984 h 10959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802678" h="1095984">
                <a:moveTo>
                  <a:pt x="1802678" y="387658"/>
                </a:moveTo>
                <a:cubicBezTo>
                  <a:pt x="1454138" y="311330"/>
                  <a:pt x="412590" y="-96771"/>
                  <a:pt x="129688" y="21283"/>
                </a:cubicBezTo>
                <a:cubicBezTo>
                  <a:pt x="-147108" y="145443"/>
                  <a:pt x="105265" y="1095984"/>
                  <a:pt x="105265" y="1095984"/>
                </a:cubicBezTo>
              </a:path>
            </a:pathLst>
          </a:custGeom>
          <a:ln w="28575" cmpd="sng">
            <a:solidFill>
              <a:srgbClr val="FF0000"/>
            </a:solidFill>
            <a:headEnd type="none"/>
            <a:tailEnd type="triangle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V="1">
            <a:off x="8389937" y="922337"/>
            <a:ext cx="838200" cy="10668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8355989" y="236537"/>
            <a:ext cx="23199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Θ</a:t>
            </a:r>
            <a:r>
              <a:rPr lang="en-US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: vector of ~4200 </a:t>
            </a:r>
            <a:br>
              <a:rPr lang="en-US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</a:br>
            <a:r>
              <a:rPr lang="en-US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nuisance parameters</a:t>
            </a:r>
            <a:endParaRPr lang="en-US" i="1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4046537" y="5951537"/>
            <a:ext cx="1143000" cy="3810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36</a:t>
            </a:fld>
            <a:endParaRPr lang="nl-NL" dirty="0">
              <a:latin typeface="Helvetica Neue Light"/>
              <a:cs typeface="Helvetica Neue Light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5418137" y="3513137"/>
            <a:ext cx="4419600" cy="83820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131651" y="7075427"/>
            <a:ext cx="858486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α</a:t>
            </a:r>
            <a:endParaRPr lang="en-US" sz="2000" i="1" dirty="0">
              <a:solidFill>
                <a:schemeClr val="tx1"/>
              </a:solidFill>
              <a:latin typeface="Helvetica Neue Light"/>
              <a:cs typeface="Helvetica Neue Light"/>
            </a:endParaRPr>
          </a:p>
        </p:txBody>
      </p:sp>
      <p:sp>
        <p:nvSpPr>
          <p:cNvPr id="8" name="Freeform 7"/>
          <p:cNvSpPr/>
          <p:nvPr/>
        </p:nvSpPr>
        <p:spPr>
          <a:xfrm>
            <a:off x="6731203" y="1684337"/>
            <a:ext cx="3961617" cy="5431500"/>
          </a:xfrm>
          <a:custGeom>
            <a:avLst/>
            <a:gdLst>
              <a:gd name="connsiteX0" fmla="*/ 0 w 3944734"/>
              <a:gd name="connsiteY0" fmla="*/ 746204 h 5521297"/>
              <a:gd name="connsiteX1" fmla="*/ 1941646 w 3944734"/>
              <a:gd name="connsiteY1" fmla="*/ 62303 h 5521297"/>
              <a:gd name="connsiteX2" fmla="*/ 3932138 w 3944734"/>
              <a:gd name="connsiteY2" fmla="*/ 2138431 h 5521297"/>
              <a:gd name="connsiteX3" fmla="*/ 2637708 w 3944734"/>
              <a:gd name="connsiteY3" fmla="*/ 5521297 h 5521297"/>
              <a:gd name="connsiteX0" fmla="*/ 0 w 3961617"/>
              <a:gd name="connsiteY0" fmla="*/ 746204 h 5431500"/>
              <a:gd name="connsiteX1" fmla="*/ 1941646 w 3961617"/>
              <a:gd name="connsiteY1" fmla="*/ 62303 h 5431500"/>
              <a:gd name="connsiteX2" fmla="*/ 3932138 w 3961617"/>
              <a:gd name="connsiteY2" fmla="*/ 2138431 h 5431500"/>
              <a:gd name="connsiteX3" fmla="*/ 3125164 w 3961617"/>
              <a:gd name="connsiteY3" fmla="*/ 5431500 h 543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61617" h="5431500">
                <a:moveTo>
                  <a:pt x="0" y="746204"/>
                </a:moveTo>
                <a:cubicBezTo>
                  <a:pt x="643145" y="288234"/>
                  <a:pt x="1286290" y="-169735"/>
                  <a:pt x="1941646" y="62303"/>
                </a:cubicBezTo>
                <a:cubicBezTo>
                  <a:pt x="2597002" y="294341"/>
                  <a:pt x="3816128" y="1228599"/>
                  <a:pt x="3932138" y="2138431"/>
                </a:cubicBezTo>
                <a:cubicBezTo>
                  <a:pt x="4048148" y="3048263"/>
                  <a:pt x="3830384" y="4194983"/>
                  <a:pt x="3125164" y="5431500"/>
                </a:cubicBezTo>
              </a:path>
            </a:pathLst>
          </a:custGeom>
          <a:ln w="38100" cmpd="sng">
            <a:solidFill>
              <a:srgbClr val="FF0000"/>
            </a:solidFill>
            <a:headEnd type="none"/>
            <a:tailEnd type="triangle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 rot="16200000">
            <a:off x="4614202" y="3409659"/>
            <a:ext cx="270986" cy="400110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2000" i="1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α</a:t>
            </a:r>
            <a:endParaRPr lang="en-US" sz="2000" i="1" dirty="0">
              <a:solidFill>
                <a:schemeClr val="tx1"/>
              </a:solidFill>
              <a:latin typeface="Helvetica Neue Light"/>
              <a:cs typeface="Helvetica Neue Light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5701736" y="4305679"/>
            <a:ext cx="1934613" cy="2528022"/>
          </a:xfrm>
          <a:custGeom>
            <a:avLst/>
            <a:gdLst>
              <a:gd name="connsiteX0" fmla="*/ 0 w 1946202"/>
              <a:gd name="connsiteY0" fmla="*/ 21638 h 2520916"/>
              <a:gd name="connsiteX1" fmla="*/ 211665 w 1946202"/>
              <a:gd name="connsiteY1" fmla="*/ 21638 h 2520916"/>
              <a:gd name="connsiteX2" fmla="*/ 846662 w 1946202"/>
              <a:gd name="connsiteY2" fmla="*/ 246514 h 2520916"/>
              <a:gd name="connsiteX3" fmla="*/ 1574261 w 1946202"/>
              <a:gd name="connsiteY3" fmla="*/ 2098437 h 2520916"/>
              <a:gd name="connsiteX4" fmla="*/ 1878530 w 1946202"/>
              <a:gd name="connsiteY4" fmla="*/ 2455594 h 2520916"/>
              <a:gd name="connsiteX5" fmla="*/ 291040 w 1946202"/>
              <a:gd name="connsiteY5" fmla="*/ 2270401 h 2520916"/>
              <a:gd name="connsiteX6" fmla="*/ 66145 w 1946202"/>
              <a:gd name="connsiteY6" fmla="*/ 101006 h 2520916"/>
              <a:gd name="connsiteX0" fmla="*/ 0 w 1946202"/>
              <a:gd name="connsiteY0" fmla="*/ 33111 h 2532389"/>
              <a:gd name="connsiteX1" fmla="*/ 211665 w 1946202"/>
              <a:gd name="connsiteY1" fmla="*/ 33111 h 2532389"/>
              <a:gd name="connsiteX2" fmla="*/ 846662 w 1946202"/>
              <a:gd name="connsiteY2" fmla="*/ 257987 h 2532389"/>
              <a:gd name="connsiteX3" fmla="*/ 1574261 w 1946202"/>
              <a:gd name="connsiteY3" fmla="*/ 2109910 h 2532389"/>
              <a:gd name="connsiteX4" fmla="*/ 1878530 w 1946202"/>
              <a:gd name="connsiteY4" fmla="*/ 2467067 h 2532389"/>
              <a:gd name="connsiteX5" fmla="*/ 291040 w 1946202"/>
              <a:gd name="connsiteY5" fmla="*/ 2281874 h 2532389"/>
              <a:gd name="connsiteX6" fmla="*/ 66145 w 1946202"/>
              <a:gd name="connsiteY6" fmla="*/ 112479 h 2532389"/>
              <a:gd name="connsiteX0" fmla="*/ 0 w 1952868"/>
              <a:gd name="connsiteY0" fmla="*/ 33111 h 2532389"/>
              <a:gd name="connsiteX1" fmla="*/ 211665 w 1952868"/>
              <a:gd name="connsiteY1" fmla="*/ 33111 h 2532389"/>
              <a:gd name="connsiteX2" fmla="*/ 846662 w 1952868"/>
              <a:gd name="connsiteY2" fmla="*/ 257987 h 2532389"/>
              <a:gd name="connsiteX3" fmla="*/ 1574261 w 1952868"/>
              <a:gd name="connsiteY3" fmla="*/ 2109910 h 2532389"/>
              <a:gd name="connsiteX4" fmla="*/ 1878530 w 1952868"/>
              <a:gd name="connsiteY4" fmla="*/ 2467067 h 2532389"/>
              <a:gd name="connsiteX5" fmla="*/ 291040 w 1952868"/>
              <a:gd name="connsiteY5" fmla="*/ 2281874 h 2532389"/>
              <a:gd name="connsiteX6" fmla="*/ 66145 w 1952868"/>
              <a:gd name="connsiteY6" fmla="*/ 112479 h 2532389"/>
              <a:gd name="connsiteX0" fmla="*/ 0 w 1924278"/>
              <a:gd name="connsiteY0" fmla="*/ 33111 h 2528043"/>
              <a:gd name="connsiteX1" fmla="*/ 211665 w 1924278"/>
              <a:gd name="connsiteY1" fmla="*/ 33111 h 2528043"/>
              <a:gd name="connsiteX2" fmla="*/ 846662 w 1924278"/>
              <a:gd name="connsiteY2" fmla="*/ 257987 h 2528043"/>
              <a:gd name="connsiteX3" fmla="*/ 1574261 w 1924278"/>
              <a:gd name="connsiteY3" fmla="*/ 2109910 h 2528043"/>
              <a:gd name="connsiteX4" fmla="*/ 1878530 w 1924278"/>
              <a:gd name="connsiteY4" fmla="*/ 2467067 h 2528043"/>
              <a:gd name="connsiteX5" fmla="*/ 291040 w 1924278"/>
              <a:gd name="connsiteY5" fmla="*/ 2281874 h 2528043"/>
              <a:gd name="connsiteX6" fmla="*/ 66145 w 1924278"/>
              <a:gd name="connsiteY6" fmla="*/ 112479 h 2528043"/>
              <a:gd name="connsiteX0" fmla="*/ 0 w 1924278"/>
              <a:gd name="connsiteY0" fmla="*/ 33111 h 2528043"/>
              <a:gd name="connsiteX1" fmla="*/ 211665 w 1924278"/>
              <a:gd name="connsiteY1" fmla="*/ 33111 h 2528043"/>
              <a:gd name="connsiteX2" fmla="*/ 846662 w 1924278"/>
              <a:gd name="connsiteY2" fmla="*/ 257987 h 2528043"/>
              <a:gd name="connsiteX3" fmla="*/ 1574261 w 1924278"/>
              <a:gd name="connsiteY3" fmla="*/ 2109910 h 2528043"/>
              <a:gd name="connsiteX4" fmla="*/ 1878530 w 1924278"/>
              <a:gd name="connsiteY4" fmla="*/ 2467067 h 2528043"/>
              <a:gd name="connsiteX5" fmla="*/ 291040 w 1924278"/>
              <a:gd name="connsiteY5" fmla="*/ 2281874 h 2528043"/>
              <a:gd name="connsiteX6" fmla="*/ 66145 w 1924278"/>
              <a:gd name="connsiteY6" fmla="*/ 112479 h 2528043"/>
              <a:gd name="connsiteX0" fmla="*/ 0 w 1878530"/>
              <a:gd name="connsiteY0" fmla="*/ 33111 h 2528043"/>
              <a:gd name="connsiteX1" fmla="*/ 211665 w 1878530"/>
              <a:gd name="connsiteY1" fmla="*/ 33111 h 2528043"/>
              <a:gd name="connsiteX2" fmla="*/ 846662 w 1878530"/>
              <a:gd name="connsiteY2" fmla="*/ 257987 h 2528043"/>
              <a:gd name="connsiteX3" fmla="*/ 1574261 w 1878530"/>
              <a:gd name="connsiteY3" fmla="*/ 2109910 h 2528043"/>
              <a:gd name="connsiteX4" fmla="*/ 1878530 w 1878530"/>
              <a:gd name="connsiteY4" fmla="*/ 2467067 h 2528043"/>
              <a:gd name="connsiteX5" fmla="*/ 291040 w 1878530"/>
              <a:gd name="connsiteY5" fmla="*/ 2281874 h 2528043"/>
              <a:gd name="connsiteX6" fmla="*/ 66145 w 1878530"/>
              <a:gd name="connsiteY6" fmla="*/ 112479 h 2528043"/>
              <a:gd name="connsiteX0" fmla="*/ 0 w 1901690"/>
              <a:gd name="connsiteY0" fmla="*/ 33111 h 2553183"/>
              <a:gd name="connsiteX1" fmla="*/ 211665 w 1901690"/>
              <a:gd name="connsiteY1" fmla="*/ 33111 h 2553183"/>
              <a:gd name="connsiteX2" fmla="*/ 846662 w 1901690"/>
              <a:gd name="connsiteY2" fmla="*/ 257987 h 2553183"/>
              <a:gd name="connsiteX3" fmla="*/ 1574261 w 1901690"/>
              <a:gd name="connsiteY3" fmla="*/ 2109910 h 2553183"/>
              <a:gd name="connsiteX4" fmla="*/ 1901690 w 1901690"/>
              <a:gd name="connsiteY4" fmla="*/ 2509529 h 2553183"/>
              <a:gd name="connsiteX5" fmla="*/ 291040 w 1901690"/>
              <a:gd name="connsiteY5" fmla="*/ 2281874 h 2553183"/>
              <a:gd name="connsiteX6" fmla="*/ 66145 w 1901690"/>
              <a:gd name="connsiteY6" fmla="*/ 112479 h 2553183"/>
              <a:gd name="connsiteX0" fmla="*/ 0 w 1932570"/>
              <a:gd name="connsiteY0" fmla="*/ 33111 h 2550775"/>
              <a:gd name="connsiteX1" fmla="*/ 211665 w 1932570"/>
              <a:gd name="connsiteY1" fmla="*/ 33111 h 2550775"/>
              <a:gd name="connsiteX2" fmla="*/ 846662 w 1932570"/>
              <a:gd name="connsiteY2" fmla="*/ 257987 h 2550775"/>
              <a:gd name="connsiteX3" fmla="*/ 1574261 w 1932570"/>
              <a:gd name="connsiteY3" fmla="*/ 2109910 h 2550775"/>
              <a:gd name="connsiteX4" fmla="*/ 1932570 w 1932570"/>
              <a:gd name="connsiteY4" fmla="*/ 2505669 h 2550775"/>
              <a:gd name="connsiteX5" fmla="*/ 291040 w 1932570"/>
              <a:gd name="connsiteY5" fmla="*/ 2281874 h 2550775"/>
              <a:gd name="connsiteX6" fmla="*/ 66145 w 1932570"/>
              <a:gd name="connsiteY6" fmla="*/ 112479 h 2550775"/>
              <a:gd name="connsiteX0" fmla="*/ 0 w 1932570"/>
              <a:gd name="connsiteY0" fmla="*/ 33111 h 2550775"/>
              <a:gd name="connsiteX1" fmla="*/ 211665 w 1932570"/>
              <a:gd name="connsiteY1" fmla="*/ 33111 h 2550775"/>
              <a:gd name="connsiteX2" fmla="*/ 846662 w 1932570"/>
              <a:gd name="connsiteY2" fmla="*/ 257987 h 2550775"/>
              <a:gd name="connsiteX3" fmla="*/ 1574261 w 1932570"/>
              <a:gd name="connsiteY3" fmla="*/ 2109910 h 2550775"/>
              <a:gd name="connsiteX4" fmla="*/ 1932570 w 1932570"/>
              <a:gd name="connsiteY4" fmla="*/ 2505669 h 2550775"/>
              <a:gd name="connsiteX5" fmla="*/ 291040 w 1932570"/>
              <a:gd name="connsiteY5" fmla="*/ 2281874 h 2550775"/>
              <a:gd name="connsiteX6" fmla="*/ 66145 w 1932570"/>
              <a:gd name="connsiteY6" fmla="*/ 112479 h 2550775"/>
              <a:gd name="connsiteX0" fmla="*/ 0 w 1932570"/>
              <a:gd name="connsiteY0" fmla="*/ 33111 h 2550775"/>
              <a:gd name="connsiteX1" fmla="*/ 211665 w 1932570"/>
              <a:gd name="connsiteY1" fmla="*/ 33111 h 2550775"/>
              <a:gd name="connsiteX2" fmla="*/ 846662 w 1932570"/>
              <a:gd name="connsiteY2" fmla="*/ 257987 h 2550775"/>
              <a:gd name="connsiteX3" fmla="*/ 1574261 w 1932570"/>
              <a:gd name="connsiteY3" fmla="*/ 2109910 h 2550775"/>
              <a:gd name="connsiteX4" fmla="*/ 1932570 w 1932570"/>
              <a:gd name="connsiteY4" fmla="*/ 2505669 h 2550775"/>
              <a:gd name="connsiteX5" fmla="*/ 291040 w 1932570"/>
              <a:gd name="connsiteY5" fmla="*/ 2281874 h 2550775"/>
              <a:gd name="connsiteX6" fmla="*/ 66145 w 1932570"/>
              <a:gd name="connsiteY6" fmla="*/ 112479 h 2550775"/>
              <a:gd name="connsiteX0" fmla="*/ 0 w 1940589"/>
              <a:gd name="connsiteY0" fmla="*/ 33111 h 2542862"/>
              <a:gd name="connsiteX1" fmla="*/ 211665 w 1940589"/>
              <a:gd name="connsiteY1" fmla="*/ 33111 h 2542862"/>
              <a:gd name="connsiteX2" fmla="*/ 846662 w 1940589"/>
              <a:gd name="connsiteY2" fmla="*/ 257987 h 2542862"/>
              <a:gd name="connsiteX3" fmla="*/ 1574261 w 1940589"/>
              <a:gd name="connsiteY3" fmla="*/ 2109910 h 2542862"/>
              <a:gd name="connsiteX4" fmla="*/ 1932570 w 1940589"/>
              <a:gd name="connsiteY4" fmla="*/ 2505669 h 2542862"/>
              <a:gd name="connsiteX5" fmla="*/ 1281191 w 1940589"/>
              <a:gd name="connsiteY5" fmla="*/ 2492059 h 2542862"/>
              <a:gd name="connsiteX6" fmla="*/ 291040 w 1940589"/>
              <a:gd name="connsiteY6" fmla="*/ 2281874 h 2542862"/>
              <a:gd name="connsiteX7" fmla="*/ 66145 w 1940589"/>
              <a:gd name="connsiteY7" fmla="*/ 112479 h 2542862"/>
              <a:gd name="connsiteX0" fmla="*/ 0 w 1940589"/>
              <a:gd name="connsiteY0" fmla="*/ 33111 h 2533984"/>
              <a:gd name="connsiteX1" fmla="*/ 211665 w 1940589"/>
              <a:gd name="connsiteY1" fmla="*/ 33111 h 2533984"/>
              <a:gd name="connsiteX2" fmla="*/ 846662 w 1940589"/>
              <a:gd name="connsiteY2" fmla="*/ 257987 h 2533984"/>
              <a:gd name="connsiteX3" fmla="*/ 1574261 w 1940589"/>
              <a:gd name="connsiteY3" fmla="*/ 2109910 h 2533984"/>
              <a:gd name="connsiteX4" fmla="*/ 1932570 w 1940589"/>
              <a:gd name="connsiteY4" fmla="*/ 2505669 h 2533984"/>
              <a:gd name="connsiteX5" fmla="*/ 1281191 w 1940589"/>
              <a:gd name="connsiteY5" fmla="*/ 2492059 h 2533984"/>
              <a:gd name="connsiteX6" fmla="*/ 706035 w 1940589"/>
              <a:gd name="connsiteY6" fmla="*/ 2438017 h 2533984"/>
              <a:gd name="connsiteX7" fmla="*/ 291040 w 1940589"/>
              <a:gd name="connsiteY7" fmla="*/ 2281874 h 2533984"/>
              <a:gd name="connsiteX8" fmla="*/ 66145 w 1940589"/>
              <a:gd name="connsiteY8" fmla="*/ 112479 h 2533984"/>
              <a:gd name="connsiteX0" fmla="*/ 0 w 1933972"/>
              <a:gd name="connsiteY0" fmla="*/ 33111 h 2525290"/>
              <a:gd name="connsiteX1" fmla="*/ 211665 w 1933972"/>
              <a:gd name="connsiteY1" fmla="*/ 33111 h 2525290"/>
              <a:gd name="connsiteX2" fmla="*/ 846662 w 1933972"/>
              <a:gd name="connsiteY2" fmla="*/ 257987 h 2525290"/>
              <a:gd name="connsiteX3" fmla="*/ 1574261 w 1933972"/>
              <a:gd name="connsiteY3" fmla="*/ 2109910 h 2525290"/>
              <a:gd name="connsiteX4" fmla="*/ 1932570 w 1933972"/>
              <a:gd name="connsiteY4" fmla="*/ 2505669 h 2525290"/>
              <a:gd name="connsiteX5" fmla="*/ 1493497 w 1933972"/>
              <a:gd name="connsiteY5" fmla="*/ 2453458 h 2525290"/>
              <a:gd name="connsiteX6" fmla="*/ 1281191 w 1933972"/>
              <a:gd name="connsiteY6" fmla="*/ 2492059 h 2525290"/>
              <a:gd name="connsiteX7" fmla="*/ 706035 w 1933972"/>
              <a:gd name="connsiteY7" fmla="*/ 2438017 h 2525290"/>
              <a:gd name="connsiteX8" fmla="*/ 291040 w 1933972"/>
              <a:gd name="connsiteY8" fmla="*/ 2281874 h 2525290"/>
              <a:gd name="connsiteX9" fmla="*/ 66145 w 1933972"/>
              <a:gd name="connsiteY9" fmla="*/ 112479 h 2525290"/>
              <a:gd name="connsiteX0" fmla="*/ 0 w 1933972"/>
              <a:gd name="connsiteY0" fmla="*/ 33111 h 2525290"/>
              <a:gd name="connsiteX1" fmla="*/ 211665 w 1933972"/>
              <a:gd name="connsiteY1" fmla="*/ 33111 h 2525290"/>
              <a:gd name="connsiteX2" fmla="*/ 846662 w 1933972"/>
              <a:gd name="connsiteY2" fmla="*/ 257987 h 2525290"/>
              <a:gd name="connsiteX3" fmla="*/ 1574261 w 1933972"/>
              <a:gd name="connsiteY3" fmla="*/ 2109910 h 2525290"/>
              <a:gd name="connsiteX4" fmla="*/ 1932570 w 1933972"/>
              <a:gd name="connsiteY4" fmla="*/ 2505669 h 2525290"/>
              <a:gd name="connsiteX5" fmla="*/ 1493497 w 1933972"/>
              <a:gd name="connsiteY5" fmla="*/ 2453458 h 2525290"/>
              <a:gd name="connsiteX6" fmla="*/ 1215569 w 1933972"/>
              <a:gd name="connsiteY6" fmla="*/ 2438017 h 2525290"/>
              <a:gd name="connsiteX7" fmla="*/ 706035 w 1933972"/>
              <a:gd name="connsiteY7" fmla="*/ 2438017 h 2525290"/>
              <a:gd name="connsiteX8" fmla="*/ 291040 w 1933972"/>
              <a:gd name="connsiteY8" fmla="*/ 2281874 h 2525290"/>
              <a:gd name="connsiteX9" fmla="*/ 66145 w 1933972"/>
              <a:gd name="connsiteY9" fmla="*/ 112479 h 2525290"/>
              <a:gd name="connsiteX0" fmla="*/ 0 w 1934613"/>
              <a:gd name="connsiteY0" fmla="*/ 33111 h 2528022"/>
              <a:gd name="connsiteX1" fmla="*/ 211665 w 1934613"/>
              <a:gd name="connsiteY1" fmla="*/ 33111 h 2528022"/>
              <a:gd name="connsiteX2" fmla="*/ 846662 w 1934613"/>
              <a:gd name="connsiteY2" fmla="*/ 257987 h 2528022"/>
              <a:gd name="connsiteX3" fmla="*/ 1574261 w 1934613"/>
              <a:gd name="connsiteY3" fmla="*/ 2109910 h 2528022"/>
              <a:gd name="connsiteX4" fmla="*/ 1932570 w 1934613"/>
              <a:gd name="connsiteY4" fmla="*/ 2505669 h 2528022"/>
              <a:gd name="connsiteX5" fmla="*/ 1721243 w 1934613"/>
              <a:gd name="connsiteY5" fmla="*/ 2468898 h 2528022"/>
              <a:gd name="connsiteX6" fmla="*/ 1493497 w 1934613"/>
              <a:gd name="connsiteY6" fmla="*/ 2453458 h 2528022"/>
              <a:gd name="connsiteX7" fmla="*/ 1215569 w 1934613"/>
              <a:gd name="connsiteY7" fmla="*/ 2438017 h 2528022"/>
              <a:gd name="connsiteX8" fmla="*/ 706035 w 1934613"/>
              <a:gd name="connsiteY8" fmla="*/ 2438017 h 2528022"/>
              <a:gd name="connsiteX9" fmla="*/ 291040 w 1934613"/>
              <a:gd name="connsiteY9" fmla="*/ 2281874 h 2528022"/>
              <a:gd name="connsiteX10" fmla="*/ 66145 w 1934613"/>
              <a:gd name="connsiteY10" fmla="*/ 112479 h 25280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34613" h="2528022">
                <a:moveTo>
                  <a:pt x="0" y="33111"/>
                </a:moveTo>
                <a:cubicBezTo>
                  <a:pt x="35277" y="14371"/>
                  <a:pt x="70555" y="-4368"/>
                  <a:pt x="211665" y="33111"/>
                </a:cubicBezTo>
                <a:cubicBezTo>
                  <a:pt x="352775" y="70590"/>
                  <a:pt x="698937" y="-167514"/>
                  <a:pt x="846662" y="257987"/>
                </a:cubicBezTo>
                <a:cubicBezTo>
                  <a:pt x="994387" y="683488"/>
                  <a:pt x="1343094" y="1773898"/>
                  <a:pt x="1574261" y="2109910"/>
                </a:cubicBezTo>
                <a:cubicBezTo>
                  <a:pt x="1805428" y="2445922"/>
                  <a:pt x="1910647" y="2441978"/>
                  <a:pt x="1932570" y="2505669"/>
                </a:cubicBezTo>
                <a:cubicBezTo>
                  <a:pt x="1954493" y="2569360"/>
                  <a:pt x="1794422" y="2477600"/>
                  <a:pt x="1721243" y="2468898"/>
                </a:cubicBezTo>
                <a:cubicBezTo>
                  <a:pt x="1648064" y="2460196"/>
                  <a:pt x="1575203" y="2462465"/>
                  <a:pt x="1493497" y="2453458"/>
                </a:cubicBezTo>
                <a:cubicBezTo>
                  <a:pt x="1411792" y="2444451"/>
                  <a:pt x="1342952" y="2447667"/>
                  <a:pt x="1215569" y="2438017"/>
                </a:cubicBezTo>
                <a:cubicBezTo>
                  <a:pt x="1088186" y="2428367"/>
                  <a:pt x="871060" y="2473048"/>
                  <a:pt x="706035" y="2438017"/>
                </a:cubicBezTo>
                <a:cubicBezTo>
                  <a:pt x="541010" y="2402986"/>
                  <a:pt x="397688" y="2669464"/>
                  <a:pt x="291040" y="2281874"/>
                </a:cubicBezTo>
                <a:cubicBezTo>
                  <a:pt x="184392" y="1894284"/>
                  <a:pt x="27560" y="1000961"/>
                  <a:pt x="66145" y="112479"/>
                </a:cubicBezTo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17" name="Freeform 16"/>
          <p:cNvSpPr/>
          <p:nvPr/>
        </p:nvSpPr>
        <p:spPr>
          <a:xfrm>
            <a:off x="8069528" y="4249557"/>
            <a:ext cx="1842796" cy="2578841"/>
          </a:xfrm>
          <a:custGeom>
            <a:avLst/>
            <a:gdLst>
              <a:gd name="connsiteX0" fmla="*/ 14402 w 1914121"/>
              <a:gd name="connsiteY0" fmla="*/ 2567081 h 2694997"/>
              <a:gd name="connsiteX1" fmla="*/ 67318 w 1914121"/>
              <a:gd name="connsiteY1" fmla="*/ 2514169 h 2694997"/>
              <a:gd name="connsiteX2" fmla="*/ 543565 w 1914121"/>
              <a:gd name="connsiteY2" fmla="*/ 1694031 h 2694997"/>
              <a:gd name="connsiteX3" fmla="*/ 1072729 w 1914121"/>
              <a:gd name="connsiteY3" fmla="*/ 133125 h 2694997"/>
              <a:gd name="connsiteX4" fmla="*/ 1826786 w 1914121"/>
              <a:gd name="connsiteY4" fmla="*/ 159581 h 2694997"/>
              <a:gd name="connsiteX5" fmla="*/ 1760641 w 1914121"/>
              <a:gd name="connsiteY5" fmla="*/ 794526 h 2694997"/>
              <a:gd name="connsiteX6" fmla="*/ 596481 w 1914121"/>
              <a:gd name="connsiteY6" fmla="*/ 2487713 h 2694997"/>
              <a:gd name="connsiteX7" fmla="*/ 212838 w 1914121"/>
              <a:gd name="connsiteY7" fmla="*/ 2606765 h 2694997"/>
              <a:gd name="connsiteX0" fmla="*/ 14402 w 1914121"/>
              <a:gd name="connsiteY0" fmla="*/ 2567081 h 2644325"/>
              <a:gd name="connsiteX1" fmla="*/ 67318 w 1914121"/>
              <a:gd name="connsiteY1" fmla="*/ 2514169 h 2644325"/>
              <a:gd name="connsiteX2" fmla="*/ 543565 w 1914121"/>
              <a:gd name="connsiteY2" fmla="*/ 1694031 h 2644325"/>
              <a:gd name="connsiteX3" fmla="*/ 1072729 w 1914121"/>
              <a:gd name="connsiteY3" fmla="*/ 133125 h 2644325"/>
              <a:gd name="connsiteX4" fmla="*/ 1826786 w 1914121"/>
              <a:gd name="connsiteY4" fmla="*/ 159581 h 2644325"/>
              <a:gd name="connsiteX5" fmla="*/ 1760641 w 1914121"/>
              <a:gd name="connsiteY5" fmla="*/ 794526 h 2644325"/>
              <a:gd name="connsiteX6" fmla="*/ 596481 w 1914121"/>
              <a:gd name="connsiteY6" fmla="*/ 2487713 h 2644325"/>
              <a:gd name="connsiteX7" fmla="*/ 212838 w 1914121"/>
              <a:gd name="connsiteY7" fmla="*/ 2606765 h 2644325"/>
              <a:gd name="connsiteX0" fmla="*/ 14402 w 1914121"/>
              <a:gd name="connsiteY0" fmla="*/ 2567081 h 2625587"/>
              <a:gd name="connsiteX1" fmla="*/ 67318 w 1914121"/>
              <a:gd name="connsiteY1" fmla="*/ 2514169 h 2625587"/>
              <a:gd name="connsiteX2" fmla="*/ 543565 w 1914121"/>
              <a:gd name="connsiteY2" fmla="*/ 1694031 h 2625587"/>
              <a:gd name="connsiteX3" fmla="*/ 1072729 w 1914121"/>
              <a:gd name="connsiteY3" fmla="*/ 133125 h 2625587"/>
              <a:gd name="connsiteX4" fmla="*/ 1826786 w 1914121"/>
              <a:gd name="connsiteY4" fmla="*/ 159581 h 2625587"/>
              <a:gd name="connsiteX5" fmla="*/ 1760641 w 1914121"/>
              <a:gd name="connsiteY5" fmla="*/ 794526 h 2625587"/>
              <a:gd name="connsiteX6" fmla="*/ 596481 w 1914121"/>
              <a:gd name="connsiteY6" fmla="*/ 2487713 h 2625587"/>
              <a:gd name="connsiteX7" fmla="*/ 474912 w 1914121"/>
              <a:gd name="connsiteY7" fmla="*/ 2536393 h 2625587"/>
              <a:gd name="connsiteX8" fmla="*/ 212838 w 1914121"/>
              <a:gd name="connsiteY8" fmla="*/ 2606765 h 2625587"/>
              <a:gd name="connsiteX0" fmla="*/ 14402 w 1914121"/>
              <a:gd name="connsiteY0" fmla="*/ 2567081 h 2615087"/>
              <a:gd name="connsiteX1" fmla="*/ 67318 w 1914121"/>
              <a:gd name="connsiteY1" fmla="*/ 2514169 h 2615087"/>
              <a:gd name="connsiteX2" fmla="*/ 543565 w 1914121"/>
              <a:gd name="connsiteY2" fmla="*/ 1694031 h 2615087"/>
              <a:gd name="connsiteX3" fmla="*/ 1072729 w 1914121"/>
              <a:gd name="connsiteY3" fmla="*/ 133125 h 2615087"/>
              <a:gd name="connsiteX4" fmla="*/ 1826786 w 1914121"/>
              <a:gd name="connsiteY4" fmla="*/ 159581 h 2615087"/>
              <a:gd name="connsiteX5" fmla="*/ 1760641 w 1914121"/>
              <a:gd name="connsiteY5" fmla="*/ 794526 h 2615087"/>
              <a:gd name="connsiteX6" fmla="*/ 596481 w 1914121"/>
              <a:gd name="connsiteY6" fmla="*/ 2487713 h 2615087"/>
              <a:gd name="connsiteX7" fmla="*/ 580461 w 1914121"/>
              <a:gd name="connsiteY7" fmla="*/ 2498940 h 2615087"/>
              <a:gd name="connsiteX8" fmla="*/ 474912 w 1914121"/>
              <a:gd name="connsiteY8" fmla="*/ 2536393 h 2615087"/>
              <a:gd name="connsiteX9" fmla="*/ 212838 w 1914121"/>
              <a:gd name="connsiteY9" fmla="*/ 2606765 h 2615087"/>
              <a:gd name="connsiteX0" fmla="*/ 0 w 1846803"/>
              <a:gd name="connsiteY0" fmla="*/ 2514169 h 2615087"/>
              <a:gd name="connsiteX1" fmla="*/ 476247 w 1846803"/>
              <a:gd name="connsiteY1" fmla="*/ 1694031 h 2615087"/>
              <a:gd name="connsiteX2" fmla="*/ 1005411 w 1846803"/>
              <a:gd name="connsiteY2" fmla="*/ 133125 h 2615087"/>
              <a:gd name="connsiteX3" fmla="*/ 1759468 w 1846803"/>
              <a:gd name="connsiteY3" fmla="*/ 159581 h 2615087"/>
              <a:gd name="connsiteX4" fmla="*/ 1693323 w 1846803"/>
              <a:gd name="connsiteY4" fmla="*/ 794526 h 2615087"/>
              <a:gd name="connsiteX5" fmla="*/ 529163 w 1846803"/>
              <a:gd name="connsiteY5" fmla="*/ 2487713 h 2615087"/>
              <a:gd name="connsiteX6" fmla="*/ 513143 w 1846803"/>
              <a:gd name="connsiteY6" fmla="*/ 2498940 h 2615087"/>
              <a:gd name="connsiteX7" fmla="*/ 407594 w 1846803"/>
              <a:gd name="connsiteY7" fmla="*/ 2536393 h 2615087"/>
              <a:gd name="connsiteX8" fmla="*/ 145520 w 1846803"/>
              <a:gd name="connsiteY8" fmla="*/ 2606765 h 2615087"/>
              <a:gd name="connsiteX0" fmla="*/ 0 w 1921709"/>
              <a:gd name="connsiteY0" fmla="*/ 2589076 h 2615087"/>
              <a:gd name="connsiteX1" fmla="*/ 551153 w 1921709"/>
              <a:gd name="connsiteY1" fmla="*/ 1694031 h 2615087"/>
              <a:gd name="connsiteX2" fmla="*/ 1080317 w 1921709"/>
              <a:gd name="connsiteY2" fmla="*/ 133125 h 2615087"/>
              <a:gd name="connsiteX3" fmla="*/ 1834374 w 1921709"/>
              <a:gd name="connsiteY3" fmla="*/ 159581 h 2615087"/>
              <a:gd name="connsiteX4" fmla="*/ 1768229 w 1921709"/>
              <a:gd name="connsiteY4" fmla="*/ 794526 h 2615087"/>
              <a:gd name="connsiteX5" fmla="*/ 604069 w 1921709"/>
              <a:gd name="connsiteY5" fmla="*/ 2487713 h 2615087"/>
              <a:gd name="connsiteX6" fmla="*/ 588049 w 1921709"/>
              <a:gd name="connsiteY6" fmla="*/ 2498940 h 2615087"/>
              <a:gd name="connsiteX7" fmla="*/ 482500 w 1921709"/>
              <a:gd name="connsiteY7" fmla="*/ 2536393 h 2615087"/>
              <a:gd name="connsiteX8" fmla="*/ 220426 w 1921709"/>
              <a:gd name="connsiteY8" fmla="*/ 2606765 h 2615087"/>
              <a:gd name="connsiteX0" fmla="*/ 17911 w 1939620"/>
              <a:gd name="connsiteY0" fmla="*/ 2589076 h 2615087"/>
              <a:gd name="connsiteX1" fmla="*/ 569064 w 1939620"/>
              <a:gd name="connsiteY1" fmla="*/ 1694031 h 2615087"/>
              <a:gd name="connsiteX2" fmla="*/ 1098228 w 1939620"/>
              <a:gd name="connsiteY2" fmla="*/ 133125 h 2615087"/>
              <a:gd name="connsiteX3" fmla="*/ 1852285 w 1939620"/>
              <a:gd name="connsiteY3" fmla="*/ 159581 h 2615087"/>
              <a:gd name="connsiteX4" fmla="*/ 1786140 w 1939620"/>
              <a:gd name="connsiteY4" fmla="*/ 794526 h 2615087"/>
              <a:gd name="connsiteX5" fmla="*/ 621980 w 1939620"/>
              <a:gd name="connsiteY5" fmla="*/ 2487713 h 2615087"/>
              <a:gd name="connsiteX6" fmla="*/ 605960 w 1939620"/>
              <a:gd name="connsiteY6" fmla="*/ 2498940 h 2615087"/>
              <a:gd name="connsiteX7" fmla="*/ 500411 w 1939620"/>
              <a:gd name="connsiteY7" fmla="*/ 2536393 h 2615087"/>
              <a:gd name="connsiteX8" fmla="*/ 0 w 1939620"/>
              <a:gd name="connsiteY8" fmla="*/ 2606765 h 2615087"/>
              <a:gd name="connsiteX0" fmla="*/ 4292 w 1939620"/>
              <a:gd name="connsiteY0" fmla="*/ 2609505 h 2615087"/>
              <a:gd name="connsiteX1" fmla="*/ 569064 w 1939620"/>
              <a:gd name="connsiteY1" fmla="*/ 1694031 h 2615087"/>
              <a:gd name="connsiteX2" fmla="*/ 1098228 w 1939620"/>
              <a:gd name="connsiteY2" fmla="*/ 133125 h 2615087"/>
              <a:gd name="connsiteX3" fmla="*/ 1852285 w 1939620"/>
              <a:gd name="connsiteY3" fmla="*/ 159581 h 2615087"/>
              <a:gd name="connsiteX4" fmla="*/ 1786140 w 1939620"/>
              <a:gd name="connsiteY4" fmla="*/ 794526 h 2615087"/>
              <a:gd name="connsiteX5" fmla="*/ 621980 w 1939620"/>
              <a:gd name="connsiteY5" fmla="*/ 2487713 h 2615087"/>
              <a:gd name="connsiteX6" fmla="*/ 605960 w 1939620"/>
              <a:gd name="connsiteY6" fmla="*/ 2498940 h 2615087"/>
              <a:gd name="connsiteX7" fmla="*/ 500411 w 1939620"/>
              <a:gd name="connsiteY7" fmla="*/ 2536393 h 2615087"/>
              <a:gd name="connsiteX8" fmla="*/ 0 w 1939620"/>
              <a:gd name="connsiteY8" fmla="*/ 2606765 h 2615087"/>
              <a:gd name="connsiteX0" fmla="*/ 4292 w 1939620"/>
              <a:gd name="connsiteY0" fmla="*/ 2609505 h 2615087"/>
              <a:gd name="connsiteX1" fmla="*/ 569064 w 1939620"/>
              <a:gd name="connsiteY1" fmla="*/ 1694031 h 2615087"/>
              <a:gd name="connsiteX2" fmla="*/ 1098228 w 1939620"/>
              <a:gd name="connsiteY2" fmla="*/ 133125 h 2615087"/>
              <a:gd name="connsiteX3" fmla="*/ 1852285 w 1939620"/>
              <a:gd name="connsiteY3" fmla="*/ 159581 h 2615087"/>
              <a:gd name="connsiteX4" fmla="*/ 1786140 w 1939620"/>
              <a:gd name="connsiteY4" fmla="*/ 794526 h 2615087"/>
              <a:gd name="connsiteX5" fmla="*/ 621980 w 1939620"/>
              <a:gd name="connsiteY5" fmla="*/ 2487713 h 2615087"/>
              <a:gd name="connsiteX6" fmla="*/ 605960 w 1939620"/>
              <a:gd name="connsiteY6" fmla="*/ 2498940 h 2615087"/>
              <a:gd name="connsiteX7" fmla="*/ 500411 w 1939620"/>
              <a:gd name="connsiteY7" fmla="*/ 2536393 h 2615087"/>
              <a:gd name="connsiteX8" fmla="*/ 159928 w 1939620"/>
              <a:gd name="connsiteY8" fmla="*/ 2601086 h 2615087"/>
              <a:gd name="connsiteX9" fmla="*/ 0 w 1939620"/>
              <a:gd name="connsiteY9" fmla="*/ 2606765 h 2615087"/>
              <a:gd name="connsiteX0" fmla="*/ 4292 w 1939620"/>
              <a:gd name="connsiteY0" fmla="*/ 2609505 h 2615087"/>
              <a:gd name="connsiteX1" fmla="*/ 569064 w 1939620"/>
              <a:gd name="connsiteY1" fmla="*/ 1694031 h 2615087"/>
              <a:gd name="connsiteX2" fmla="*/ 1098228 w 1939620"/>
              <a:gd name="connsiteY2" fmla="*/ 133125 h 2615087"/>
              <a:gd name="connsiteX3" fmla="*/ 1852285 w 1939620"/>
              <a:gd name="connsiteY3" fmla="*/ 159581 h 2615087"/>
              <a:gd name="connsiteX4" fmla="*/ 1786140 w 1939620"/>
              <a:gd name="connsiteY4" fmla="*/ 794526 h 2615087"/>
              <a:gd name="connsiteX5" fmla="*/ 621980 w 1939620"/>
              <a:gd name="connsiteY5" fmla="*/ 2487713 h 2615087"/>
              <a:gd name="connsiteX6" fmla="*/ 605960 w 1939620"/>
              <a:gd name="connsiteY6" fmla="*/ 2498940 h 2615087"/>
              <a:gd name="connsiteX7" fmla="*/ 500411 w 1939620"/>
              <a:gd name="connsiteY7" fmla="*/ 2536393 h 2615087"/>
              <a:gd name="connsiteX8" fmla="*/ 159928 w 1939620"/>
              <a:gd name="connsiteY8" fmla="*/ 2601086 h 2615087"/>
              <a:gd name="connsiteX9" fmla="*/ 0 w 1939620"/>
              <a:gd name="connsiteY9" fmla="*/ 2606765 h 2615087"/>
              <a:gd name="connsiteX0" fmla="*/ 4292 w 1867015"/>
              <a:gd name="connsiteY0" fmla="*/ 2614917 h 2620499"/>
              <a:gd name="connsiteX1" fmla="*/ 569064 w 1867015"/>
              <a:gd name="connsiteY1" fmla="*/ 1699443 h 2620499"/>
              <a:gd name="connsiteX2" fmla="*/ 1098228 w 1867015"/>
              <a:gd name="connsiteY2" fmla="*/ 138537 h 2620499"/>
              <a:gd name="connsiteX3" fmla="*/ 1693536 w 1867015"/>
              <a:gd name="connsiteY3" fmla="*/ 151765 h 2620499"/>
              <a:gd name="connsiteX4" fmla="*/ 1786140 w 1867015"/>
              <a:gd name="connsiteY4" fmla="*/ 799938 h 2620499"/>
              <a:gd name="connsiteX5" fmla="*/ 621980 w 1867015"/>
              <a:gd name="connsiteY5" fmla="*/ 2493125 h 2620499"/>
              <a:gd name="connsiteX6" fmla="*/ 605960 w 1867015"/>
              <a:gd name="connsiteY6" fmla="*/ 2504352 h 2620499"/>
              <a:gd name="connsiteX7" fmla="*/ 500411 w 1867015"/>
              <a:gd name="connsiteY7" fmla="*/ 2541805 h 2620499"/>
              <a:gd name="connsiteX8" fmla="*/ 159928 w 1867015"/>
              <a:gd name="connsiteY8" fmla="*/ 2606498 h 2620499"/>
              <a:gd name="connsiteX9" fmla="*/ 0 w 1867015"/>
              <a:gd name="connsiteY9" fmla="*/ 2612177 h 2620499"/>
              <a:gd name="connsiteX0" fmla="*/ 4292 w 1799761"/>
              <a:gd name="connsiteY0" fmla="*/ 2616808 h 2619451"/>
              <a:gd name="connsiteX1" fmla="*/ 569064 w 1799761"/>
              <a:gd name="connsiteY1" fmla="*/ 1701334 h 2619451"/>
              <a:gd name="connsiteX2" fmla="*/ 1098228 w 1799761"/>
              <a:gd name="connsiteY2" fmla="*/ 140428 h 2619451"/>
              <a:gd name="connsiteX3" fmla="*/ 1693536 w 1799761"/>
              <a:gd name="connsiteY3" fmla="*/ 153656 h 2619451"/>
              <a:gd name="connsiteX4" fmla="*/ 1693536 w 1799761"/>
              <a:gd name="connsiteY4" fmla="*/ 841513 h 2619451"/>
              <a:gd name="connsiteX5" fmla="*/ 621980 w 1799761"/>
              <a:gd name="connsiteY5" fmla="*/ 2495016 h 2619451"/>
              <a:gd name="connsiteX6" fmla="*/ 605960 w 1799761"/>
              <a:gd name="connsiteY6" fmla="*/ 2506243 h 2619451"/>
              <a:gd name="connsiteX7" fmla="*/ 500411 w 1799761"/>
              <a:gd name="connsiteY7" fmla="*/ 2543696 h 2619451"/>
              <a:gd name="connsiteX8" fmla="*/ 159928 w 1799761"/>
              <a:gd name="connsiteY8" fmla="*/ 2608389 h 2619451"/>
              <a:gd name="connsiteX9" fmla="*/ 0 w 1799761"/>
              <a:gd name="connsiteY9" fmla="*/ 2614068 h 2619451"/>
              <a:gd name="connsiteX0" fmla="*/ 4292 w 1841769"/>
              <a:gd name="connsiteY0" fmla="*/ 2604007 h 2606650"/>
              <a:gd name="connsiteX1" fmla="*/ 569064 w 1841769"/>
              <a:gd name="connsiteY1" fmla="*/ 1688533 h 2606650"/>
              <a:gd name="connsiteX2" fmla="*/ 1098228 w 1841769"/>
              <a:gd name="connsiteY2" fmla="*/ 127627 h 2606650"/>
              <a:gd name="connsiteX3" fmla="*/ 1769736 w 1841769"/>
              <a:gd name="connsiteY3" fmla="*/ 172605 h 2606650"/>
              <a:gd name="connsiteX4" fmla="*/ 1693536 w 1841769"/>
              <a:gd name="connsiteY4" fmla="*/ 828712 h 2606650"/>
              <a:gd name="connsiteX5" fmla="*/ 621980 w 1841769"/>
              <a:gd name="connsiteY5" fmla="*/ 2482215 h 2606650"/>
              <a:gd name="connsiteX6" fmla="*/ 605960 w 1841769"/>
              <a:gd name="connsiteY6" fmla="*/ 2493442 h 2606650"/>
              <a:gd name="connsiteX7" fmla="*/ 500411 w 1841769"/>
              <a:gd name="connsiteY7" fmla="*/ 2530895 h 2606650"/>
              <a:gd name="connsiteX8" fmla="*/ 159928 w 1841769"/>
              <a:gd name="connsiteY8" fmla="*/ 2595588 h 2606650"/>
              <a:gd name="connsiteX9" fmla="*/ 0 w 1841769"/>
              <a:gd name="connsiteY9" fmla="*/ 2601267 h 2606650"/>
              <a:gd name="connsiteX0" fmla="*/ 4292 w 1854393"/>
              <a:gd name="connsiteY0" fmla="*/ 2582625 h 2585268"/>
              <a:gd name="connsiteX1" fmla="*/ 569064 w 1854393"/>
              <a:gd name="connsiteY1" fmla="*/ 1667151 h 2585268"/>
              <a:gd name="connsiteX2" fmla="*/ 1098228 w 1854393"/>
              <a:gd name="connsiteY2" fmla="*/ 106245 h 2585268"/>
              <a:gd name="connsiteX3" fmla="*/ 1769736 w 1854393"/>
              <a:gd name="connsiteY3" fmla="*/ 151223 h 2585268"/>
              <a:gd name="connsiteX4" fmla="*/ 1836472 w 1854393"/>
              <a:gd name="connsiteY4" fmla="*/ 246851 h 2585268"/>
              <a:gd name="connsiteX5" fmla="*/ 1693536 w 1854393"/>
              <a:gd name="connsiteY5" fmla="*/ 807330 h 2585268"/>
              <a:gd name="connsiteX6" fmla="*/ 621980 w 1854393"/>
              <a:gd name="connsiteY6" fmla="*/ 2460833 h 2585268"/>
              <a:gd name="connsiteX7" fmla="*/ 605960 w 1854393"/>
              <a:gd name="connsiteY7" fmla="*/ 2472060 h 2585268"/>
              <a:gd name="connsiteX8" fmla="*/ 500411 w 1854393"/>
              <a:gd name="connsiteY8" fmla="*/ 2509513 h 2585268"/>
              <a:gd name="connsiteX9" fmla="*/ 159928 w 1854393"/>
              <a:gd name="connsiteY9" fmla="*/ 2574206 h 2585268"/>
              <a:gd name="connsiteX10" fmla="*/ 0 w 1854393"/>
              <a:gd name="connsiteY10" fmla="*/ 2579885 h 2585268"/>
              <a:gd name="connsiteX0" fmla="*/ 4292 w 1842796"/>
              <a:gd name="connsiteY0" fmla="*/ 2578841 h 2581484"/>
              <a:gd name="connsiteX1" fmla="*/ 569064 w 1842796"/>
              <a:gd name="connsiteY1" fmla="*/ 1663367 h 2581484"/>
              <a:gd name="connsiteX2" fmla="*/ 1098228 w 1842796"/>
              <a:gd name="connsiteY2" fmla="*/ 102461 h 2581484"/>
              <a:gd name="connsiteX3" fmla="*/ 1731636 w 1842796"/>
              <a:gd name="connsiteY3" fmla="*/ 160139 h 2581484"/>
              <a:gd name="connsiteX4" fmla="*/ 1836472 w 1842796"/>
              <a:gd name="connsiteY4" fmla="*/ 243067 h 2581484"/>
              <a:gd name="connsiteX5" fmla="*/ 1693536 w 1842796"/>
              <a:gd name="connsiteY5" fmla="*/ 803546 h 2581484"/>
              <a:gd name="connsiteX6" fmla="*/ 621980 w 1842796"/>
              <a:gd name="connsiteY6" fmla="*/ 2457049 h 2581484"/>
              <a:gd name="connsiteX7" fmla="*/ 605960 w 1842796"/>
              <a:gd name="connsiteY7" fmla="*/ 2468276 h 2581484"/>
              <a:gd name="connsiteX8" fmla="*/ 500411 w 1842796"/>
              <a:gd name="connsiteY8" fmla="*/ 2505729 h 2581484"/>
              <a:gd name="connsiteX9" fmla="*/ 159928 w 1842796"/>
              <a:gd name="connsiteY9" fmla="*/ 2570422 h 2581484"/>
              <a:gd name="connsiteX10" fmla="*/ 0 w 1842796"/>
              <a:gd name="connsiteY10" fmla="*/ 2576101 h 2581484"/>
              <a:gd name="connsiteX0" fmla="*/ 4292 w 1842796"/>
              <a:gd name="connsiteY0" fmla="*/ 2578841 h 2578841"/>
              <a:gd name="connsiteX1" fmla="*/ 569064 w 1842796"/>
              <a:gd name="connsiteY1" fmla="*/ 1663367 h 2578841"/>
              <a:gd name="connsiteX2" fmla="*/ 1098228 w 1842796"/>
              <a:gd name="connsiteY2" fmla="*/ 102461 h 2578841"/>
              <a:gd name="connsiteX3" fmla="*/ 1731636 w 1842796"/>
              <a:gd name="connsiteY3" fmla="*/ 160139 h 2578841"/>
              <a:gd name="connsiteX4" fmla="*/ 1836472 w 1842796"/>
              <a:gd name="connsiteY4" fmla="*/ 243067 h 2578841"/>
              <a:gd name="connsiteX5" fmla="*/ 1693536 w 1842796"/>
              <a:gd name="connsiteY5" fmla="*/ 803546 h 2578841"/>
              <a:gd name="connsiteX6" fmla="*/ 1230519 w 1842796"/>
              <a:gd name="connsiteY6" fmla="*/ 1795648 h 2578841"/>
              <a:gd name="connsiteX7" fmla="*/ 621980 w 1842796"/>
              <a:gd name="connsiteY7" fmla="*/ 2457049 h 2578841"/>
              <a:gd name="connsiteX8" fmla="*/ 605960 w 1842796"/>
              <a:gd name="connsiteY8" fmla="*/ 2468276 h 2578841"/>
              <a:gd name="connsiteX9" fmla="*/ 500411 w 1842796"/>
              <a:gd name="connsiteY9" fmla="*/ 2505729 h 2578841"/>
              <a:gd name="connsiteX10" fmla="*/ 159928 w 1842796"/>
              <a:gd name="connsiteY10" fmla="*/ 2570422 h 2578841"/>
              <a:gd name="connsiteX11" fmla="*/ 0 w 1842796"/>
              <a:gd name="connsiteY11" fmla="*/ 2576101 h 2578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842796" h="2578841">
                <a:moveTo>
                  <a:pt x="4292" y="2578841"/>
                </a:moveTo>
                <a:cubicBezTo>
                  <a:pt x="92486" y="2433333"/>
                  <a:pt x="386741" y="2076097"/>
                  <a:pt x="569064" y="1663367"/>
                </a:cubicBezTo>
                <a:cubicBezTo>
                  <a:pt x="751387" y="1250637"/>
                  <a:pt x="904466" y="352999"/>
                  <a:pt x="1098228" y="102461"/>
                </a:cubicBezTo>
                <a:cubicBezTo>
                  <a:pt x="1291990" y="-148077"/>
                  <a:pt x="1608595" y="136705"/>
                  <a:pt x="1731636" y="160139"/>
                </a:cubicBezTo>
                <a:cubicBezTo>
                  <a:pt x="1854677" y="183573"/>
                  <a:pt x="1849172" y="133716"/>
                  <a:pt x="1836472" y="243067"/>
                </a:cubicBezTo>
                <a:cubicBezTo>
                  <a:pt x="1823772" y="352418"/>
                  <a:pt x="1794528" y="544783"/>
                  <a:pt x="1693536" y="803546"/>
                </a:cubicBezTo>
                <a:cubicBezTo>
                  <a:pt x="1592544" y="1062310"/>
                  <a:pt x="1409112" y="1520064"/>
                  <a:pt x="1230519" y="1795648"/>
                </a:cubicBezTo>
                <a:cubicBezTo>
                  <a:pt x="1051926" y="2071232"/>
                  <a:pt x="726073" y="2344944"/>
                  <a:pt x="621980" y="2457049"/>
                </a:cubicBezTo>
                <a:cubicBezTo>
                  <a:pt x="517887" y="2569154"/>
                  <a:pt x="626221" y="2460163"/>
                  <a:pt x="605960" y="2468276"/>
                </a:cubicBezTo>
                <a:cubicBezTo>
                  <a:pt x="585699" y="2476389"/>
                  <a:pt x="576452" y="2490407"/>
                  <a:pt x="500411" y="2505729"/>
                </a:cubicBezTo>
                <a:cubicBezTo>
                  <a:pt x="424370" y="2521051"/>
                  <a:pt x="222901" y="2528049"/>
                  <a:pt x="159928" y="2570422"/>
                </a:cubicBezTo>
                <a:cubicBezTo>
                  <a:pt x="76526" y="2582151"/>
                  <a:pt x="24952" y="2573452"/>
                  <a:pt x="0" y="2576101"/>
                </a:cubicBezTo>
              </a:path>
            </a:pathLst>
          </a:custGeom>
          <a:solidFill>
            <a:srgbClr val="FFFFFF"/>
          </a:solidFill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cxnSp>
        <p:nvCxnSpPr>
          <p:cNvPr id="19" name="Straight Connector 18"/>
          <p:cNvCxnSpPr/>
          <p:nvPr/>
        </p:nvCxnSpPr>
        <p:spPr bwMode="auto">
          <a:xfrm>
            <a:off x="5239537" y="6357538"/>
            <a:ext cx="480060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33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val="22964348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Outline of this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721" y="1102961"/>
            <a:ext cx="8644016" cy="5381975"/>
          </a:xfrm>
        </p:spPr>
        <p:txBody>
          <a:bodyPr/>
          <a:lstStyle/>
          <a:p>
            <a:pPr marL="457200" indent="-457200" algn="ctr">
              <a:lnSpc>
                <a:spcPct val="200000"/>
              </a:lnSpc>
              <a:buFont typeface="+mj-ea"/>
              <a:buAutoNum type="circleNumDbPlain"/>
            </a:pPr>
            <a:r>
              <a:rPr lang="en-US" dirty="0" smtClean="0"/>
              <a:t>Introduction</a:t>
            </a:r>
          </a:p>
          <a:p>
            <a:pPr marL="457200" indent="-457200" algn="ctr">
              <a:lnSpc>
                <a:spcPct val="200000"/>
              </a:lnSpc>
              <a:buFont typeface="+mj-ea"/>
              <a:buAutoNum type="circleNumDbPlain"/>
            </a:pPr>
            <a:r>
              <a:rPr lang="en-US" dirty="0" smtClean="0"/>
              <a:t>Higgs boson phenomenology &amp; interpretation framework</a:t>
            </a:r>
          </a:p>
          <a:p>
            <a:pPr marL="457200" indent="-457200" algn="ctr">
              <a:lnSpc>
                <a:spcPct val="200000"/>
              </a:lnSpc>
              <a:buFont typeface="+mj-ea"/>
              <a:buAutoNum type="circleNumDbPlain"/>
            </a:pPr>
            <a:r>
              <a:rPr lang="en-US" dirty="0" smtClean="0"/>
              <a:t>Combination procedure &amp; experimental inputs</a:t>
            </a:r>
          </a:p>
          <a:p>
            <a:pPr marL="457200" indent="-457200" algn="ctr">
              <a:lnSpc>
                <a:spcPct val="200000"/>
              </a:lnSpc>
              <a:buFont typeface="+mj-ea"/>
              <a:buAutoNum type="circleNumDbPlain"/>
            </a:pPr>
            <a:r>
              <a:rPr lang="en-US" b="1" dirty="0" smtClean="0">
                <a:latin typeface="Helvetica Neue"/>
                <a:cs typeface="Helvetica Neue"/>
              </a:rPr>
              <a:t>Signal strength measurements</a:t>
            </a:r>
          </a:p>
          <a:p>
            <a:pPr marL="457200" indent="-457200" algn="ctr">
              <a:lnSpc>
                <a:spcPct val="200000"/>
              </a:lnSpc>
              <a:buFont typeface="+mj-ea"/>
              <a:buAutoNum type="circleNumDbPlain"/>
            </a:pPr>
            <a:r>
              <a:rPr lang="en-US" dirty="0" smtClean="0"/>
              <a:t>Constraints on Higgs boson couplings</a:t>
            </a:r>
          </a:p>
          <a:p>
            <a:pPr marL="457200" indent="-457200" algn="ctr">
              <a:lnSpc>
                <a:spcPct val="200000"/>
              </a:lnSpc>
              <a:buFont typeface="+mj-ea"/>
              <a:buAutoNum type="circleNumDbPlain"/>
            </a:pPr>
            <a:r>
              <a:rPr lang="en-US" dirty="0" smtClean="0"/>
              <a:t>Most generic </a:t>
            </a:r>
            <a:r>
              <a:rPr lang="en-US" dirty="0" err="1" smtClean="0"/>
              <a:t>parametrizations</a:t>
            </a:r>
            <a:endParaRPr lang="en-US" dirty="0" smtClean="0"/>
          </a:p>
          <a:p>
            <a:pPr marL="457200" indent="-457200" algn="ctr">
              <a:lnSpc>
                <a:spcPct val="200000"/>
              </a:lnSpc>
              <a:buFont typeface="+mj-ea"/>
              <a:buAutoNum type="circleNumDbPlain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Wouter Verkerke, NIKHEF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37</a:t>
            </a:fld>
            <a:endParaRPr lang="nl-NL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9460362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Reminder – the signal strengths in the individual channels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Wouter Verkerke, NIKHEF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6369" y="1760537"/>
            <a:ext cx="3432168" cy="5105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7543" y="2479861"/>
            <a:ext cx="4095394" cy="400507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38</a:t>
            </a:fld>
            <a:endParaRPr lang="nl-NL" dirty="0">
              <a:latin typeface="Helvetica Neue Light"/>
              <a:cs typeface="Helvetica Neue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12937" y="922337"/>
            <a:ext cx="73146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Signal strength fits of individual experiments/channels</a:t>
            </a:r>
            <a:endParaRPr lang="en-US" sz="2400" i="1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4086002" y="4771802"/>
            <a:ext cx="2356493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By tagged production mode </a:t>
            </a:r>
            <a:endParaRPr lang="en-US" sz="1400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50429" y="4927229"/>
            <a:ext cx="2198038" cy="307777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By fitted production mode </a:t>
            </a:r>
            <a:endParaRPr lang="en-US" sz="1400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7138762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global signal strength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Assuming SM ratios of production cross-sections and decay rates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NB: Theory uncertainties on the inclusive SM cross-section enter </a:t>
            </a:r>
            <a:br>
              <a:rPr lang="en-US" dirty="0" smtClean="0"/>
            </a:br>
            <a:r>
              <a:rPr lang="en-US" dirty="0" smtClean="0"/>
              <a:t>       through denominator in Higgs signal strength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Wouter Verkerke, NIKHEF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937" y="2141537"/>
            <a:ext cx="2667000" cy="81460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4500" y="3132137"/>
            <a:ext cx="8702837" cy="7620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970337" y="4427537"/>
            <a:ext cx="6096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Stat and </a:t>
            </a:r>
            <a:r>
              <a:rPr lang="en-US" sz="2000" i="1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Th.Sig</a:t>
            </a:r>
            <a:r>
              <a:rPr lang="en-US" sz="2000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of comparable size</a:t>
            </a:r>
            <a:br>
              <a:rPr lang="en-US" sz="2000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</a:br>
            <a:r>
              <a:rPr lang="en-US" sz="2000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(</a:t>
            </a:r>
            <a:r>
              <a:rPr lang="en-US" sz="2000" i="1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Th.Sig</a:t>
            </a:r>
            <a:r>
              <a:rPr lang="en-US" sz="2000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dominated by </a:t>
            </a:r>
            <a:r>
              <a:rPr lang="en-US" sz="2000" i="1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ggF</a:t>
            </a:r>
            <a:r>
              <a:rPr lang="en-US" sz="2000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cross-section uncertainty)</a:t>
            </a:r>
            <a:endParaRPr lang="en-US" sz="2000" i="1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flipV="1">
            <a:off x="8770937" y="3817937"/>
            <a:ext cx="457200" cy="762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H="1" flipV="1">
            <a:off x="3894137" y="3741737"/>
            <a:ext cx="533400" cy="762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89137" y="6256337"/>
            <a:ext cx="3389662" cy="872114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 bwMode="auto">
          <a:xfrm>
            <a:off x="2598737" y="6637337"/>
            <a:ext cx="1676400" cy="533400"/>
          </a:xfrm>
          <a:prstGeom prst="ellipse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39</a:t>
            </a:fld>
            <a:endParaRPr lang="nl-NL" dirty="0">
              <a:latin typeface="Helvetica Neue Light"/>
              <a:cs typeface="Helvetica Neue Light"/>
            </a:endParaRPr>
          </a:p>
        </p:txBody>
      </p:sp>
      <p:sp>
        <p:nvSpPr>
          <p:cNvPr id="8" name="TextBox 7"/>
          <p:cNvSpPr txBox="1"/>
          <p:nvPr/>
        </p:nvSpPr>
        <p:spPr>
          <a:xfrm rot="20991470">
            <a:off x="4297288" y="2010368"/>
            <a:ext cx="37603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 dirty="0" smtClean="0">
                <a:latin typeface="Helvetica Neue Light"/>
                <a:cs typeface="Helvetica Neue Light"/>
              </a:rPr>
              <a:t>Most precise result at the</a:t>
            </a:r>
            <a:br>
              <a:rPr lang="en-US" i="1" dirty="0" smtClean="0">
                <a:latin typeface="Helvetica Neue Light"/>
                <a:cs typeface="Helvetica Neue Light"/>
              </a:rPr>
            </a:br>
            <a:r>
              <a:rPr lang="en-US" i="1" dirty="0" smtClean="0">
                <a:latin typeface="Helvetica Neue Light"/>
                <a:cs typeface="Helvetica Neue Light"/>
              </a:rPr>
              <a:t>expense of the largest assumptions</a:t>
            </a:r>
            <a:endParaRPr lang="en-US" i="1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2273829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Run 1- Discovery of SM-like </a:t>
            </a:r>
            <a:r>
              <a:rPr lang="en-US" dirty="0" smtClean="0"/>
              <a:t>Higgs boson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Discovery of Standard-Model like Higgs boson in 2012 offers opportunity to investigate Higgs sector of nature in detail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812721" y="7170737"/>
            <a:ext cx="9210834" cy="424215"/>
          </a:xfrm>
        </p:spPr>
        <p:txBody>
          <a:bodyPr/>
          <a:lstStyle/>
          <a:p>
            <a:r>
              <a:rPr lang="en-US" dirty="0" smtClean="0"/>
              <a:t>Wouter Verkerke, NIKHEF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537" y="2065337"/>
            <a:ext cx="7134650" cy="3733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84611" y="2979737"/>
            <a:ext cx="3236595" cy="4114800"/>
          </a:xfrm>
          <a:prstGeom prst="rect">
            <a:avLst/>
          </a:prstGeom>
          <a:ln w="38100" cmpd="sng">
            <a:solidFill>
              <a:srgbClr val="00FFFF"/>
            </a:solidFill>
          </a:ln>
        </p:spPr>
      </p:pic>
      <p:pic>
        <p:nvPicPr>
          <p:cNvPr id="7" name="Picture 6" descr="gammagamma_run194108_evt564224000_ispy_3d-annotated-2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3737" y="5341937"/>
            <a:ext cx="3425711" cy="2197626"/>
          </a:xfrm>
          <a:prstGeom prst="rect">
            <a:avLst/>
          </a:prstGeom>
          <a:ln w="38100" cmpd="sng">
            <a:solidFill>
              <a:srgbClr val="00FFFF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1337" y="5341937"/>
            <a:ext cx="3200400" cy="2072640"/>
          </a:xfrm>
          <a:prstGeom prst="rect">
            <a:avLst/>
          </a:prstGeom>
          <a:ln w="38100" cmpd="sng">
            <a:solidFill>
              <a:srgbClr val="00FFFF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4</a:t>
            </a:fld>
            <a:endParaRPr lang="nl-NL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3608654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signal strength by production and decay mode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Wouter Verkerke, NIKHEF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536" y="1760536"/>
            <a:ext cx="3950163" cy="502920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7854" y="1836737"/>
            <a:ext cx="4664683" cy="5029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4944" y="1038006"/>
            <a:ext cx="36323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FF0000"/>
                </a:solidFill>
                <a:latin typeface="Helvetica Neue"/>
                <a:cs typeface="Helvetica Neue"/>
              </a:rPr>
              <a:t>Production signal strengths</a:t>
            </a:r>
          </a:p>
          <a:p>
            <a:pPr algn="ctr"/>
            <a:r>
              <a:rPr lang="en-US" sz="2000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(SM values of BRs assumed)</a:t>
            </a:r>
            <a:r>
              <a:rPr lang="en-US" sz="2000" b="1" i="1" dirty="0" smtClean="0">
                <a:solidFill>
                  <a:srgbClr val="FF0000"/>
                </a:solidFill>
                <a:latin typeface="Helvetica Neue"/>
                <a:cs typeface="Helvetica Neue"/>
              </a:rPr>
              <a:t> </a:t>
            </a:r>
            <a:endParaRPr lang="en-US" sz="2000" b="1" i="1" dirty="0">
              <a:solidFill>
                <a:srgbClr val="FF0000"/>
              </a:solidFill>
              <a:latin typeface="Helvetica Neue"/>
              <a:cs typeface="Helvetica Neu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85682" y="1052651"/>
            <a:ext cx="442130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i="1" dirty="0" smtClean="0">
                <a:solidFill>
                  <a:srgbClr val="FF0000"/>
                </a:solidFill>
                <a:latin typeface="Helvetica Neue"/>
                <a:cs typeface="Helvetica Neue"/>
              </a:rPr>
              <a:t>Decay signal strengths</a:t>
            </a:r>
          </a:p>
          <a:p>
            <a:pPr algn="ctr"/>
            <a:r>
              <a:rPr lang="en-US" sz="2000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(SM value of production </a:t>
            </a:r>
            <a:r>
              <a:rPr lang="en-US" sz="2000" i="1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σ’s</a:t>
            </a:r>
            <a:r>
              <a:rPr lang="en-US" sz="2000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assumed</a:t>
            </a:r>
            <a:r>
              <a:rPr lang="en-US" sz="2000" b="1" i="1" dirty="0" smtClean="0">
                <a:solidFill>
                  <a:srgbClr val="FF0000"/>
                </a:solidFill>
                <a:latin typeface="Helvetica Neue"/>
                <a:cs typeface="Helvetica Neue"/>
              </a:rPr>
              <a:t>) </a:t>
            </a:r>
            <a:endParaRPr lang="en-US" sz="2000" b="1" i="1" dirty="0">
              <a:solidFill>
                <a:srgbClr val="FF0000"/>
              </a:solidFill>
              <a:latin typeface="Helvetica Neue"/>
              <a:cs typeface="Helvetica Neu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9715" y="2827337"/>
            <a:ext cx="13812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  <a:latin typeface="Helvetica Neue Light"/>
                <a:cs typeface="Helvetica Neue Light"/>
              </a:rPr>
              <a:t>SM p-value</a:t>
            </a:r>
          </a:p>
          <a:p>
            <a:r>
              <a:rPr lang="en-US" i="1" dirty="0" smtClean="0">
                <a:solidFill>
                  <a:srgbClr val="0000FF"/>
                </a:solidFill>
                <a:latin typeface="Helvetica Neue Light"/>
                <a:cs typeface="Helvetica Neue Light"/>
              </a:rPr>
              <a:t>25%</a:t>
            </a:r>
            <a:endParaRPr lang="en-US" i="1" dirty="0">
              <a:solidFill>
                <a:srgbClr val="0000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542337" y="3055937"/>
            <a:ext cx="13793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  <a:latin typeface="Helvetica Neue Light"/>
                <a:cs typeface="Helvetica Neue Light"/>
              </a:rPr>
              <a:t>SM p-value</a:t>
            </a:r>
          </a:p>
          <a:p>
            <a:r>
              <a:rPr lang="en-US" i="1" dirty="0" smtClean="0">
                <a:solidFill>
                  <a:srgbClr val="0000FF"/>
                </a:solidFill>
                <a:latin typeface="Helvetica Neue Light"/>
                <a:cs typeface="Helvetica Neue Light"/>
              </a:rPr>
              <a:t>60%</a:t>
            </a:r>
            <a:endParaRPr lang="en-US" i="1" dirty="0">
              <a:solidFill>
                <a:srgbClr val="0000FF"/>
              </a:solidFill>
              <a:latin typeface="Helvetica Neue Light"/>
              <a:cs typeface="Helvetica Neue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46537" y="4656137"/>
            <a:ext cx="1616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339933"/>
                </a:solidFill>
                <a:latin typeface="Helvetica Neue Light"/>
                <a:cs typeface="Helvetica Neue Light"/>
              </a:rPr>
              <a:t>2.3σ from SM</a:t>
            </a:r>
            <a:endParaRPr lang="en-US" i="1" dirty="0">
              <a:solidFill>
                <a:srgbClr val="339933"/>
              </a:solidFill>
              <a:latin typeface="Helvetica Neue Light"/>
              <a:cs typeface="Helvetica Neue Light"/>
            </a:endParaRPr>
          </a:p>
        </p:txBody>
      </p:sp>
      <p:cxnSp>
        <p:nvCxnSpPr>
          <p:cNvPr id="13" name="Straight Arrow Connector 12"/>
          <p:cNvCxnSpPr>
            <a:stCxn id="11" idx="2"/>
          </p:cNvCxnSpPr>
          <p:nvPr/>
        </p:nvCxnSpPr>
        <p:spPr bwMode="auto">
          <a:xfrm flipH="1">
            <a:off x="3524851" y="5025469"/>
            <a:ext cx="1330137" cy="46886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2137936" y="6637337"/>
            <a:ext cx="543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Helvetica Neue"/>
                <a:cs typeface="Helvetica Neue"/>
              </a:rPr>
              <a:t>SM</a:t>
            </a:r>
            <a:endParaRPr lang="en-US" b="1" dirty="0">
              <a:solidFill>
                <a:schemeClr val="tx1"/>
              </a:solidFill>
              <a:latin typeface="Helvetica Neue"/>
              <a:cs typeface="Helvetica Neue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779300" y="6649005"/>
            <a:ext cx="543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tx1"/>
                </a:solidFill>
                <a:latin typeface="Helvetica Neue"/>
                <a:cs typeface="Helvetica Neue"/>
              </a:rPr>
              <a:t>SM</a:t>
            </a:r>
            <a:endParaRPr lang="en-US" b="1" dirty="0">
              <a:solidFill>
                <a:schemeClr val="tx1"/>
              </a:solidFill>
              <a:latin typeface="Helvetica Neue"/>
              <a:cs typeface="Helvetica Neue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40</a:t>
            </a:fld>
            <a:endParaRPr lang="nl-NL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0796503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Significance of combined observations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solidFill>
                  <a:srgbClr val="000000"/>
                </a:solidFill>
              </a:rPr>
              <a:t>Comparing likelihood of the best-fit </a:t>
            </a:r>
            <a:r>
              <a:rPr lang="en-US" sz="2400" dirty="0" smtClean="0">
                <a:solidFill>
                  <a:srgbClr val="000000"/>
                </a:solidFill>
              </a:rPr>
              <a:t>with </a:t>
            </a:r>
            <a:br>
              <a:rPr lang="en-US" sz="2400" dirty="0" smtClean="0">
                <a:solidFill>
                  <a:srgbClr val="000000"/>
                </a:solidFill>
              </a:rPr>
            </a:br>
            <a:r>
              <a:rPr lang="en-US" sz="2400" dirty="0" smtClean="0">
                <a:solidFill>
                  <a:srgbClr val="000000"/>
                </a:solidFill>
              </a:rPr>
              <a:t>likelihood assuming </a:t>
            </a:r>
            <a:r>
              <a:rPr lang="en-US" sz="2400" dirty="0" err="1">
                <a:solidFill>
                  <a:srgbClr val="000000"/>
                </a:solidFill>
              </a:rPr>
              <a:t>μ</a:t>
            </a:r>
            <a:r>
              <a:rPr lang="en-US" sz="2400" baseline="-25000" dirty="0" err="1">
                <a:solidFill>
                  <a:srgbClr val="000000"/>
                </a:solidFill>
              </a:rPr>
              <a:t>prod</a:t>
            </a:r>
            <a:r>
              <a:rPr lang="en-US" sz="2400" dirty="0">
                <a:solidFill>
                  <a:srgbClr val="000000"/>
                </a:solidFill>
              </a:rPr>
              <a:t>=0 </a:t>
            </a:r>
            <a:r>
              <a:rPr lang="en-US" sz="2400" dirty="0" smtClean="0">
                <a:solidFill>
                  <a:srgbClr val="000000"/>
                </a:solidFill>
              </a:rPr>
              <a:t>or </a:t>
            </a:r>
            <a:r>
              <a:rPr lang="en-US" sz="2400" dirty="0" err="1" smtClean="0">
                <a:solidFill>
                  <a:srgbClr val="000000"/>
                </a:solidFill>
              </a:rPr>
              <a:t>μ</a:t>
            </a:r>
            <a:r>
              <a:rPr lang="en-US" sz="2400" baseline="30000" dirty="0" err="1" smtClean="0">
                <a:solidFill>
                  <a:srgbClr val="000000"/>
                </a:solidFill>
              </a:rPr>
              <a:t>decay</a:t>
            </a:r>
            <a:r>
              <a:rPr lang="en-US" sz="2400" dirty="0">
                <a:solidFill>
                  <a:srgbClr val="000000"/>
                </a:solidFill>
              </a:rPr>
              <a:t>=0 </a:t>
            </a:r>
            <a:r>
              <a:rPr lang="en-US" sz="2400" dirty="0" smtClean="0">
                <a:solidFill>
                  <a:srgbClr val="000000"/>
                </a:solidFill>
              </a:rPr>
              <a:t> we </a:t>
            </a:r>
            <a:r>
              <a:rPr lang="en-US" sz="2400" dirty="0">
                <a:solidFill>
                  <a:srgbClr val="000000"/>
                </a:solidFill>
              </a:rPr>
              <a:t>obtain: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Wouter Verkerke, NIKHEF</a:t>
            </a:r>
            <a:endParaRPr lang="en-US" dirty="0"/>
          </a:p>
        </p:txBody>
      </p:sp>
      <p:graphicFrame>
        <p:nvGraphicFramePr>
          <p:cNvPr id="5" name="Content Placeholder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12716481"/>
              </p:ext>
            </p:extLst>
          </p:nvPr>
        </p:nvGraphicFramePr>
        <p:xfrm>
          <a:off x="1684337" y="2217737"/>
          <a:ext cx="6997698" cy="360426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882898"/>
                <a:gridCol w="1943100"/>
                <a:gridCol w="2171700"/>
              </a:tblGrid>
              <a:tr h="274412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 dirty="0" smtClean="0">
                        <a:effectLst/>
                        <a:latin typeface="Helvetica Neue Light"/>
                        <a:cs typeface="Helvetica Neue Light"/>
                      </a:endParaRPr>
                    </a:p>
                    <a:p>
                      <a:pPr algn="l" fontAlgn="b"/>
                      <a:r>
                        <a:rPr lang="en-US" sz="2000" b="0" i="0" u="none" strike="noStrike" dirty="0" smtClean="0">
                          <a:effectLst/>
                          <a:latin typeface="Helvetica Neue Light"/>
                          <a:cs typeface="Helvetica Neue Light"/>
                        </a:rPr>
                        <a:t>Production</a:t>
                      </a:r>
                      <a:r>
                        <a:rPr lang="en-US" sz="2000" b="0" i="0" u="none" strike="noStrike" baseline="0" dirty="0" smtClean="0">
                          <a:effectLst/>
                          <a:latin typeface="Helvetica Neue Light"/>
                          <a:cs typeface="Helvetica Neue Light"/>
                        </a:rPr>
                        <a:t> process</a:t>
                      </a: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effectLst/>
                          <a:latin typeface="Helvetica Neue Light"/>
                          <a:cs typeface="Helvetica Neue Light"/>
                        </a:rPr>
                        <a:t>Observed Significance</a:t>
                      </a:r>
                      <a:r>
                        <a:rPr lang="en-US" sz="2000" b="0" i="0" u="none" strike="noStrike" baseline="0" dirty="0" smtClean="0">
                          <a:effectLst/>
                          <a:latin typeface="Helvetica Neue Light"/>
                          <a:cs typeface="Helvetica Neue Light"/>
                        </a:rPr>
                        <a:t>(σ)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 smtClean="0">
                          <a:effectLst/>
                          <a:latin typeface="Helvetica Neue Light"/>
                          <a:cs typeface="Helvetica Neue Light"/>
                        </a:rPr>
                        <a:t>Expected Significance</a:t>
                      </a:r>
                      <a:r>
                        <a:rPr lang="en-US" sz="2000" b="0" i="0" u="none" strike="noStrike" baseline="0" dirty="0" smtClean="0">
                          <a:effectLst/>
                          <a:latin typeface="Helvetica Neue Light"/>
                          <a:cs typeface="Helvetica Neue Light"/>
                        </a:rPr>
                        <a:t> (σ)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16688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VBF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 dirty="0" smtClean="0">
                          <a:solidFill>
                            <a:schemeClr val="tx1"/>
                          </a:solidFill>
                          <a:latin typeface="Helvetica Neue"/>
                          <a:cs typeface="Helvetica Neue"/>
                        </a:rPr>
                        <a:t>5.4</a:t>
                      </a:r>
                      <a:endParaRPr lang="en-US" sz="2400" b="1" i="0" dirty="0">
                        <a:solidFill>
                          <a:schemeClr val="tx1"/>
                        </a:solidFill>
                        <a:latin typeface="Helvetica Neue"/>
                        <a:cs typeface="Helvetica Neue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 smtClean="0">
                          <a:solidFill>
                            <a:schemeClr val="tx1"/>
                          </a:solidFill>
                          <a:latin typeface="Helvetica Neue Light"/>
                          <a:cs typeface="Helvetica Neue Light"/>
                        </a:rPr>
                        <a:t>4.7</a:t>
                      </a:r>
                      <a:endParaRPr lang="en-US" sz="2400" b="0" i="0" dirty="0">
                        <a:solidFill>
                          <a:schemeClr val="tx1"/>
                        </a:solidFill>
                        <a:latin typeface="Helvetica Neue Light"/>
                        <a:cs typeface="Helvetica Neue Light"/>
                      </a:endParaRPr>
                    </a:p>
                  </a:txBody>
                  <a:tcPr marL="12700" marR="12700" marT="12700" marB="0" anchor="b"/>
                </a:tc>
              </a:tr>
              <a:tr h="172066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WH</a:t>
                      </a:r>
                      <a:endParaRPr lang="el-GR" sz="2400" b="0" i="0" u="none" strike="noStrike" dirty="0"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 smtClean="0">
                          <a:solidFill>
                            <a:schemeClr val="tx1"/>
                          </a:solidFill>
                          <a:latin typeface="Helvetica Neue Light"/>
                          <a:cs typeface="Helvetica Neue Light"/>
                        </a:rPr>
                        <a:t>2.4</a:t>
                      </a:r>
                      <a:endParaRPr lang="en-US" sz="2400" b="0" i="0" dirty="0">
                        <a:solidFill>
                          <a:schemeClr val="tx1"/>
                        </a:solidFill>
                        <a:latin typeface="Helvetica Neue Light"/>
                        <a:cs typeface="Helvetica Neue Ligh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 smtClean="0">
                          <a:solidFill>
                            <a:schemeClr val="tx1"/>
                          </a:solidFill>
                          <a:latin typeface="Helvetica Neue Light"/>
                          <a:cs typeface="Helvetica Neue Light"/>
                        </a:rPr>
                        <a:t>2.7</a:t>
                      </a:r>
                      <a:endParaRPr lang="en-US" sz="2400" b="0" i="0" dirty="0">
                        <a:solidFill>
                          <a:schemeClr val="tx1"/>
                        </a:solidFill>
                        <a:latin typeface="Helvetica Neue Light"/>
                        <a:cs typeface="Helvetica Neue Light"/>
                      </a:endParaRPr>
                    </a:p>
                  </a:txBody>
                  <a:tcPr marL="12700" marR="12700" marT="12700" marB="0" anchor="b"/>
                </a:tc>
              </a:tr>
              <a:tr h="16688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ZH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 smtClean="0">
                          <a:solidFill>
                            <a:schemeClr val="tx1"/>
                          </a:solidFill>
                          <a:latin typeface="Helvetica Neue Light"/>
                          <a:cs typeface="Helvetica Neue Light"/>
                        </a:rPr>
                        <a:t>2.3</a:t>
                      </a:r>
                      <a:endParaRPr lang="en-US" sz="2400" b="0" i="0" dirty="0">
                        <a:solidFill>
                          <a:schemeClr val="tx1"/>
                        </a:solidFill>
                        <a:latin typeface="Helvetica Neue Light"/>
                        <a:cs typeface="Helvetica Neue Ligh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 smtClean="0">
                          <a:solidFill>
                            <a:schemeClr val="tx1"/>
                          </a:solidFill>
                          <a:latin typeface="Helvetica Neue Light"/>
                          <a:cs typeface="Helvetica Neue Light"/>
                        </a:rPr>
                        <a:t>2.9</a:t>
                      </a:r>
                      <a:endParaRPr lang="en-US" sz="2400" b="0" i="0" dirty="0">
                        <a:solidFill>
                          <a:schemeClr val="tx1"/>
                        </a:solidFill>
                        <a:latin typeface="Helvetica Neue Light"/>
                        <a:cs typeface="Helvetica Neue Light"/>
                      </a:endParaRPr>
                    </a:p>
                  </a:txBody>
                  <a:tcPr marL="12700" marR="12700" marT="12700" marB="0" anchor="b"/>
                </a:tc>
              </a:tr>
              <a:tr h="16688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VH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 smtClean="0">
                          <a:solidFill>
                            <a:schemeClr val="tx1"/>
                          </a:solidFill>
                          <a:latin typeface="Helvetica Neue Light"/>
                          <a:cs typeface="Helvetica Neue Light"/>
                        </a:rPr>
                        <a:t>3.5</a:t>
                      </a:r>
                      <a:endParaRPr lang="en-US" sz="2400" b="0" i="0" dirty="0">
                        <a:solidFill>
                          <a:schemeClr val="tx1"/>
                        </a:solidFill>
                        <a:latin typeface="Helvetica Neue Light"/>
                        <a:cs typeface="Helvetica Neue Ligh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 smtClean="0">
                          <a:solidFill>
                            <a:schemeClr val="tx1"/>
                          </a:solidFill>
                          <a:latin typeface="Helvetica Neue Light"/>
                          <a:cs typeface="Helvetica Neue Light"/>
                        </a:rPr>
                        <a:t>4.2</a:t>
                      </a:r>
                      <a:endParaRPr lang="en-US" sz="2400" b="0" i="0" dirty="0">
                        <a:solidFill>
                          <a:schemeClr val="tx1"/>
                        </a:solidFill>
                        <a:latin typeface="Helvetica Neue Light"/>
                        <a:cs typeface="Helvetica Neue Light"/>
                      </a:endParaRPr>
                    </a:p>
                  </a:txBody>
                  <a:tcPr marL="12700" marR="12700" marT="12700" marB="0" anchor="b"/>
                </a:tc>
              </a:tr>
              <a:tr h="16688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ttH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 smtClean="0">
                          <a:solidFill>
                            <a:schemeClr val="tx1"/>
                          </a:solidFill>
                          <a:latin typeface="Helvetica Neue Light"/>
                          <a:cs typeface="Helvetica Neue Light"/>
                        </a:rPr>
                        <a:t>4.4</a:t>
                      </a:r>
                      <a:endParaRPr lang="en-US" sz="2400" b="0" i="0" dirty="0">
                        <a:solidFill>
                          <a:schemeClr val="tx1"/>
                        </a:solidFill>
                        <a:latin typeface="Helvetica Neue Light"/>
                        <a:cs typeface="Helvetica Neue Ligh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 smtClean="0">
                          <a:solidFill>
                            <a:schemeClr val="tx1"/>
                          </a:solidFill>
                          <a:latin typeface="Helvetica Neue Light"/>
                          <a:cs typeface="Helvetica Neue Light"/>
                        </a:rPr>
                        <a:t>2.0</a:t>
                      </a:r>
                      <a:endParaRPr lang="en-US" sz="2400" b="0" i="0" dirty="0">
                        <a:solidFill>
                          <a:schemeClr val="tx1"/>
                        </a:solidFill>
                        <a:latin typeface="Helvetica Neue Light"/>
                        <a:cs typeface="Helvetica Neue Light"/>
                      </a:endParaRPr>
                    </a:p>
                  </a:txBody>
                  <a:tcPr marL="12700" marR="12700" marT="12700" marB="0" anchor="b"/>
                </a:tc>
              </a:tr>
              <a:tr h="166887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0" i="0" u="none" strike="noStrike" dirty="0" smtClean="0">
                          <a:solidFill>
                            <a:schemeClr val="bg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Decay</a:t>
                      </a:r>
                      <a:r>
                        <a:rPr lang="en-US" sz="2000" b="0" i="0" u="none" strike="noStrike" baseline="0" dirty="0" smtClean="0">
                          <a:solidFill>
                            <a:schemeClr val="bg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 channel</a:t>
                      </a:r>
                      <a:endParaRPr lang="en-US" sz="2000" b="0" i="0" u="none" strike="noStrike" dirty="0">
                        <a:solidFill>
                          <a:schemeClr val="bg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Helvetica Neue Light"/>
                        <a:cs typeface="Helvetica Neue Light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b="0" i="0" dirty="0">
                        <a:latin typeface="Helvetica Neue Light"/>
                        <a:cs typeface="Helvetica Neue Light"/>
                      </a:endParaRPr>
                    </a:p>
                  </a:txBody>
                  <a:tcPr marL="12700" marR="12700" marT="12700" marB="0" anchor="b"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16688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H</a:t>
                      </a:r>
                      <a:r>
                        <a:rPr lang="en-US" sz="1800" b="0" i="0" dirty="0" smtClean="0">
                          <a:solidFill>
                            <a:schemeClr val="tx1"/>
                          </a:solidFill>
                          <a:latin typeface="Helvetica Neue Light"/>
                          <a:cs typeface="Helvetica Neue Light"/>
                          <a:sym typeface="Wingdings"/>
                        </a:rPr>
                        <a:t></a:t>
                      </a:r>
                      <a:r>
                        <a:rPr lang="en-US" sz="2400" b="0" i="0" dirty="0" smtClean="0">
                          <a:solidFill>
                            <a:schemeClr val="tx1"/>
                          </a:solidFill>
                          <a:latin typeface="Helvetica Neue Light"/>
                          <a:cs typeface="Helvetica Neue Light"/>
                          <a:sym typeface="Wingdings"/>
                        </a:rPr>
                        <a:t>ττ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i="0" dirty="0" smtClean="0">
                          <a:solidFill>
                            <a:schemeClr val="tx1"/>
                          </a:solidFill>
                          <a:latin typeface="Helvetica Neue"/>
                          <a:cs typeface="Helvetica Neue"/>
                        </a:rPr>
                        <a:t>5.5</a:t>
                      </a:r>
                      <a:endParaRPr lang="en-US" sz="2400" b="1" i="0" dirty="0">
                        <a:solidFill>
                          <a:schemeClr val="tx1"/>
                        </a:solidFill>
                        <a:latin typeface="Helvetica Neue"/>
                        <a:cs typeface="Helvetica Neue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 smtClean="0">
                          <a:solidFill>
                            <a:schemeClr val="tx1"/>
                          </a:solidFill>
                          <a:latin typeface="Helvetica Neue Light"/>
                          <a:cs typeface="Helvetica Neue Light"/>
                        </a:rPr>
                        <a:t>5.0</a:t>
                      </a:r>
                      <a:endParaRPr lang="en-US" sz="2400" b="0" i="0" dirty="0">
                        <a:solidFill>
                          <a:schemeClr val="tx1"/>
                        </a:solidFill>
                        <a:latin typeface="Helvetica Neue Light"/>
                        <a:cs typeface="Helvetica Neue Light"/>
                      </a:endParaRPr>
                    </a:p>
                  </a:txBody>
                  <a:tcPr marL="12700" marR="12700" marT="12700" marB="0" anchor="b"/>
                </a:tc>
              </a:tr>
              <a:tr h="166887"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Helvetica Neue Light"/>
                          <a:cs typeface="Helvetica Neue Light"/>
                        </a:rPr>
                        <a:t>H</a:t>
                      </a:r>
                      <a:r>
                        <a:rPr lang="en-US" sz="1800" b="0" i="0" dirty="0" smtClean="0">
                          <a:solidFill>
                            <a:schemeClr val="tx1"/>
                          </a:solidFill>
                          <a:latin typeface="Helvetica Neue Light"/>
                          <a:cs typeface="Helvetica Neue Light"/>
                          <a:sym typeface="Wingdings"/>
                        </a:rPr>
                        <a:t></a:t>
                      </a:r>
                      <a:r>
                        <a:rPr lang="en-US" sz="2400" b="0" i="0" dirty="0" smtClean="0">
                          <a:solidFill>
                            <a:schemeClr val="tx1"/>
                          </a:solidFill>
                          <a:latin typeface="Helvetica Neue Light"/>
                          <a:cs typeface="Helvetica Neue Light"/>
                          <a:sym typeface="Wingdings"/>
                        </a:rPr>
                        <a:t>bb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/>
                        <a:latin typeface="Helvetica Neue Light"/>
                        <a:cs typeface="Helvetica Neue Ligh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 smtClean="0">
                          <a:solidFill>
                            <a:schemeClr val="tx1"/>
                          </a:solidFill>
                          <a:latin typeface="Helvetica Neue Light"/>
                          <a:cs typeface="Helvetica Neue Light"/>
                        </a:rPr>
                        <a:t>2.6</a:t>
                      </a:r>
                      <a:endParaRPr lang="en-US" sz="2400" b="0" i="0" dirty="0">
                        <a:solidFill>
                          <a:schemeClr val="tx1"/>
                        </a:solidFill>
                        <a:latin typeface="Helvetica Neue Light"/>
                        <a:cs typeface="Helvetica Neue Light"/>
                      </a:endParaRPr>
                    </a:p>
                  </a:txBody>
                  <a:tcPr marL="12700" marR="12700" marT="12700" marB="0" anchor="b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i="0" dirty="0" smtClean="0">
                          <a:solidFill>
                            <a:schemeClr val="tx1"/>
                          </a:solidFill>
                          <a:latin typeface="Helvetica Neue Light"/>
                          <a:cs typeface="Helvetica Neue Light"/>
                        </a:rPr>
                        <a:t>3.7</a:t>
                      </a:r>
                      <a:endParaRPr lang="en-US" sz="2400" b="0" i="0" dirty="0">
                        <a:solidFill>
                          <a:schemeClr val="tx1"/>
                        </a:solidFill>
                        <a:latin typeface="Helvetica Neue Light"/>
                        <a:cs typeface="Helvetica Neue Light"/>
                      </a:endParaRPr>
                    </a:p>
                  </a:txBody>
                  <a:tcPr marL="12700" marR="12700" marT="12700" marB="0" anchor="b"/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1227137" y="6234251"/>
            <a:ext cx="960913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000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VBF production and </a:t>
            </a:r>
            <a:r>
              <a:rPr lang="en-US" sz="2000" i="1" dirty="0" err="1">
                <a:solidFill>
                  <a:srgbClr val="FF0000"/>
                </a:solidFill>
                <a:latin typeface="Helvetica Neue Light"/>
                <a:cs typeface="Helvetica Neue Light"/>
              </a:rPr>
              <a:t>H</a:t>
            </a:r>
            <a:r>
              <a:rPr lang="en-US" sz="2000" i="1" dirty="0" err="1">
                <a:solidFill>
                  <a:srgbClr val="FF0000"/>
                </a:solidFill>
                <a:latin typeface="Helvetica Neue Light"/>
                <a:cs typeface="Helvetica Neue Light"/>
                <a:sym typeface="Wingdings"/>
              </a:rPr>
              <a:t></a:t>
            </a:r>
            <a:r>
              <a:rPr lang="en-US" sz="2000" i="1" dirty="0" err="1">
                <a:solidFill>
                  <a:srgbClr val="FF0000"/>
                </a:solidFill>
                <a:latin typeface="Helvetica Neue Light"/>
                <a:cs typeface="Helvetica Neue Light"/>
              </a:rPr>
              <a:t>ττ</a:t>
            </a:r>
            <a:r>
              <a:rPr lang="en-US" sz="2000" i="1" dirty="0">
                <a:solidFill>
                  <a:srgbClr val="FF0000"/>
                </a:solidFill>
                <a:latin typeface="Helvetica Neue Light"/>
                <a:cs typeface="Helvetica Neue Light"/>
              </a:rPr>
              <a:t> now established at over 5 </a:t>
            </a:r>
            <a:r>
              <a:rPr lang="en-US" sz="2000" i="1" dirty="0" err="1">
                <a:solidFill>
                  <a:srgbClr val="FF0000"/>
                </a:solidFill>
                <a:latin typeface="Helvetica Neue Light"/>
                <a:cs typeface="Helvetica Neue Light"/>
              </a:rPr>
              <a:t>σ</a:t>
            </a:r>
            <a:r>
              <a:rPr lang="en-US" sz="2000" i="1" dirty="0">
                <a:solidFill>
                  <a:srgbClr val="FF0000"/>
                </a:solidFill>
                <a:latin typeface="Helvetica Neue Light"/>
                <a:cs typeface="Helvetica Neue Light"/>
              </a:rPr>
              <a:t>. </a:t>
            </a:r>
            <a:endParaRPr lang="en-US" sz="2000" i="1" dirty="0" smtClean="0">
              <a:solidFill>
                <a:srgbClr val="FF0000"/>
              </a:solidFill>
              <a:latin typeface="Helvetica Neue Light"/>
              <a:cs typeface="Helvetica Neue Light"/>
            </a:endParaRPr>
          </a:p>
          <a:p>
            <a:pPr marL="0" indent="0">
              <a:buNone/>
            </a:pPr>
            <a:r>
              <a:rPr lang="en-US" sz="2000" i="1" dirty="0" err="1">
                <a:solidFill>
                  <a:srgbClr val="FF0000"/>
                </a:solidFill>
                <a:latin typeface="Helvetica Neue Light"/>
                <a:cs typeface="Helvetica Neue Light"/>
              </a:rPr>
              <a:t>ggF</a:t>
            </a:r>
            <a:r>
              <a:rPr lang="en-US" sz="2000" i="1" dirty="0">
                <a:solidFill>
                  <a:srgbClr val="FF0000"/>
                </a:solidFill>
                <a:latin typeface="Helvetica Neue Light"/>
                <a:cs typeface="Helvetica Neue Light"/>
              </a:rPr>
              <a:t> and </a:t>
            </a:r>
            <a:r>
              <a:rPr lang="en-US" sz="2000" i="1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H</a:t>
            </a:r>
            <a:r>
              <a:rPr lang="en-US" sz="2000" i="1" dirty="0" err="1" smtClean="0">
                <a:solidFill>
                  <a:srgbClr val="FF0000"/>
                </a:solidFill>
                <a:latin typeface="Helvetica Neue Light"/>
                <a:cs typeface="Helvetica Neue Light"/>
                <a:sym typeface="Wingdings"/>
              </a:rPr>
              <a:t></a:t>
            </a:r>
            <a:r>
              <a:rPr lang="en-US" sz="2000" i="1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ZZ,γγ,WW</a:t>
            </a:r>
            <a:r>
              <a:rPr lang="en-US" sz="2000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</a:t>
            </a:r>
            <a:r>
              <a:rPr lang="en-US" sz="2000" i="1" dirty="0">
                <a:solidFill>
                  <a:srgbClr val="FF0000"/>
                </a:solidFill>
                <a:latin typeface="Helvetica Neue Light"/>
                <a:cs typeface="Helvetica Neue Light"/>
              </a:rPr>
              <a:t>already established by each experiment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41</a:t>
            </a:fld>
            <a:endParaRPr lang="nl-NL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8364218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r="3575"/>
          <a:stretch/>
        </p:blipFill>
        <p:spPr>
          <a:xfrm>
            <a:off x="4884707" y="1760537"/>
            <a:ext cx="5951568" cy="5875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 strength in V,F-mediated production by decay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3737" y="1102961"/>
            <a:ext cx="9210834" cy="5854171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Measure </a:t>
            </a:r>
            <a:r>
              <a:rPr lang="en-US" dirty="0" err="1" smtClean="0">
                <a:solidFill>
                  <a:srgbClr val="FF0000"/>
                </a:solidFill>
              </a:rPr>
              <a:t>ggF</a:t>
            </a:r>
            <a:r>
              <a:rPr lang="en-US" dirty="0" err="1">
                <a:solidFill>
                  <a:srgbClr val="FF0000"/>
                </a:solidFill>
              </a:rPr>
              <a:t>+</a:t>
            </a:r>
            <a:r>
              <a:rPr lang="en-US" dirty="0" err="1" smtClean="0">
                <a:solidFill>
                  <a:srgbClr val="FF0000"/>
                </a:solidFill>
              </a:rPr>
              <a:t>ttH</a:t>
            </a:r>
            <a:r>
              <a:rPr lang="en-US" dirty="0" smtClean="0">
                <a:solidFill>
                  <a:srgbClr val="FF0000"/>
                </a:solidFill>
              </a:rPr>
              <a:t> production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“fermion-mediated</a:t>
            </a:r>
            <a:r>
              <a:rPr lang="en-US" dirty="0" smtClean="0"/>
              <a:t>” and</a:t>
            </a:r>
            <a:br>
              <a:rPr lang="en-US" dirty="0" smtClean="0"/>
            </a:br>
            <a:r>
              <a:rPr lang="en-US" dirty="0" smtClean="0">
                <a:solidFill>
                  <a:schemeClr val="accent2"/>
                </a:solidFill>
              </a:rPr>
              <a:t>VBF</a:t>
            </a:r>
            <a:r>
              <a:rPr lang="en-US" dirty="0">
                <a:solidFill>
                  <a:schemeClr val="accent2"/>
                </a:solidFill>
              </a:rPr>
              <a:t>+</a:t>
            </a:r>
            <a:r>
              <a:rPr lang="en-US" dirty="0" smtClean="0">
                <a:solidFill>
                  <a:schemeClr val="accent2"/>
                </a:solidFill>
              </a:rPr>
              <a:t>VH production </a:t>
            </a:r>
            <a:br>
              <a:rPr lang="en-US" dirty="0" smtClean="0">
                <a:solidFill>
                  <a:schemeClr val="accent2"/>
                </a:solidFill>
              </a:rPr>
            </a:br>
            <a:r>
              <a:rPr lang="en-US" dirty="0" smtClean="0">
                <a:solidFill>
                  <a:schemeClr val="accent2"/>
                </a:solidFill>
              </a:rPr>
              <a:t>“boson-mediated</a:t>
            </a:r>
            <a:r>
              <a:rPr lang="en-US" dirty="0" smtClean="0"/>
              <a:t>”</a:t>
            </a:r>
            <a:br>
              <a:rPr lang="en-US" dirty="0" smtClean="0"/>
            </a:br>
            <a:r>
              <a:rPr lang="en-US" dirty="0" smtClean="0"/>
              <a:t>for each decay mode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/>
              <a:t>No assumption on SM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production or </a:t>
            </a:r>
            <a:r>
              <a:rPr lang="en-US" dirty="0"/>
              <a:t>decay rates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needed for </a:t>
            </a:r>
            <a:r>
              <a:rPr lang="en-US" dirty="0"/>
              <a:t>individual channels</a:t>
            </a:r>
            <a:r>
              <a:rPr lang="en-US" i="1" dirty="0" smtClean="0"/>
              <a:t>)</a:t>
            </a:r>
            <a:endParaRPr lang="en-US" i="1" dirty="0"/>
          </a:p>
          <a:p>
            <a:r>
              <a:rPr lang="en-US" dirty="0" smtClean="0"/>
              <a:t>Can also measure combined ratio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err="1" smtClean="0"/>
              <a:t>μ</a:t>
            </a:r>
            <a:r>
              <a:rPr lang="en-US" baseline="-25000" dirty="0" err="1" smtClean="0"/>
              <a:t>VBF+VH</a:t>
            </a:r>
            <a:r>
              <a:rPr lang="en-US" dirty="0" smtClean="0"/>
              <a:t>/</a:t>
            </a:r>
            <a:r>
              <a:rPr lang="en-US" dirty="0" err="1" smtClean="0"/>
              <a:t>μ</a:t>
            </a:r>
            <a:r>
              <a:rPr lang="en-US" baseline="-25000" dirty="0" err="1" smtClean="0"/>
              <a:t>ggF+ttH</a:t>
            </a:r>
            <a:r>
              <a:rPr lang="en-US" dirty="0" smtClean="0"/>
              <a:t> = 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over all decay modes</a:t>
            </a:r>
            <a:br>
              <a:rPr lang="en-US" dirty="0" smtClean="0"/>
            </a:br>
            <a:r>
              <a:rPr lang="en-US" b="1" dirty="0" smtClean="0">
                <a:latin typeface="Helvetica Neue"/>
                <a:cs typeface="Helvetica Neue"/>
              </a:rPr>
              <a:t>without</a:t>
            </a:r>
            <a:r>
              <a:rPr lang="en-US" dirty="0" smtClean="0"/>
              <a:t> assumptions on SM</a:t>
            </a:r>
            <a:br>
              <a:rPr lang="en-US" dirty="0" smtClean="0"/>
            </a:br>
            <a:r>
              <a:rPr lang="en-US" dirty="0" smtClean="0"/>
              <a:t>decay rates</a:t>
            </a:r>
            <a:r>
              <a:rPr lang="en-US" dirty="0"/>
              <a:t> </a:t>
            </a:r>
            <a:r>
              <a:rPr lang="en-US" dirty="0" smtClean="0"/>
              <a:t>(BRs cancel in ratio)</a:t>
            </a:r>
            <a:r>
              <a:rPr lang="en-US" i="1" dirty="0"/>
              <a:t/>
            </a:r>
            <a:br>
              <a:rPr lang="en-US" i="1" dirty="0"/>
            </a:br>
            <a:r>
              <a:rPr lang="en-US" dirty="0" smtClean="0"/>
              <a:t> </a:t>
            </a:r>
          </a:p>
        </p:txBody>
      </p:sp>
      <p:sp>
        <p:nvSpPr>
          <p:cNvPr id="6" name="Rectangle 5"/>
          <p:cNvSpPr/>
          <p:nvPr/>
        </p:nvSpPr>
        <p:spPr bwMode="auto">
          <a:xfrm>
            <a:off x="9380537" y="6942137"/>
            <a:ext cx="1371600" cy="60960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7" name="Rectangle 6"/>
          <p:cNvSpPr/>
          <p:nvPr/>
        </p:nvSpPr>
        <p:spPr bwMode="auto">
          <a:xfrm>
            <a:off x="5037137" y="1836737"/>
            <a:ext cx="533400" cy="1295400"/>
          </a:xfrm>
          <a:prstGeom prst="rect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068013" y="2217737"/>
            <a:ext cx="13793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00FF"/>
                </a:solidFill>
                <a:latin typeface="Helvetica Neue Light"/>
                <a:cs typeface="Helvetica Neue Light"/>
              </a:rPr>
              <a:t>SM p-value</a:t>
            </a:r>
          </a:p>
          <a:p>
            <a:r>
              <a:rPr lang="en-US" i="1" dirty="0" smtClean="0">
                <a:solidFill>
                  <a:srgbClr val="0000FF"/>
                </a:solidFill>
                <a:latin typeface="Helvetica Neue Light"/>
                <a:cs typeface="Helvetica Neue Light"/>
              </a:rPr>
              <a:t>62%</a:t>
            </a:r>
            <a:endParaRPr lang="en-US" i="1" dirty="0">
              <a:solidFill>
                <a:srgbClr val="0000FF"/>
              </a:solidFill>
              <a:latin typeface="Helvetica Neue Light"/>
              <a:cs typeface="Helvetica Neue Light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78059508"/>
              </p:ext>
            </p:extLst>
          </p:nvPr>
        </p:nvGraphicFramePr>
        <p:xfrm>
          <a:off x="3496428" y="5067300"/>
          <a:ext cx="1540709" cy="7318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81" name="Equation" r:id="rId4" imgW="508000" imgH="241300" progId="Equation.3">
                  <p:embed/>
                </p:oleObj>
              </mc:Choice>
              <mc:Fallback>
                <p:oleObj name="Equation" r:id="rId4" imgW="5080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496428" y="5067300"/>
                        <a:ext cx="1540709" cy="7318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Straight Connector 10"/>
          <p:cNvCxnSpPr/>
          <p:nvPr/>
        </p:nvCxnSpPr>
        <p:spPr bwMode="auto">
          <a:xfrm>
            <a:off x="2293937" y="5646737"/>
            <a:ext cx="8382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1303337" y="5646737"/>
            <a:ext cx="8382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42</a:t>
            </a:fld>
            <a:endParaRPr lang="nl-NL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6488338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Outline of this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721" y="1102961"/>
            <a:ext cx="8644016" cy="5381975"/>
          </a:xfrm>
        </p:spPr>
        <p:txBody>
          <a:bodyPr/>
          <a:lstStyle/>
          <a:p>
            <a:pPr marL="457200" indent="-457200" algn="ctr">
              <a:lnSpc>
                <a:spcPct val="200000"/>
              </a:lnSpc>
              <a:buFont typeface="+mj-ea"/>
              <a:buAutoNum type="circleNumDbPlain"/>
            </a:pPr>
            <a:r>
              <a:rPr lang="en-US" dirty="0" smtClean="0"/>
              <a:t>Introduction</a:t>
            </a:r>
          </a:p>
          <a:p>
            <a:pPr marL="457200" indent="-457200" algn="ctr">
              <a:lnSpc>
                <a:spcPct val="200000"/>
              </a:lnSpc>
              <a:buFont typeface="+mj-ea"/>
              <a:buAutoNum type="circleNumDbPlain"/>
            </a:pPr>
            <a:r>
              <a:rPr lang="en-US" dirty="0" smtClean="0"/>
              <a:t>Higgs boson phenomenology &amp; interpretation framework</a:t>
            </a:r>
          </a:p>
          <a:p>
            <a:pPr marL="457200" indent="-457200" algn="ctr">
              <a:lnSpc>
                <a:spcPct val="200000"/>
              </a:lnSpc>
              <a:buFont typeface="+mj-ea"/>
              <a:buAutoNum type="circleNumDbPlain"/>
            </a:pPr>
            <a:r>
              <a:rPr lang="en-US" dirty="0" smtClean="0"/>
              <a:t>Combination procedure &amp; experimental inputs</a:t>
            </a:r>
          </a:p>
          <a:p>
            <a:pPr marL="457200" indent="-457200" algn="ctr">
              <a:lnSpc>
                <a:spcPct val="200000"/>
              </a:lnSpc>
              <a:buFont typeface="+mj-ea"/>
              <a:buAutoNum type="circleNumDbPlain"/>
            </a:pPr>
            <a:r>
              <a:rPr lang="en-US" dirty="0" smtClean="0"/>
              <a:t>Signal strength measurements</a:t>
            </a:r>
          </a:p>
          <a:p>
            <a:pPr marL="457200" indent="-457200" algn="ctr">
              <a:lnSpc>
                <a:spcPct val="200000"/>
              </a:lnSpc>
              <a:buFont typeface="+mj-ea"/>
              <a:buAutoNum type="circleNumDbPlain"/>
            </a:pPr>
            <a:r>
              <a:rPr lang="en-US" b="1" dirty="0" smtClean="0">
                <a:latin typeface="Helvetica Neue"/>
                <a:cs typeface="Helvetica Neue"/>
              </a:rPr>
              <a:t>Constraints on Higgs boson couplings</a:t>
            </a:r>
          </a:p>
          <a:p>
            <a:pPr marL="457200" indent="-457200" algn="ctr">
              <a:lnSpc>
                <a:spcPct val="200000"/>
              </a:lnSpc>
              <a:buFont typeface="+mj-ea"/>
              <a:buAutoNum type="circleNumDbPlain"/>
            </a:pPr>
            <a:r>
              <a:rPr lang="en-US" dirty="0" smtClean="0"/>
              <a:t>Most generic </a:t>
            </a:r>
            <a:r>
              <a:rPr lang="en-US" dirty="0" err="1" smtClean="0"/>
              <a:t>parametrizations</a:t>
            </a:r>
            <a:endParaRPr lang="en-US" dirty="0" smtClean="0"/>
          </a:p>
          <a:p>
            <a:pPr marL="457200" indent="-457200" algn="ctr">
              <a:lnSpc>
                <a:spcPct val="200000"/>
              </a:lnSpc>
              <a:buFont typeface="+mj-ea"/>
              <a:buAutoNum type="circleNumDbPlain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Wouter Verkerke, NIKHEF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43</a:t>
            </a:fld>
            <a:endParaRPr lang="nl-NL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21971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Constraints for Higgs couplings to fermions, bosons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Assume universal scaling parameters for </a:t>
            </a:r>
            <a:br>
              <a:rPr lang="en-US" dirty="0" smtClean="0"/>
            </a:br>
            <a:r>
              <a:rPr lang="en-US" dirty="0" smtClean="0"/>
              <a:t>Higgs couplings to fermions (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F</a:t>
            </a:r>
            <a:r>
              <a:rPr lang="en-US" dirty="0" smtClean="0"/>
              <a:t>), bosons (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V</a:t>
            </a:r>
            <a:r>
              <a:rPr lang="en-US" dirty="0" smtClean="0"/>
              <a:t>)</a:t>
            </a:r>
          </a:p>
          <a:p>
            <a:r>
              <a:rPr lang="en-US" dirty="0" smtClean="0"/>
              <a:t>Assume only SM physics in loops, no invisible Higgs decays, κ</a:t>
            </a:r>
            <a:r>
              <a:rPr lang="en-US" baseline="-25000" dirty="0" smtClean="0"/>
              <a:t>F,V</a:t>
            </a:r>
            <a:r>
              <a:rPr lang="en-US" dirty="0" smtClean="0"/>
              <a:t>≥0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Wouter Verkerke, NIKHEF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43" y="2827337"/>
            <a:ext cx="4899162" cy="4724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1937" y="2903537"/>
            <a:ext cx="4873646" cy="4648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2137" y="1074737"/>
            <a:ext cx="3894138" cy="94531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44</a:t>
            </a:fld>
            <a:endParaRPr lang="nl-NL" dirty="0">
              <a:latin typeface="Helvetica Neue Light"/>
              <a:cs typeface="Helvetica Neue Ligh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4648" y="1025500"/>
            <a:ext cx="1636376" cy="1005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2393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Constraints for Higgs couplings to fermions, bosons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Wouter Verkerke, NIKHEF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5056" y="1760537"/>
            <a:ext cx="5875081" cy="5638800"/>
          </a:xfrm>
          <a:prstGeom prst="rect">
            <a:avLst/>
          </a:prstGeom>
        </p:spPr>
      </p:pic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Expanding parameter ranges to include negative couplings</a:t>
            </a:r>
            <a:endParaRPr lang="en-US" dirty="0"/>
          </a:p>
        </p:txBody>
      </p:sp>
      <p:cxnSp>
        <p:nvCxnSpPr>
          <p:cNvPr id="11" name="Straight Arrow Connector 10"/>
          <p:cNvCxnSpPr/>
          <p:nvPr/>
        </p:nvCxnSpPr>
        <p:spPr bwMode="auto">
          <a:xfrm flipV="1">
            <a:off x="998537" y="4960937"/>
            <a:ext cx="2133600" cy="1905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ysDash"/>
            <a:round/>
            <a:headEnd type="none" w="med" len="med"/>
            <a:tailEnd type="arrow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388937" y="6865937"/>
            <a:ext cx="510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Likelihood contour for negative </a:t>
            </a:r>
            <a:r>
              <a:rPr lang="en-US" i="1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k</a:t>
            </a:r>
            <a:r>
              <a:rPr lang="en-US" i="1" baseline="-250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F</a:t>
            </a:r>
            <a:r>
              <a:rPr lang="en-US" i="1" baseline="-25000" dirty="0">
                <a:solidFill>
                  <a:srgbClr val="FF0000"/>
                </a:solidFill>
                <a:latin typeface="Helvetica Neue Light"/>
                <a:cs typeface="Helvetica Neue Light"/>
              </a:rPr>
              <a:t> </a:t>
            </a:r>
            <a:r>
              <a:rPr lang="en-US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solution different for channels with interference contributions</a:t>
            </a:r>
            <a:endParaRPr lang="en-US" i="1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337" y="3513137"/>
            <a:ext cx="4269513" cy="3429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741843" y="5341937"/>
            <a:ext cx="19437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i="1" dirty="0" smtClean="0">
                <a:latin typeface="Helvetica Neue"/>
                <a:cs typeface="Helvetica Neue"/>
              </a:rPr>
              <a:t>Negative </a:t>
            </a:r>
            <a:r>
              <a:rPr lang="en-US" b="1" i="1" dirty="0" err="1" smtClean="0">
                <a:latin typeface="Helvetica Neue"/>
                <a:cs typeface="Helvetica Neue"/>
              </a:rPr>
              <a:t>k</a:t>
            </a:r>
            <a:r>
              <a:rPr lang="en-US" b="1" i="1" baseline="-25000" dirty="0" err="1" smtClean="0">
                <a:latin typeface="Helvetica Neue"/>
                <a:cs typeface="Helvetica Neue"/>
              </a:rPr>
              <a:t>F</a:t>
            </a:r>
            <a:r>
              <a:rPr lang="en-US" b="1" i="1" dirty="0" smtClean="0">
                <a:latin typeface="Helvetica Neue"/>
                <a:cs typeface="Helvetica Neue"/>
              </a:rPr>
              <a:t> </a:t>
            </a:r>
            <a:br>
              <a:rPr lang="en-US" b="1" i="1" dirty="0" smtClean="0">
                <a:latin typeface="Helvetica Neue"/>
                <a:cs typeface="Helvetica Neue"/>
              </a:rPr>
            </a:br>
            <a:r>
              <a:rPr lang="en-US" b="1" i="1" dirty="0" smtClean="0">
                <a:latin typeface="Helvetica Neue"/>
                <a:cs typeface="Helvetica Neue"/>
              </a:rPr>
              <a:t>very disfavored </a:t>
            </a:r>
            <a:br>
              <a:rPr lang="en-US" b="1" i="1" dirty="0" smtClean="0">
                <a:latin typeface="Helvetica Neue"/>
                <a:cs typeface="Helvetica Neue"/>
              </a:rPr>
            </a:br>
            <a:r>
              <a:rPr lang="en-US" b="1" i="1" dirty="0" smtClean="0">
                <a:latin typeface="Helvetica Neue"/>
                <a:cs typeface="Helvetica Neue"/>
              </a:rPr>
              <a:t>by combination</a:t>
            </a:r>
            <a:endParaRPr lang="en-US" b="1" i="1" dirty="0">
              <a:latin typeface="Helvetica Neue"/>
              <a:cs typeface="Helvetica Neue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45</a:t>
            </a:fld>
            <a:endParaRPr lang="nl-NL" dirty="0">
              <a:latin typeface="Helvetica Neue Light"/>
              <a:cs typeface="Helvetica Neue Light"/>
            </a:endParaRPr>
          </a:p>
        </p:txBody>
      </p:sp>
      <p:cxnSp>
        <p:nvCxnSpPr>
          <p:cNvPr id="17" name="Straight Connector 16"/>
          <p:cNvCxnSpPr/>
          <p:nvPr/>
        </p:nvCxnSpPr>
        <p:spPr bwMode="auto">
          <a:xfrm>
            <a:off x="6573198" y="5138993"/>
            <a:ext cx="11430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Arrow Connector 18"/>
          <p:cNvCxnSpPr/>
          <p:nvPr/>
        </p:nvCxnSpPr>
        <p:spPr bwMode="auto">
          <a:xfrm flipH="1">
            <a:off x="4275137" y="2979737"/>
            <a:ext cx="2286000" cy="381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3333CC"/>
            </a:solidFill>
            <a:prstDash val="sysDash"/>
            <a:round/>
            <a:headEnd type="none" w="med" len="med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>
          <a:xfrm>
            <a:off x="6637337" y="2598737"/>
            <a:ext cx="35664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Helvetica Neue Light"/>
                <a:cs typeface="Helvetica Neue Light"/>
              </a:rPr>
              <a:t>Positive WW contour reduced</a:t>
            </a:r>
            <a:br>
              <a:rPr lang="en-US" i="1" dirty="0" smtClean="0">
                <a:latin typeface="Helvetica Neue Light"/>
                <a:cs typeface="Helvetica Neue Light"/>
              </a:rPr>
            </a:br>
            <a:r>
              <a:rPr lang="en-US" i="1" dirty="0" smtClean="0">
                <a:latin typeface="Helvetica Neue Light"/>
                <a:cs typeface="Helvetica Neue Light"/>
              </a:rPr>
              <a:t>due to preferred negative solution</a:t>
            </a:r>
            <a:endParaRPr lang="en-US" i="1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584421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Constraints on tree-level Higgs couplings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Assume only SM physics in loops, </a:t>
            </a:r>
            <a:br>
              <a:rPr lang="en-US" dirty="0"/>
            </a:br>
            <a:r>
              <a:rPr lang="en-US" dirty="0"/>
              <a:t>no invisible Higgs decays</a:t>
            </a:r>
          </a:p>
          <a:p>
            <a:r>
              <a:rPr lang="en-US" dirty="0" smtClean="0"/>
              <a:t>Fit for scaling </a:t>
            </a:r>
            <a:r>
              <a:rPr lang="en-US" dirty="0"/>
              <a:t>parameters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for Higgs </a:t>
            </a:r>
            <a:r>
              <a:rPr lang="en-US" dirty="0"/>
              <a:t>couplings to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W, Z, b, t, </a:t>
            </a:r>
            <a:r>
              <a:rPr lang="en-US" dirty="0" err="1" smtClean="0"/>
              <a:t>τ</a:t>
            </a:r>
            <a:r>
              <a:rPr lang="en-US" dirty="0" smtClean="0"/>
              <a:t>, μ</a:t>
            </a:r>
            <a:br>
              <a:rPr lang="en-US" dirty="0" smtClean="0"/>
            </a:br>
            <a:endParaRPr lang="en-US" dirty="0" smtClean="0"/>
          </a:p>
          <a:p>
            <a:r>
              <a:rPr lang="en-US" i="1" dirty="0" smtClean="0"/>
              <a:t>NB: low measured value of </a:t>
            </a:r>
            <a:r>
              <a:rPr lang="en-US" i="1" dirty="0" err="1" smtClean="0"/>
              <a:t>κ</a:t>
            </a:r>
            <a:r>
              <a:rPr lang="en-US" i="1" baseline="-25000" dirty="0" err="1" smtClean="0"/>
              <a:t>b</a:t>
            </a:r>
            <a:r>
              <a:rPr lang="en-US" i="1" dirty="0" smtClean="0"/>
              <a:t> </a:t>
            </a:r>
            <a:r>
              <a:rPr lang="en-US" i="1" dirty="0"/>
              <a:t/>
            </a:r>
            <a:br>
              <a:rPr lang="en-US" i="1" dirty="0"/>
            </a:br>
            <a:r>
              <a:rPr lang="en-US" i="1" dirty="0" smtClean="0"/>
              <a:t>       reduces total width Γ</a:t>
            </a:r>
            <a:r>
              <a:rPr lang="en-US" i="1" baseline="-25000" dirty="0" smtClean="0"/>
              <a:t>H </a:t>
            </a:r>
            <a:r>
              <a:rPr lang="en-US" baseline="-25000" dirty="0" smtClean="0"/>
              <a:t/>
            </a:r>
            <a:br>
              <a:rPr lang="en-US" baseline="-25000" dirty="0" smtClean="0"/>
            </a:br>
            <a:r>
              <a:rPr lang="en-US" dirty="0" smtClean="0">
                <a:sym typeface="Wingdings"/>
              </a:rPr>
              <a:t> all 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i</a:t>
            </a:r>
            <a:r>
              <a:rPr lang="en-US" dirty="0" smtClean="0"/>
              <a:t> measured low [</a:t>
            </a:r>
            <a:r>
              <a:rPr lang="en-US" dirty="0" err="1" smtClean="0"/>
              <a:t>w.r.t</a:t>
            </a:r>
            <a:r>
              <a:rPr lang="en-US" dirty="0" smtClean="0"/>
              <a:t> μ=1.09]</a:t>
            </a:r>
            <a:endParaRPr lang="en-US" baseline="-25000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812721" y="7170737"/>
            <a:ext cx="9210834" cy="424215"/>
          </a:xfrm>
        </p:spPr>
        <p:txBody>
          <a:bodyPr/>
          <a:lstStyle/>
          <a:p>
            <a:r>
              <a:rPr lang="en-US" dirty="0" smtClean="0"/>
              <a:t>Wouter Verkerke, NIKHEF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6783" y="1256903"/>
            <a:ext cx="4466754" cy="591383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9537" y="5265737"/>
            <a:ext cx="3657600" cy="8878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2568"/>
          <a:stretch/>
        </p:blipFill>
        <p:spPr>
          <a:xfrm>
            <a:off x="1303337" y="6323247"/>
            <a:ext cx="4343400" cy="84749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auto">
          <a:xfrm>
            <a:off x="2141537" y="6170847"/>
            <a:ext cx="838200" cy="4572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982615" y="3580407"/>
            <a:ext cx="1769522" cy="923330"/>
          </a:xfrm>
          <a:prstGeom prst="rect">
            <a:avLst/>
          </a:prstGeom>
          <a:solidFill>
            <a:srgbClr val="FFFFFF"/>
          </a:solidFill>
          <a:ln>
            <a:solidFill>
              <a:srgbClr val="008000"/>
            </a:solidFill>
          </a:ln>
        </p:spPr>
        <p:txBody>
          <a:bodyPr wrap="none" rtlCol="0">
            <a:spAutoFit/>
          </a:bodyPr>
          <a:lstStyle/>
          <a:p>
            <a:r>
              <a:rPr lang="el-GR" i="1" dirty="0" smtClean="0">
                <a:solidFill>
                  <a:srgbClr val="008000"/>
                </a:solidFill>
                <a:latin typeface="Helvetica Neue Light"/>
                <a:cs typeface="Helvetica Neue Light"/>
              </a:rPr>
              <a:t>κ</a:t>
            </a:r>
            <a:r>
              <a:rPr lang="el-GR" i="1" baseline="-25000" dirty="0" smtClean="0">
                <a:solidFill>
                  <a:srgbClr val="008000"/>
                </a:solidFill>
                <a:latin typeface="Helvetica Neue Light"/>
                <a:cs typeface="Helvetica Neue Light"/>
              </a:rPr>
              <a:t>t</a:t>
            </a:r>
            <a:r>
              <a:rPr lang="en-US" i="1" baseline="-25000" dirty="0" smtClean="0">
                <a:solidFill>
                  <a:srgbClr val="008000"/>
                </a:solidFill>
                <a:latin typeface="Helvetica Neue Light"/>
                <a:cs typeface="Helvetica Neue Light"/>
              </a:rPr>
              <a:t> </a:t>
            </a:r>
            <a:r>
              <a:rPr lang="en-US" i="1" dirty="0" smtClean="0">
                <a:solidFill>
                  <a:srgbClr val="008000"/>
                </a:solidFill>
                <a:latin typeface="Helvetica Neue Light"/>
                <a:cs typeface="Helvetica Neue Light"/>
              </a:rPr>
              <a:t>dominated </a:t>
            </a:r>
            <a:br>
              <a:rPr lang="en-US" i="1" dirty="0" smtClean="0">
                <a:solidFill>
                  <a:srgbClr val="008000"/>
                </a:solidFill>
                <a:latin typeface="Helvetica Neue Light"/>
                <a:cs typeface="Helvetica Neue Light"/>
              </a:rPr>
            </a:br>
            <a:r>
              <a:rPr lang="en-US" i="1" dirty="0" smtClean="0">
                <a:solidFill>
                  <a:srgbClr val="008000"/>
                </a:solidFill>
                <a:latin typeface="Helvetica Neue Light"/>
                <a:cs typeface="Helvetica Neue Light"/>
              </a:rPr>
              <a:t>by</a:t>
            </a:r>
            <a:r>
              <a:rPr lang="en-US" i="1" dirty="0">
                <a:solidFill>
                  <a:srgbClr val="008000"/>
                </a:solidFill>
                <a:latin typeface="Helvetica Neue Light"/>
                <a:cs typeface="Helvetica Neue Light"/>
              </a:rPr>
              <a:t> </a:t>
            </a:r>
            <a:r>
              <a:rPr lang="en-US" i="1" dirty="0" err="1" smtClean="0">
                <a:solidFill>
                  <a:srgbClr val="008000"/>
                </a:solidFill>
                <a:latin typeface="Helvetica Neue Light"/>
                <a:cs typeface="Helvetica Neue Light"/>
              </a:rPr>
              <a:t>ggF</a:t>
            </a:r>
            <a:r>
              <a:rPr lang="en-US" i="1" dirty="0" smtClean="0">
                <a:solidFill>
                  <a:srgbClr val="008000"/>
                </a:solidFill>
                <a:latin typeface="Helvetica Neue Light"/>
                <a:cs typeface="Helvetica Neue Light"/>
              </a:rPr>
              <a:t>, </a:t>
            </a:r>
            <a:r>
              <a:rPr lang="en-US" i="1" dirty="0" err="1" smtClean="0">
                <a:solidFill>
                  <a:srgbClr val="008000"/>
                </a:solidFill>
                <a:latin typeface="Helvetica Neue Light"/>
                <a:cs typeface="Helvetica Neue Light"/>
              </a:rPr>
              <a:t>H</a:t>
            </a:r>
            <a:r>
              <a:rPr lang="en-US" i="1" dirty="0" err="1" smtClean="0">
                <a:solidFill>
                  <a:srgbClr val="008000"/>
                </a:solidFill>
                <a:latin typeface="Helvetica Neue Light"/>
                <a:cs typeface="Helvetica Neue Light"/>
                <a:sym typeface="Wingdings"/>
              </a:rPr>
              <a:t>γγ</a:t>
            </a:r>
            <a:r>
              <a:rPr lang="en-US" i="1" dirty="0" smtClean="0">
                <a:solidFill>
                  <a:srgbClr val="008000"/>
                </a:solidFill>
                <a:latin typeface="Helvetica Neue Light"/>
                <a:cs typeface="Helvetica Neue Light"/>
                <a:sym typeface="Wingdings"/>
              </a:rPr>
              <a:t/>
            </a:r>
            <a:br>
              <a:rPr lang="en-US" i="1" dirty="0" smtClean="0">
                <a:solidFill>
                  <a:srgbClr val="008000"/>
                </a:solidFill>
                <a:latin typeface="Helvetica Neue Light"/>
                <a:cs typeface="Helvetica Neue Light"/>
                <a:sym typeface="Wingdings"/>
              </a:rPr>
            </a:br>
            <a:r>
              <a:rPr lang="en-US" i="1" dirty="0" smtClean="0">
                <a:solidFill>
                  <a:srgbClr val="008000"/>
                </a:solidFill>
                <a:latin typeface="Helvetica Neue Light"/>
                <a:cs typeface="Helvetica Neue Light"/>
                <a:sym typeface="Wingdings"/>
              </a:rPr>
              <a:t>loop processes</a:t>
            </a:r>
            <a:endParaRPr lang="en-US" i="1" dirty="0">
              <a:solidFill>
                <a:srgbClr val="008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46</a:t>
            </a:fld>
            <a:endParaRPr lang="nl-NL" dirty="0">
              <a:latin typeface="Helvetica Neue Light"/>
              <a:cs typeface="Helvetica Neue Ligh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8964" y="5190535"/>
            <a:ext cx="1600200" cy="983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6392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Constraints on tree-level Higgs couplings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Wouter Verkerke, NIKHEF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8937" y="1916086"/>
            <a:ext cx="3048000" cy="403545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5137" y="1303337"/>
            <a:ext cx="6147322" cy="5791200"/>
          </a:xfrm>
          <a:prstGeom prst="rect">
            <a:avLst/>
          </a:prstGeom>
        </p:spPr>
      </p:pic>
      <p:sp>
        <p:nvSpPr>
          <p:cNvPr id="8" name="Right Arrow 7"/>
          <p:cNvSpPr/>
          <p:nvPr/>
        </p:nvSpPr>
        <p:spPr bwMode="auto">
          <a:xfrm>
            <a:off x="3817937" y="3436937"/>
            <a:ext cx="685800" cy="1143000"/>
          </a:xfrm>
          <a:prstGeom prst="rightArrow">
            <a:avLst/>
          </a:prstGeom>
          <a:solidFill>
            <a:srgbClr val="00FFFF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84737" y="6713537"/>
            <a:ext cx="32642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Helvetica Neue Light"/>
                <a:cs typeface="Helvetica Neue Light"/>
              </a:rPr>
              <a:t>Running masses (MS scheme)</a:t>
            </a:r>
            <a:endParaRPr lang="en-US" i="1" dirty="0">
              <a:latin typeface="Helvetica Neue Light"/>
              <a:cs typeface="Helvetica Neue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46937" y="4808537"/>
            <a:ext cx="30372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008000"/>
                </a:solidFill>
                <a:latin typeface="Helvetica Neue Medium"/>
                <a:cs typeface="Helvetica Neue Medium"/>
              </a:rPr>
              <a:t>Within current precision </a:t>
            </a:r>
            <a:endParaRPr lang="en-US" i="1" dirty="0" smtClean="0">
              <a:solidFill>
                <a:srgbClr val="008000"/>
              </a:solidFill>
              <a:latin typeface="Helvetica Neue Medium"/>
              <a:cs typeface="Helvetica Neue Medium"/>
            </a:endParaRPr>
          </a:p>
          <a:p>
            <a:r>
              <a:rPr lang="en-US" i="1" dirty="0" smtClean="0">
                <a:solidFill>
                  <a:srgbClr val="008000"/>
                </a:solidFill>
                <a:latin typeface="Helvetica Neue Medium"/>
                <a:cs typeface="Helvetica Neue Medium"/>
              </a:rPr>
              <a:t>Higgs </a:t>
            </a:r>
            <a:r>
              <a:rPr lang="en-US" i="1" dirty="0">
                <a:solidFill>
                  <a:srgbClr val="008000"/>
                </a:solidFill>
                <a:latin typeface="Helvetica Neue Medium"/>
                <a:cs typeface="Helvetica Neue Medium"/>
              </a:rPr>
              <a:t>couplings scale with </a:t>
            </a:r>
            <a:endParaRPr lang="en-US" i="1" dirty="0" smtClean="0">
              <a:solidFill>
                <a:srgbClr val="008000"/>
              </a:solidFill>
              <a:latin typeface="Helvetica Neue Medium"/>
              <a:cs typeface="Helvetica Neue Medium"/>
            </a:endParaRPr>
          </a:p>
          <a:p>
            <a:r>
              <a:rPr lang="en-US" i="1" dirty="0" smtClean="0">
                <a:solidFill>
                  <a:srgbClr val="008000"/>
                </a:solidFill>
                <a:latin typeface="Helvetica Neue Medium"/>
                <a:cs typeface="Helvetica Neue Medium"/>
              </a:rPr>
              <a:t>particle </a:t>
            </a:r>
            <a:r>
              <a:rPr lang="en-US" i="1" dirty="0">
                <a:solidFill>
                  <a:srgbClr val="008000"/>
                </a:solidFill>
                <a:latin typeface="Helvetica Neue Medium"/>
                <a:cs typeface="Helvetica Neue Medium"/>
              </a:rPr>
              <a:t>masses</a:t>
            </a:r>
          </a:p>
          <a:p>
            <a:endParaRPr lang="en-US" i="1" dirty="0">
              <a:latin typeface="Helvetica Neue Medium"/>
              <a:cs typeface="Helvetica Neue Medium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47</a:t>
            </a:fld>
            <a:endParaRPr lang="nl-NL" dirty="0">
              <a:latin typeface="Helvetica Neue Light"/>
              <a:cs typeface="Helvetica Neue Light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6713537" y="6789737"/>
            <a:ext cx="3810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1206582" y="6256337"/>
            <a:ext cx="3297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Observed </a:t>
            </a:r>
            <a:r>
              <a:rPr lang="el-GR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κ</a:t>
            </a:r>
            <a:r>
              <a:rPr lang="en-US" i="1" baseline="-250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μ</a:t>
            </a:r>
            <a:r>
              <a:rPr lang="en-US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compatible with 0 </a:t>
            </a:r>
            <a:endParaRPr lang="en-US" i="1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H="1" flipV="1">
            <a:off x="998537" y="5494337"/>
            <a:ext cx="1371600" cy="8382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flipV="1">
            <a:off x="2370137" y="5722937"/>
            <a:ext cx="3429000" cy="609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2174360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857139" y="6486318"/>
            <a:ext cx="3447198" cy="836819"/>
            <a:chOff x="6695339" y="6484937"/>
            <a:chExt cx="3447198" cy="83681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695339" y="6484937"/>
              <a:ext cx="3447198" cy="836819"/>
            </a:xfrm>
            <a:prstGeom prst="rect">
              <a:avLst/>
            </a:prstGeom>
          </p:spPr>
        </p:pic>
        <p:sp>
          <p:nvSpPr>
            <p:cNvPr id="16" name="Oval 15"/>
            <p:cNvSpPr/>
            <p:nvPr/>
          </p:nvSpPr>
          <p:spPr bwMode="auto">
            <a:xfrm>
              <a:off x="8770937" y="6942137"/>
              <a:ext cx="914400" cy="304800"/>
            </a:xfrm>
            <a:prstGeom prst="ellipse">
              <a:avLst/>
            </a:prstGeom>
            <a:noFill/>
            <a:ln w="9525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0" i="0" u="none" strike="noStrike" cap="none" normalizeH="0" baseline="0" smtClean="0">
                <a:ln>
                  <a:noFill/>
                </a:ln>
                <a:effectLst/>
                <a:latin typeface="Verdana" pitchFamily="34" charset="0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1723" y="6448602"/>
            <a:ext cx="1387090" cy="8522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Allowing for BSM contributions in Higgs coupling interpretations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721" y="1102961"/>
            <a:ext cx="9939416" cy="5854171"/>
          </a:xfrm>
        </p:spPr>
        <p:txBody>
          <a:bodyPr/>
          <a:lstStyle/>
          <a:p>
            <a:r>
              <a:rPr lang="en-US" dirty="0" smtClean="0"/>
              <a:t>Results shown so far assumed no invisible (BSM) Higgs decays</a:t>
            </a:r>
            <a:br>
              <a:rPr lang="en-US" dirty="0" smtClean="0"/>
            </a:br>
            <a:r>
              <a:rPr lang="en-US" dirty="0" smtClean="0"/>
              <a:t>nor BSM contributions to loops. </a:t>
            </a:r>
            <a:r>
              <a:rPr lang="en-US" dirty="0" smtClean="0">
                <a:solidFill>
                  <a:srgbClr val="FF0000"/>
                </a:solidFill>
              </a:rPr>
              <a:t>Now drop these assumptions.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olidFill>
                  <a:srgbClr val="FF0000"/>
                </a:solidFill>
              </a:rPr>
              <a:t>Represent loop processes (</a:t>
            </a:r>
            <a:r>
              <a:rPr lang="en-US" dirty="0" err="1" smtClean="0">
                <a:solidFill>
                  <a:srgbClr val="FF0000"/>
                </a:solidFill>
              </a:rPr>
              <a:t>ggF</a:t>
            </a:r>
            <a:r>
              <a:rPr lang="en-US" dirty="0" smtClean="0">
                <a:solidFill>
                  <a:srgbClr val="FF0000"/>
                </a:solidFill>
              </a:rPr>
              <a:t>, H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Z/</a:t>
            </a:r>
            <a:r>
              <a:rPr lang="en-US" dirty="0" err="1" smtClean="0">
                <a:solidFill>
                  <a:srgbClr val="FF0000"/>
                </a:solidFill>
                <a:sym typeface="Wingdings"/>
              </a:rPr>
              <a:t>γγ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) </a:t>
            </a:r>
            <a:r>
              <a:rPr lang="en-US" dirty="0" smtClean="0">
                <a:solidFill>
                  <a:srgbClr val="FF0000"/>
                </a:solidFill>
              </a:rPr>
              <a:t>with effective </a:t>
            </a:r>
            <a:r>
              <a:rPr lang="en-US" dirty="0" err="1" smtClean="0">
                <a:solidFill>
                  <a:srgbClr val="FF0000"/>
                </a:solidFill>
              </a:rPr>
              <a:t>params</a:t>
            </a:r>
            <a:r>
              <a:rPr lang="en-US" dirty="0" smtClean="0">
                <a:solidFill>
                  <a:srgbClr val="FF0000"/>
                </a:solidFill>
              </a:rPr>
              <a:t> (</a:t>
            </a:r>
            <a:r>
              <a:rPr lang="en-US" dirty="0" err="1" smtClean="0">
                <a:solidFill>
                  <a:srgbClr val="FF0000"/>
                </a:solidFill>
              </a:rPr>
              <a:t>κ</a:t>
            </a:r>
            <a:r>
              <a:rPr lang="en-US" baseline="-25000" dirty="0" err="1" smtClean="0">
                <a:solidFill>
                  <a:srgbClr val="FF0000"/>
                </a:solidFill>
              </a:rPr>
              <a:t>g</a:t>
            </a:r>
            <a:r>
              <a:rPr lang="en-US" dirty="0" err="1" smtClean="0">
                <a:solidFill>
                  <a:srgbClr val="FF0000"/>
                </a:solidFill>
              </a:rPr>
              <a:t>,κ</a:t>
            </a:r>
            <a:r>
              <a:rPr lang="en-US" baseline="-25000" dirty="0" err="1" smtClean="0">
                <a:solidFill>
                  <a:srgbClr val="FF0000"/>
                </a:solidFill>
              </a:rPr>
              <a:t>γ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  <a:r>
              <a:rPr lang="en-US" dirty="0" smtClean="0"/>
              <a:t>, rather than assuming SM content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  <a:p>
            <a:endParaRPr lang="en-US" dirty="0" smtClean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>
                <a:solidFill>
                  <a:srgbClr val="FF0000"/>
                </a:solidFill>
              </a:rPr>
              <a:t>A</a:t>
            </a:r>
            <a:r>
              <a:rPr lang="en-US" dirty="0" smtClean="0">
                <a:solidFill>
                  <a:srgbClr val="FF0000"/>
                </a:solidFill>
              </a:rPr>
              <a:t>llowing BSM Higgs decays (invisible, undetected etc…) to increase the total width</a:t>
            </a:r>
          </a:p>
          <a:p>
            <a:pPr marL="0" indent="0">
              <a:buNone/>
            </a:pPr>
            <a:endParaRPr lang="en-US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337" y="2896509"/>
            <a:ext cx="990600" cy="14548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137" y="3132137"/>
            <a:ext cx="1752600" cy="101642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379537" y="3524805"/>
            <a:ext cx="16062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Helvetica Neue Light"/>
                <a:cs typeface="Helvetica Neue Light"/>
              </a:rPr>
              <a:t>‘SM resolved’</a:t>
            </a:r>
            <a:endParaRPr lang="en-US" i="1" dirty="0">
              <a:latin typeface="Helvetica Neue Light"/>
              <a:cs typeface="Helvetica Neue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65937" y="2979737"/>
            <a:ext cx="20893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Helvetica Neue Light"/>
                <a:cs typeface="Helvetica Neue Light"/>
              </a:rPr>
              <a:t>‘effective coupling’</a:t>
            </a:r>
            <a:endParaRPr lang="en-US" i="1" dirty="0">
              <a:latin typeface="Helvetica Neue Light"/>
              <a:cs typeface="Helvetica Neue Light"/>
            </a:endParaRPr>
          </a:p>
        </p:txBody>
      </p:sp>
      <p:sp>
        <p:nvSpPr>
          <p:cNvPr id="11" name="Right Arrow 10"/>
          <p:cNvSpPr/>
          <p:nvPr/>
        </p:nvSpPr>
        <p:spPr bwMode="auto">
          <a:xfrm>
            <a:off x="5113337" y="3055937"/>
            <a:ext cx="685800" cy="11430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311"/>
          <a:stretch/>
        </p:blipFill>
        <p:spPr>
          <a:xfrm>
            <a:off x="1196652" y="4275137"/>
            <a:ext cx="4145285" cy="377213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6816"/>
          <a:stretch/>
        </p:blipFill>
        <p:spPr>
          <a:xfrm>
            <a:off x="6644235" y="4275137"/>
            <a:ext cx="526502" cy="490605"/>
          </a:xfrm>
          <a:prstGeom prst="rect">
            <a:avLst/>
          </a:prstGeom>
          <a:ln>
            <a:noFill/>
          </a:ln>
        </p:spPr>
      </p:pic>
      <p:sp>
        <p:nvSpPr>
          <p:cNvPr id="14" name="Rectangle 13"/>
          <p:cNvSpPr/>
          <p:nvPr/>
        </p:nvSpPr>
        <p:spPr>
          <a:xfrm>
            <a:off x="846137" y="6676806"/>
            <a:ext cx="541655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lvl="1"/>
            <a:r>
              <a:rPr lang="en-US" i="1" dirty="0" smtClean="0">
                <a:latin typeface="Helvetica Neue Light"/>
                <a:cs typeface="Helvetica Neue Light"/>
                <a:sym typeface="Wingdings"/>
              </a:rPr>
              <a:t>If BR</a:t>
            </a:r>
            <a:r>
              <a:rPr lang="en-US" i="1" baseline="-25000" dirty="0" smtClean="0">
                <a:latin typeface="Helvetica Neue Light"/>
                <a:cs typeface="Helvetica Neue Light"/>
                <a:sym typeface="Wingdings"/>
              </a:rPr>
              <a:t>BSM</a:t>
            </a:r>
            <a:r>
              <a:rPr lang="en-US" i="1" dirty="0" smtClean="0">
                <a:latin typeface="Helvetica Neue Light"/>
                <a:cs typeface="Helvetica Neue Light"/>
                <a:sym typeface="Wingdings"/>
              </a:rPr>
              <a:t> &gt;0 then all observed </a:t>
            </a:r>
            <a:br>
              <a:rPr lang="en-US" i="1" dirty="0" smtClean="0">
                <a:latin typeface="Helvetica Neue Light"/>
                <a:cs typeface="Helvetica Neue Light"/>
                <a:sym typeface="Wingdings"/>
              </a:rPr>
            </a:br>
            <a:r>
              <a:rPr lang="en-US" i="1" dirty="0" smtClean="0">
                <a:latin typeface="Helvetica Neue Light"/>
                <a:cs typeface="Helvetica Neue Light"/>
                <a:sym typeface="Wingdings"/>
              </a:rPr>
              <a:t>cross-sections lowered by common factor</a:t>
            </a:r>
            <a:endParaRPr lang="en-US" i="1" dirty="0">
              <a:latin typeface="Helvetica Neue Light"/>
              <a:cs typeface="Helvetica Neue Light"/>
              <a:sym typeface="Wingding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48</a:t>
            </a:fld>
            <a:endParaRPr lang="nl-NL" dirty="0">
              <a:latin typeface="Helvetica Neue Light"/>
              <a:cs typeface="Helvetica Neue Light"/>
            </a:endParaRPr>
          </a:p>
        </p:txBody>
      </p:sp>
      <p:sp>
        <p:nvSpPr>
          <p:cNvPr id="6" name="TextBox 5"/>
          <p:cNvSpPr txBox="1"/>
          <p:nvPr/>
        </p:nvSpPr>
        <p:spPr>
          <a:xfrm rot="20171361">
            <a:off x="8127883" y="3368306"/>
            <a:ext cx="20612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Measurement of </a:t>
            </a:r>
            <a:r>
              <a:rPr lang="en-US" i="1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k</a:t>
            </a:r>
            <a:r>
              <a:rPr lang="en-US" i="1" baseline="-250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t</a:t>
            </a:r>
            <a:r>
              <a:rPr lang="en-US" i="1" baseline="-250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</a:t>
            </a:r>
            <a:br>
              <a:rPr lang="en-US" i="1" baseline="-250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</a:br>
            <a:r>
              <a:rPr lang="en-US" i="1" baseline="-250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</a:t>
            </a:r>
            <a:r>
              <a:rPr lang="en-US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dominated by</a:t>
            </a:r>
            <a:r>
              <a:rPr lang="en-US" i="1" dirty="0">
                <a:solidFill>
                  <a:srgbClr val="FF0000"/>
                </a:solidFill>
                <a:latin typeface="Helvetica Neue Light"/>
                <a:cs typeface="Helvetica Neue Light"/>
              </a:rPr>
              <a:t> </a:t>
            </a:r>
            <a:r>
              <a:rPr lang="en-US" i="1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ttH</a:t>
            </a:r>
            <a:endParaRPr lang="en-US" i="1" baseline="-25000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t="14664" b="7794"/>
          <a:stretch/>
        </p:blipFill>
        <p:spPr>
          <a:xfrm>
            <a:off x="2903537" y="5445099"/>
            <a:ext cx="2819400" cy="1116038"/>
          </a:xfrm>
          <a:prstGeom prst="rect">
            <a:avLst/>
          </a:prstGeom>
        </p:spPr>
      </p:pic>
      <p:sp>
        <p:nvSpPr>
          <p:cNvPr id="21" name="Oval 20"/>
          <p:cNvSpPr/>
          <p:nvPr/>
        </p:nvSpPr>
        <p:spPr bwMode="auto">
          <a:xfrm>
            <a:off x="7932737" y="6942137"/>
            <a:ext cx="838200" cy="304800"/>
          </a:xfrm>
          <a:prstGeom prst="ellipse">
            <a:avLst/>
          </a:prstGeom>
          <a:noFill/>
          <a:ln w="952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54919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 on </a:t>
            </a:r>
            <a:r>
              <a:rPr lang="en-US" dirty="0"/>
              <a:t>invisible Higgs decays from Higgs couplings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721" y="1102961"/>
            <a:ext cx="9710816" cy="5854171"/>
          </a:xfrm>
        </p:spPr>
        <p:txBody>
          <a:bodyPr/>
          <a:lstStyle/>
          <a:p>
            <a:r>
              <a:rPr lang="en-US" dirty="0" smtClean="0"/>
              <a:t>Concept: set limit on BR to (invisible, undetected) Higgs decays</a:t>
            </a:r>
            <a:endParaRPr lang="en-US" baseline="-25000" dirty="0"/>
          </a:p>
          <a:p>
            <a:endParaRPr lang="en-US" baseline="-25000" dirty="0" smtClean="0"/>
          </a:p>
          <a:p>
            <a:endParaRPr lang="en-US" baseline="-25000" dirty="0"/>
          </a:p>
          <a:p>
            <a:pPr marL="0" indent="0">
              <a:buNone/>
            </a:pPr>
            <a:endParaRPr lang="en-US" dirty="0"/>
          </a:p>
          <a:p>
            <a:r>
              <a:rPr lang="en-US" dirty="0" smtClean="0"/>
              <a:t>When </a:t>
            </a:r>
            <a:r>
              <a:rPr lang="en-US" i="1" dirty="0" err="1" smtClean="0"/>
              <a:t>κ</a:t>
            </a:r>
            <a:r>
              <a:rPr lang="en-US" i="1" baseline="-25000" dirty="0" err="1" smtClean="0"/>
              <a:t>H</a:t>
            </a:r>
            <a:r>
              <a:rPr lang="en-US" dirty="0" smtClean="0"/>
              <a:t> is modeled by 6+2 </a:t>
            </a:r>
            <a:r>
              <a:rPr lang="en-US" i="1" dirty="0" err="1" smtClean="0"/>
              <a:t>κ</a:t>
            </a:r>
            <a:r>
              <a:rPr lang="en-US" i="1" baseline="-25000" dirty="0" err="1" smtClean="0"/>
              <a:t>i</a:t>
            </a:r>
            <a:r>
              <a:rPr lang="en-US" dirty="0" err="1" smtClean="0"/>
              <a:t>’s</a:t>
            </a:r>
            <a:r>
              <a:rPr lang="en-US" dirty="0" smtClean="0"/>
              <a:t> it has no strong upper bound</a:t>
            </a:r>
            <a:br>
              <a:rPr lang="en-US" dirty="0" smtClean="0"/>
            </a:b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 BR</a:t>
            </a:r>
            <a:r>
              <a:rPr lang="en-US" baseline="-25000" dirty="0" smtClean="0"/>
              <a:t>BSM</a:t>
            </a:r>
            <a:r>
              <a:rPr lang="en-US" dirty="0" smtClean="0"/>
              <a:t> not bounded (</a:t>
            </a:r>
            <a:r>
              <a:rPr lang="en-US" i="1" dirty="0" smtClean="0"/>
              <a:t>Γ</a:t>
            </a:r>
            <a:r>
              <a:rPr lang="en-US" i="1" baseline="-25000" dirty="0" smtClean="0"/>
              <a:t>H</a:t>
            </a:r>
            <a:r>
              <a:rPr lang="en-US" dirty="0" smtClean="0"/>
              <a:t> due to large </a:t>
            </a:r>
            <a:r>
              <a:rPr lang="en-US" i="1" dirty="0" err="1" smtClean="0"/>
              <a:t>κ</a:t>
            </a:r>
            <a:r>
              <a:rPr lang="en-US" i="1" baseline="-25000" dirty="0" err="1" smtClean="0"/>
              <a:t>H</a:t>
            </a:r>
            <a:r>
              <a:rPr lang="en-US" dirty="0" smtClean="0"/>
              <a:t> or to large </a:t>
            </a:r>
            <a:r>
              <a:rPr lang="en-US" i="1" dirty="0" smtClean="0"/>
              <a:t>BR</a:t>
            </a:r>
            <a:r>
              <a:rPr lang="en-US" i="1" baseline="-25000" dirty="0" smtClean="0"/>
              <a:t>BSM</a:t>
            </a:r>
            <a:r>
              <a:rPr lang="en-US" dirty="0" smtClean="0"/>
              <a:t>?)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  <a:sym typeface="Wingdings"/>
              </a:rPr>
              <a:t> Must introduce some assumptions to bound </a:t>
            </a:r>
            <a:r>
              <a:rPr lang="en-US" i="1" dirty="0" err="1" smtClean="0">
                <a:solidFill>
                  <a:srgbClr val="FF0000"/>
                </a:solidFill>
                <a:sym typeface="Wingdings"/>
              </a:rPr>
              <a:t>κ</a:t>
            </a:r>
            <a:r>
              <a:rPr lang="en-US" i="1" baseline="-25000" dirty="0" err="1" smtClean="0">
                <a:solidFill>
                  <a:srgbClr val="FF0000"/>
                </a:solidFill>
                <a:sym typeface="Wingdings"/>
              </a:rPr>
              <a:t>H</a:t>
            </a:r>
            <a:endParaRPr lang="en-US" i="1" baseline="-25000" dirty="0" smtClean="0">
              <a:solidFill>
                <a:srgbClr val="FF0000"/>
              </a:solidFill>
              <a:sym typeface="Wingdings"/>
            </a:endParaRPr>
          </a:p>
          <a:p>
            <a:r>
              <a:rPr lang="en-US" dirty="0" smtClean="0">
                <a:solidFill>
                  <a:srgbClr val="FF0000"/>
                </a:solidFill>
                <a:sym typeface="Wingdings"/>
              </a:rPr>
              <a:t>Scenario 1 </a:t>
            </a:r>
            <a:r>
              <a:rPr lang="en-US" dirty="0" smtClean="0">
                <a:sym typeface="Wingdings"/>
              </a:rPr>
              <a:t>– Assume 6 tree-level couplings at SM (</a:t>
            </a:r>
            <a:r>
              <a:rPr lang="en-US" i="1" dirty="0" smtClean="0">
                <a:sym typeface="Wingdings"/>
              </a:rPr>
              <a:t>k=1</a:t>
            </a:r>
            <a:r>
              <a:rPr lang="en-US" dirty="0" smtClean="0">
                <a:sym typeface="Wingdings"/>
              </a:rPr>
              <a:t>),</a:t>
            </a:r>
            <a:br>
              <a:rPr lang="en-US" dirty="0" smtClean="0">
                <a:sym typeface="Wingdings"/>
              </a:rPr>
            </a:br>
            <a:r>
              <a:rPr lang="en-US" dirty="0" smtClean="0">
                <a:sym typeface="Wingdings"/>
              </a:rPr>
              <a:t>                    but leaving 2 effective couplings for loops floating</a:t>
            </a:r>
          </a:p>
          <a:p>
            <a:r>
              <a:rPr lang="en-US" dirty="0" smtClean="0">
                <a:solidFill>
                  <a:srgbClr val="FF0000"/>
                </a:solidFill>
                <a:sym typeface="Wingdings"/>
              </a:rPr>
              <a:t>Scenario 2 </a:t>
            </a:r>
            <a:r>
              <a:rPr lang="en-US" dirty="0" smtClean="0">
                <a:sym typeface="Wingdings"/>
              </a:rPr>
              <a:t>– Keep all 6+2 coupling parameters floating, </a:t>
            </a:r>
            <a:br>
              <a:rPr lang="en-US" dirty="0" smtClean="0">
                <a:sym typeface="Wingdings"/>
              </a:rPr>
            </a:br>
            <a:r>
              <a:rPr lang="en-US" dirty="0" smtClean="0">
                <a:sym typeface="Wingdings"/>
              </a:rPr>
              <a:t>                    but bound vector boson couplings </a:t>
            </a:r>
            <a:r>
              <a:rPr lang="en-US" i="1" dirty="0" smtClean="0">
                <a:sym typeface="Wingdings"/>
              </a:rPr>
              <a:t>κ</a:t>
            </a:r>
            <a:r>
              <a:rPr lang="en-US" i="1" baseline="-25000" dirty="0" smtClean="0">
                <a:sym typeface="Wingdings"/>
              </a:rPr>
              <a:t>W</a:t>
            </a:r>
            <a:r>
              <a:rPr lang="en-US" i="1" dirty="0" smtClean="0">
                <a:sym typeface="Wingdings"/>
              </a:rPr>
              <a:t>,κ</a:t>
            </a:r>
            <a:r>
              <a:rPr lang="en-US" i="1" baseline="-25000" dirty="0" smtClean="0">
                <a:sym typeface="Wingdings"/>
              </a:rPr>
              <a:t>Z</a:t>
            </a:r>
            <a:r>
              <a:rPr lang="en-US" dirty="0" smtClean="0">
                <a:sym typeface="Wingdings"/>
              </a:rPr>
              <a:t>≤1</a:t>
            </a:r>
            <a:br>
              <a:rPr lang="en-US" dirty="0" smtClean="0">
                <a:sym typeface="Wingdings"/>
              </a:rPr>
            </a:br>
            <a:r>
              <a:rPr lang="en-US" dirty="0" smtClean="0">
                <a:sym typeface="Wingdings"/>
              </a:rPr>
              <a:t/>
            </a:r>
            <a:br>
              <a:rPr lang="en-US" dirty="0" smtClean="0">
                <a:sym typeface="Wingdings"/>
              </a:rPr>
            </a:br>
            <a:r>
              <a:rPr lang="en-US" i="1" dirty="0" smtClean="0">
                <a:sym typeface="Wingdings"/>
              </a:rPr>
              <a:t>                    (Bound k</a:t>
            </a:r>
            <a:r>
              <a:rPr lang="en-US" i="1" baseline="-25000" dirty="0" smtClean="0">
                <a:sym typeface="Wingdings"/>
              </a:rPr>
              <a:t>V</a:t>
            </a:r>
            <a:r>
              <a:rPr lang="en-US" i="1" dirty="0" smtClean="0">
                <a:sym typeface="Wingdings"/>
              </a:rPr>
              <a:t>≤1 occurs naturally in many BSM physics </a:t>
            </a:r>
            <a:br>
              <a:rPr lang="en-US" i="1" dirty="0" smtClean="0">
                <a:sym typeface="Wingdings"/>
              </a:rPr>
            </a:br>
            <a:r>
              <a:rPr lang="en-US" i="1" dirty="0" smtClean="0">
                <a:sym typeface="Wingdings"/>
              </a:rPr>
              <a:t>                     models, e.g. Electroweak Singlet, 2HDM, MCHM…)</a:t>
            </a:r>
          </a:p>
          <a:p>
            <a:endParaRPr lang="en-US" dirty="0" smtClean="0">
              <a:sym typeface="Wingdings"/>
            </a:endParaRPr>
          </a:p>
          <a:p>
            <a:pPr marL="0" indent="0">
              <a:buNone/>
            </a:pPr>
            <a:r>
              <a:rPr lang="en-US" dirty="0" smtClean="0">
                <a:sym typeface="Wingdings"/>
              </a:rPr>
              <a:t> 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Wouter Verkerke, NIKHEF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94974" y="7018337"/>
            <a:ext cx="9928563" cy="338554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Helvetica Neue Light"/>
                <a:cs typeface="Helvetica Neue Light"/>
              </a:rPr>
              <a:t>(alternatively, use off-shell coupling strength measurements to constrain Γ</a:t>
            </a:r>
            <a:r>
              <a:rPr lang="en-US" sz="1600" i="1" baseline="-25000" dirty="0" smtClean="0">
                <a:latin typeface="Helvetica Neue Light"/>
                <a:cs typeface="Helvetica Neue Light"/>
              </a:rPr>
              <a:t>H</a:t>
            </a:r>
            <a:r>
              <a:rPr lang="en-US" sz="1600" i="1" dirty="0" smtClean="0">
                <a:latin typeface="Helvetica Neue Light"/>
                <a:cs typeface="Helvetica Neue Light"/>
              </a:rPr>
              <a:t>, albeit with additional assumptions)</a:t>
            </a:r>
            <a:endParaRPr lang="en-US" sz="1600" i="1" dirty="0">
              <a:latin typeface="Helvetica Neue Light"/>
              <a:cs typeface="Helvetica Neue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49</a:t>
            </a:fld>
            <a:endParaRPr lang="nl-NL" dirty="0">
              <a:latin typeface="Helvetica Neue Light"/>
              <a:cs typeface="Helvetica Neue Ligh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14664" b="7794"/>
          <a:stretch/>
        </p:blipFill>
        <p:spPr>
          <a:xfrm>
            <a:off x="3589337" y="1725589"/>
            <a:ext cx="2590800" cy="1025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79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21" y="339372"/>
            <a:ext cx="9558416" cy="509058"/>
          </a:xfrm>
        </p:spPr>
        <p:txBody>
          <a:bodyPr>
            <a:noAutofit/>
          </a:bodyPr>
          <a:lstStyle/>
          <a:p>
            <a:r>
              <a:rPr lang="en-US" sz="2300" dirty="0" smtClean="0"/>
              <a:t>The observed Higgs boson is a spin-0 particle, compatible with CP-even</a:t>
            </a:r>
            <a:endParaRPr lang="en-US" sz="23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Angular analysis of CMS and ATLAS run-1 data</a:t>
            </a:r>
            <a:br>
              <a:rPr lang="en-US" dirty="0" smtClean="0"/>
            </a:br>
            <a:r>
              <a:rPr lang="en-US" dirty="0" smtClean="0"/>
              <a:t>rules out spin-2 at &gt;99.9% C.L. 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Wouter Verkerke, NIKHEF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6537" y="2598737"/>
            <a:ext cx="7162800" cy="36838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04137" y="1379537"/>
            <a:ext cx="2483898" cy="2362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56337" y="3970337"/>
            <a:ext cx="4018489" cy="366553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5</a:t>
            </a:fld>
            <a:endParaRPr lang="nl-NL" dirty="0">
              <a:latin typeface="Helvetica Neue Light"/>
              <a:cs typeface="Helvetica Neue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313737" y="1303337"/>
            <a:ext cx="895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Helvetica Neue Light"/>
                <a:cs typeface="Helvetica Neue Light"/>
              </a:rPr>
              <a:t>H</a:t>
            </a:r>
            <a:r>
              <a:rPr lang="en-US" i="1" dirty="0" smtClean="0">
                <a:latin typeface="Helvetica Neue Light"/>
                <a:cs typeface="Helvetica Neue Light"/>
                <a:sym typeface="Wingdings"/>
              </a:rPr>
              <a:t>ZZ</a:t>
            </a:r>
            <a:endParaRPr lang="en-US" i="1" dirty="0">
              <a:latin typeface="Helvetica Neue Light"/>
              <a:cs typeface="Helvetica Neue Ligh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22337" y="2217737"/>
            <a:ext cx="228573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latin typeface="Helvetica Neue Light"/>
                <a:cs typeface="Helvetica Neue Light"/>
              </a:rPr>
              <a:t>PRD 92 (2015) 012004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438934" y="3665537"/>
            <a:ext cx="27798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600" i="1" dirty="0" err="1">
                <a:latin typeface="Helvetica Neue Light"/>
                <a:cs typeface="Helvetica Neue Light"/>
              </a:rPr>
              <a:t>Eur</a:t>
            </a:r>
            <a:r>
              <a:rPr lang="tr-TR" sz="1600" i="1" dirty="0">
                <a:latin typeface="Helvetica Neue Light"/>
                <a:cs typeface="Helvetica Neue Light"/>
              </a:rPr>
              <a:t>. </a:t>
            </a:r>
            <a:r>
              <a:rPr lang="tr-TR" sz="1600" i="1" dirty="0" err="1">
                <a:latin typeface="Helvetica Neue Light"/>
                <a:cs typeface="Helvetica Neue Light"/>
              </a:rPr>
              <a:t>Phys</a:t>
            </a:r>
            <a:r>
              <a:rPr lang="tr-TR" sz="1600" i="1" dirty="0">
                <a:latin typeface="Helvetica Neue Light"/>
                <a:cs typeface="Helvetica Neue Light"/>
              </a:rPr>
              <a:t>. J. C75 (2015) 231</a:t>
            </a:r>
            <a:endParaRPr lang="en-US" sz="1600" i="1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7460957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1537" y="1608137"/>
            <a:ext cx="6399702" cy="60277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Focus on effective couplings for loop processes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721" y="1102961"/>
            <a:ext cx="9634616" cy="5854171"/>
          </a:xfrm>
        </p:spPr>
        <p:txBody>
          <a:bodyPr/>
          <a:lstStyle/>
          <a:p>
            <a:r>
              <a:rPr lang="en-US" dirty="0" smtClean="0"/>
              <a:t>Fix all tree-level Higgs couplings to SM (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W,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Z,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b,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t,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μ,</a:t>
            </a:r>
            <a:r>
              <a:rPr lang="en-US" dirty="0" err="1" smtClean="0"/>
              <a:t>κ</a:t>
            </a:r>
            <a:r>
              <a:rPr lang="en-US" baseline="-25000" dirty="0" err="1" smtClean="0"/>
              <a:t>τ</a:t>
            </a:r>
            <a:r>
              <a:rPr lang="en-US" dirty="0" smtClean="0"/>
              <a:t>=1) and </a:t>
            </a:r>
            <a:r>
              <a:rPr lang="en-US" dirty="0" err="1" smtClean="0"/>
              <a:t>BR</a:t>
            </a:r>
            <a:r>
              <a:rPr lang="en-US" baseline="-25000" dirty="0" err="1" smtClean="0"/>
              <a:t>inv</a:t>
            </a:r>
            <a:r>
              <a:rPr lang="en-US" dirty="0" smtClean="0"/>
              <a:t>=0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971918">
            <a:off x="9028288" y="548303"/>
            <a:ext cx="1435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‘Scenario 1’</a:t>
            </a:r>
            <a:endParaRPr lang="en-US" i="1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50</a:t>
            </a:fld>
            <a:endParaRPr lang="nl-NL" dirty="0">
              <a:latin typeface="Helvetica Neue Light"/>
              <a:cs typeface="Helvetica Neue Light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0937" y="1760537"/>
            <a:ext cx="990600" cy="145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352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2182"/>
          <a:stretch/>
        </p:blipFill>
        <p:spPr>
          <a:xfrm>
            <a:off x="568057" y="1074737"/>
            <a:ext cx="5796976" cy="65611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200" dirty="0"/>
              <a:t>Constraints on </a:t>
            </a:r>
            <a:r>
              <a:rPr lang="en-US" sz="2200" dirty="0" smtClean="0"/>
              <a:t>Higgs couplings allowing BSM physics in loops &amp; decays</a:t>
            </a:r>
            <a:endParaRPr lang="en-US" sz="2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19625" y="4103216"/>
            <a:ext cx="3953112" cy="3143721"/>
          </a:xfrm>
          <a:prstGeom prst="rect">
            <a:avLst/>
          </a:prstGeom>
        </p:spPr>
      </p:pic>
      <p:cxnSp>
        <p:nvCxnSpPr>
          <p:cNvPr id="12" name="Straight Arrow Connector 11"/>
          <p:cNvCxnSpPr/>
          <p:nvPr/>
        </p:nvCxnSpPr>
        <p:spPr bwMode="auto">
          <a:xfrm flipH="1">
            <a:off x="4884737" y="1608137"/>
            <a:ext cx="1828800" cy="15240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6789737" y="1218207"/>
            <a:ext cx="38282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i="1" dirty="0" smtClean="0">
                <a:solidFill>
                  <a:srgbClr val="008000"/>
                </a:solidFill>
                <a:latin typeface="Helvetica Neue Light"/>
                <a:cs typeface="Helvetica Neue Light"/>
              </a:rPr>
              <a:t>κ</a:t>
            </a:r>
            <a:r>
              <a:rPr lang="el-GR" i="1" baseline="-25000" dirty="0" smtClean="0">
                <a:solidFill>
                  <a:srgbClr val="008000"/>
                </a:solidFill>
                <a:latin typeface="Helvetica Neue Light"/>
                <a:cs typeface="Helvetica Neue Light"/>
              </a:rPr>
              <a:t>t</a:t>
            </a:r>
            <a:r>
              <a:rPr lang="en-US" i="1" baseline="-25000" dirty="0" smtClean="0">
                <a:solidFill>
                  <a:srgbClr val="008000"/>
                </a:solidFill>
                <a:latin typeface="Helvetica Neue Light"/>
                <a:cs typeface="Helvetica Neue Light"/>
              </a:rPr>
              <a:t> </a:t>
            </a:r>
            <a:r>
              <a:rPr lang="en-US" i="1" dirty="0" smtClean="0">
                <a:solidFill>
                  <a:srgbClr val="008000"/>
                </a:solidFill>
                <a:latin typeface="Helvetica Neue Light"/>
                <a:cs typeface="Helvetica Neue Light"/>
              </a:rPr>
              <a:t>dominated by </a:t>
            </a:r>
            <a:r>
              <a:rPr lang="en-US" i="1" dirty="0" err="1" smtClean="0">
                <a:solidFill>
                  <a:srgbClr val="008000"/>
                </a:solidFill>
                <a:latin typeface="Helvetica Neue Light"/>
                <a:cs typeface="Helvetica Neue Light"/>
              </a:rPr>
              <a:t>ttH</a:t>
            </a:r>
            <a:r>
              <a:rPr lang="en-US" i="1" dirty="0">
                <a:solidFill>
                  <a:srgbClr val="008000"/>
                </a:solidFill>
                <a:latin typeface="Helvetica Neue Light"/>
                <a:cs typeface="Helvetica Neue Light"/>
              </a:rPr>
              <a:t> </a:t>
            </a:r>
            <a:r>
              <a:rPr lang="en-US" i="1" dirty="0" smtClean="0">
                <a:solidFill>
                  <a:srgbClr val="008000"/>
                </a:solidFill>
                <a:latin typeface="Helvetica Neue Light"/>
                <a:cs typeface="Helvetica Neue Light"/>
              </a:rPr>
              <a:t>process</a:t>
            </a:r>
            <a:br>
              <a:rPr lang="en-US" i="1" dirty="0" smtClean="0">
                <a:solidFill>
                  <a:srgbClr val="008000"/>
                </a:solidFill>
                <a:latin typeface="Helvetica Neue Light"/>
                <a:cs typeface="Helvetica Neue Light"/>
              </a:rPr>
            </a:br>
            <a:r>
              <a:rPr lang="en-US" i="1" dirty="0" smtClean="0">
                <a:solidFill>
                  <a:srgbClr val="008000"/>
                </a:solidFill>
                <a:latin typeface="Helvetica Neue Light"/>
                <a:cs typeface="Helvetica Neue Light"/>
              </a:rPr>
              <a:t>(</a:t>
            </a:r>
            <a:r>
              <a:rPr lang="en-US" i="1" dirty="0" err="1" smtClean="0">
                <a:solidFill>
                  <a:srgbClr val="008000"/>
                </a:solidFill>
                <a:latin typeface="Helvetica Neue Light"/>
                <a:cs typeface="Helvetica Neue Light"/>
              </a:rPr>
              <a:t>ggF,Hγγ</a:t>
            </a:r>
            <a:r>
              <a:rPr lang="en-US" i="1" dirty="0" smtClean="0">
                <a:solidFill>
                  <a:srgbClr val="008000"/>
                </a:solidFill>
                <a:latin typeface="Helvetica Neue Light"/>
                <a:cs typeface="Helvetica Neue Light"/>
              </a:rPr>
              <a:t> loops no longer contribute)</a:t>
            </a:r>
            <a:r>
              <a:rPr lang="en-US" i="1" dirty="0" smtClean="0">
                <a:solidFill>
                  <a:srgbClr val="008000"/>
                </a:solidFill>
                <a:latin typeface="Helvetica Neue Light"/>
                <a:cs typeface="Helvetica Neue Light"/>
                <a:sym typeface="Wingdings"/>
              </a:rPr>
              <a:t/>
            </a:r>
            <a:br>
              <a:rPr lang="en-US" i="1" dirty="0" smtClean="0">
                <a:solidFill>
                  <a:srgbClr val="008000"/>
                </a:solidFill>
                <a:latin typeface="Helvetica Neue Light"/>
                <a:cs typeface="Helvetica Neue Light"/>
                <a:sym typeface="Wingdings"/>
              </a:rPr>
            </a:br>
            <a:endParaRPr lang="en-US" i="1" dirty="0">
              <a:solidFill>
                <a:srgbClr val="008000"/>
              </a:solidFill>
              <a:latin typeface="Helvetica Neue Light"/>
              <a:cs typeface="Helvetica Neue Light"/>
            </a:endParaRPr>
          </a:p>
        </p:txBody>
      </p:sp>
      <p:cxnSp>
        <p:nvCxnSpPr>
          <p:cNvPr id="18" name="Straight Arrow Connector 17"/>
          <p:cNvCxnSpPr/>
          <p:nvPr/>
        </p:nvCxnSpPr>
        <p:spPr bwMode="auto">
          <a:xfrm>
            <a:off x="2446337" y="6484937"/>
            <a:ext cx="4343400" cy="1524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Rectangle 18"/>
          <p:cNvSpPr/>
          <p:nvPr/>
        </p:nvSpPr>
        <p:spPr>
          <a:xfrm>
            <a:off x="6942137" y="3436937"/>
            <a:ext cx="290769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Helvetica Neue"/>
                <a:cs typeface="Helvetica Neue"/>
              </a:rPr>
              <a:t>BR</a:t>
            </a:r>
            <a:r>
              <a:rPr lang="en-US" b="1" baseline="-25000" dirty="0">
                <a:solidFill>
                  <a:srgbClr val="FF0000"/>
                </a:solidFill>
                <a:latin typeface="Helvetica Neue"/>
                <a:cs typeface="Helvetica Neue"/>
              </a:rPr>
              <a:t>BSM</a:t>
            </a:r>
            <a:r>
              <a:rPr lang="en-US" b="1" dirty="0">
                <a:solidFill>
                  <a:srgbClr val="FF0000"/>
                </a:solidFill>
                <a:latin typeface="Helvetica Neue"/>
                <a:cs typeface="Helvetica Neue"/>
              </a:rPr>
              <a:t> &lt; 0.34 at 95% C.L</a:t>
            </a:r>
            <a:r>
              <a:rPr lang="en-US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. </a:t>
            </a:r>
            <a:br>
              <a:rPr lang="en-US" b="1" dirty="0" smtClean="0">
                <a:solidFill>
                  <a:srgbClr val="FF0000"/>
                </a:solidFill>
                <a:latin typeface="Helvetica Neue"/>
                <a:cs typeface="Helvetica Neue"/>
              </a:rPr>
            </a:br>
            <a:r>
              <a:rPr lang="en-US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(assuming κ</a:t>
            </a:r>
            <a:r>
              <a:rPr lang="en-US" b="1" baseline="-25000" dirty="0" smtClean="0">
                <a:solidFill>
                  <a:srgbClr val="FF0000"/>
                </a:solidFill>
                <a:latin typeface="Helvetica Neue"/>
                <a:cs typeface="Helvetica Neue"/>
              </a:rPr>
              <a:t>V</a:t>
            </a:r>
            <a:r>
              <a:rPr lang="en-US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≤1) </a:t>
            </a:r>
            <a:endParaRPr lang="en-US" b="1" dirty="0">
              <a:solidFill>
                <a:srgbClr val="FF0000"/>
              </a:solidFill>
              <a:latin typeface="Helvetica Neue"/>
              <a:cs typeface="Helvetica Neue"/>
            </a:endParaRPr>
          </a:p>
        </p:txBody>
      </p:sp>
      <p:sp>
        <p:nvSpPr>
          <p:cNvPr id="20" name="Right Brace 19"/>
          <p:cNvSpPr/>
          <p:nvPr/>
        </p:nvSpPr>
        <p:spPr bwMode="auto">
          <a:xfrm>
            <a:off x="4198937" y="5113337"/>
            <a:ext cx="228600" cy="990600"/>
          </a:xfrm>
          <a:prstGeom prst="rightBrace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503737" y="5265737"/>
            <a:ext cx="11953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Helvetica Neue Light"/>
                <a:cs typeface="Helvetica Neue Light"/>
              </a:rPr>
              <a:t>Effective</a:t>
            </a:r>
          </a:p>
          <a:p>
            <a:r>
              <a:rPr lang="en-US" i="1" dirty="0" smtClean="0">
                <a:latin typeface="Helvetica Neue Light"/>
                <a:cs typeface="Helvetica Neue Light"/>
              </a:rPr>
              <a:t>couplings</a:t>
            </a:r>
            <a:endParaRPr lang="en-US" i="1" dirty="0">
              <a:latin typeface="Helvetica Neue Light"/>
              <a:cs typeface="Helvetica Neue Light"/>
            </a:endParaRPr>
          </a:p>
        </p:txBody>
      </p:sp>
      <p:sp>
        <p:nvSpPr>
          <p:cNvPr id="14" name="TextBox 13"/>
          <p:cNvSpPr txBox="1"/>
          <p:nvPr/>
        </p:nvSpPr>
        <p:spPr>
          <a:xfrm rot="1971918">
            <a:off x="9331376" y="421684"/>
            <a:ext cx="14354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‘Scenario 2’</a:t>
            </a:r>
            <a:endParaRPr lang="en-US" i="1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51</a:t>
            </a:fld>
            <a:endParaRPr lang="nl-NL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2491879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Focus on up/down-type fermion and lepton/quark asymmetries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Several BSM physics models (notably 2HDM), predict asymmetries in couplings between </a:t>
            </a:r>
            <a:r>
              <a:rPr lang="en-US" dirty="0" smtClean="0">
                <a:solidFill>
                  <a:srgbClr val="FF0000"/>
                </a:solidFill>
              </a:rPr>
              <a:t>up-type and down-type fermion couplings</a:t>
            </a:r>
            <a:r>
              <a:rPr lang="en-US" dirty="0" smtClean="0"/>
              <a:t>, and between </a:t>
            </a:r>
            <a:r>
              <a:rPr lang="en-US" dirty="0" smtClean="0">
                <a:solidFill>
                  <a:schemeClr val="accent2"/>
                </a:solidFill>
              </a:rPr>
              <a:t>lepton and quark couplings </a:t>
            </a:r>
          </a:p>
          <a:p>
            <a:r>
              <a:rPr lang="en-US" dirty="0" smtClean="0"/>
              <a:t>Since goal is to measure asymmetry, directly parameterize model in terms of ratios of coupling strength modifiers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Assume no BSM physics in loop processes. </a:t>
            </a:r>
            <a:br>
              <a:rPr lang="en-US" dirty="0" smtClean="0"/>
            </a:br>
            <a:r>
              <a:rPr lang="en-US" dirty="0" smtClean="0"/>
              <a:t>No assumption on invisible decays needed, since no assumption on Γ</a:t>
            </a:r>
            <a:r>
              <a:rPr lang="en-US" baseline="-25000" dirty="0" smtClean="0"/>
              <a:t>H</a:t>
            </a:r>
            <a:r>
              <a:rPr lang="en-US" dirty="0" smtClean="0"/>
              <a:t> needed (total width cancels in ratio of couplings)</a:t>
            </a:r>
          </a:p>
          <a:p>
            <a:pPr marL="0" indent="0">
              <a:buNone/>
            </a:pPr>
            <a:endParaRPr lang="en-US" dirty="0">
              <a:solidFill>
                <a:schemeClr val="accent2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Wouter Verkerke, NIKHEF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9093" y="3208337"/>
            <a:ext cx="3979044" cy="2286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1807" y="3132137"/>
            <a:ext cx="4118330" cy="245396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1379537" y="3284537"/>
            <a:ext cx="3124200" cy="8382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12" name="Rectangle 11"/>
          <p:cNvSpPr/>
          <p:nvPr/>
        </p:nvSpPr>
        <p:spPr bwMode="auto">
          <a:xfrm>
            <a:off x="5951537" y="3208337"/>
            <a:ext cx="3124200" cy="838200"/>
          </a:xfrm>
          <a:prstGeom prst="rect">
            <a:avLst/>
          </a:prstGeom>
          <a:noFill/>
          <a:ln w="2857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52</a:t>
            </a:fld>
            <a:endParaRPr lang="nl-NL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0197547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Focus on up/down-type fermion and lepton/quark asymmetries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Several BSM physics models (notably 2HDM), predict asymmetries in couplings between </a:t>
            </a:r>
            <a:r>
              <a:rPr lang="en-US" dirty="0">
                <a:solidFill>
                  <a:srgbClr val="FF0000"/>
                </a:solidFill>
              </a:rPr>
              <a:t>up-type and down-type fermion couplings</a:t>
            </a:r>
            <a:r>
              <a:rPr lang="en-US" dirty="0"/>
              <a:t>, and between </a:t>
            </a:r>
            <a:r>
              <a:rPr lang="en-US" dirty="0">
                <a:solidFill>
                  <a:schemeClr val="accent2"/>
                </a:solidFill>
              </a:rPr>
              <a:t>lepton and quark couplings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Wouter Verkerke, NIKHEF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8937" y="2598737"/>
            <a:ext cx="5022422" cy="4343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9089" r="9347"/>
          <a:stretch/>
        </p:blipFill>
        <p:spPr>
          <a:xfrm>
            <a:off x="464040" y="2522537"/>
            <a:ext cx="4164159" cy="470635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237537" y="4418607"/>
            <a:ext cx="26064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Negative solution for </a:t>
            </a:r>
            <a:r>
              <a:rPr lang="en-US" i="1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λ</a:t>
            </a:r>
            <a:r>
              <a:rPr lang="en-US" i="1" baseline="-250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du</a:t>
            </a:r>
            <a:r>
              <a:rPr lang="en-US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</a:t>
            </a:r>
            <a:br>
              <a:rPr lang="en-US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</a:br>
            <a:r>
              <a:rPr lang="en-US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(just) excluded due to</a:t>
            </a:r>
            <a:br>
              <a:rPr lang="en-US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</a:br>
            <a:r>
              <a:rPr lang="en-US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low </a:t>
            </a:r>
            <a:r>
              <a:rPr lang="en-US" i="1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Hbb</a:t>
            </a:r>
            <a:r>
              <a:rPr lang="en-US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, high </a:t>
            </a:r>
            <a:r>
              <a:rPr lang="en-US" i="1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ttH</a:t>
            </a:r>
            <a:r>
              <a:rPr lang="en-US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,</a:t>
            </a:r>
            <a:br>
              <a:rPr lang="en-US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</a:br>
            <a:r>
              <a:rPr lang="en-US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t-b interference in </a:t>
            </a:r>
            <a:r>
              <a:rPr lang="en-US" i="1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ggF</a:t>
            </a:r>
            <a:r>
              <a:rPr lang="en-US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)  </a:t>
            </a:r>
            <a:endParaRPr lang="en-US" i="1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8237537" y="2141537"/>
            <a:ext cx="2286000" cy="1676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80337" y="2027237"/>
            <a:ext cx="2971800" cy="2171700"/>
          </a:xfrm>
          <a:prstGeom prst="rect">
            <a:avLst/>
          </a:prstGeom>
        </p:spPr>
      </p:pic>
      <p:sp>
        <p:nvSpPr>
          <p:cNvPr id="10" name="Freeform 9"/>
          <p:cNvSpPr/>
          <p:nvPr/>
        </p:nvSpPr>
        <p:spPr>
          <a:xfrm>
            <a:off x="7192637" y="3810305"/>
            <a:ext cx="2161454" cy="488999"/>
          </a:xfrm>
          <a:custGeom>
            <a:avLst/>
            <a:gdLst>
              <a:gd name="connsiteX0" fmla="*/ 2161454 w 2161454"/>
              <a:gd name="connsiteY0" fmla="*/ 73275 h 488999"/>
              <a:gd name="connsiteX1" fmla="*/ 903659 w 2161454"/>
              <a:gd name="connsiteY1" fmla="*/ 488500 h 488999"/>
              <a:gd name="connsiteX2" fmla="*/ 0 w 2161454"/>
              <a:gd name="connsiteY2" fmla="*/ 0 h 488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161454" h="488999">
                <a:moveTo>
                  <a:pt x="2161454" y="73275"/>
                </a:moveTo>
                <a:cubicBezTo>
                  <a:pt x="1712677" y="286994"/>
                  <a:pt x="1263901" y="500713"/>
                  <a:pt x="903659" y="488500"/>
                </a:cubicBezTo>
                <a:cubicBezTo>
                  <a:pt x="543417" y="476288"/>
                  <a:pt x="271708" y="238144"/>
                  <a:pt x="0" y="0"/>
                </a:cubicBezTo>
              </a:path>
            </a:pathLst>
          </a:custGeom>
          <a:ln w="28575" cmpd="sng">
            <a:solidFill>
              <a:srgbClr val="FF0000"/>
            </a:solidFill>
            <a:headEnd type="none"/>
            <a:tailEnd type="triangle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11" name="Oval 10"/>
          <p:cNvSpPr/>
          <p:nvPr/>
        </p:nvSpPr>
        <p:spPr bwMode="auto">
          <a:xfrm>
            <a:off x="465137" y="3436937"/>
            <a:ext cx="685800" cy="685800"/>
          </a:xfrm>
          <a:prstGeom prst="ellipse">
            <a:avLst/>
          </a:prstGeom>
          <a:noFill/>
          <a:ln w="38100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12" name="Oval 11"/>
          <p:cNvSpPr/>
          <p:nvPr/>
        </p:nvSpPr>
        <p:spPr bwMode="auto">
          <a:xfrm>
            <a:off x="4808537" y="3436937"/>
            <a:ext cx="685800" cy="68580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53</a:t>
            </a:fld>
            <a:endParaRPr lang="nl-NL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755718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Outline of this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721" y="1102961"/>
            <a:ext cx="8644016" cy="5381975"/>
          </a:xfrm>
        </p:spPr>
        <p:txBody>
          <a:bodyPr/>
          <a:lstStyle/>
          <a:p>
            <a:pPr marL="457200" indent="-457200" algn="ctr">
              <a:lnSpc>
                <a:spcPct val="200000"/>
              </a:lnSpc>
              <a:buFont typeface="+mj-ea"/>
              <a:buAutoNum type="circleNumDbPlain"/>
            </a:pPr>
            <a:r>
              <a:rPr lang="en-US" dirty="0" smtClean="0"/>
              <a:t>Introduction</a:t>
            </a:r>
          </a:p>
          <a:p>
            <a:pPr marL="457200" indent="-457200" algn="ctr">
              <a:lnSpc>
                <a:spcPct val="200000"/>
              </a:lnSpc>
              <a:buFont typeface="+mj-ea"/>
              <a:buAutoNum type="circleNumDbPlain"/>
            </a:pPr>
            <a:r>
              <a:rPr lang="en-US" dirty="0" smtClean="0"/>
              <a:t>Higgs boson phenomenology &amp; interpretation framework</a:t>
            </a:r>
          </a:p>
          <a:p>
            <a:pPr marL="457200" indent="-457200" algn="ctr">
              <a:lnSpc>
                <a:spcPct val="200000"/>
              </a:lnSpc>
              <a:buFont typeface="+mj-ea"/>
              <a:buAutoNum type="circleNumDbPlain"/>
            </a:pPr>
            <a:r>
              <a:rPr lang="en-US" dirty="0" smtClean="0"/>
              <a:t>Combination procedure &amp; experimental inputs</a:t>
            </a:r>
          </a:p>
          <a:p>
            <a:pPr marL="457200" indent="-457200" algn="ctr">
              <a:lnSpc>
                <a:spcPct val="200000"/>
              </a:lnSpc>
              <a:buFont typeface="+mj-ea"/>
              <a:buAutoNum type="circleNumDbPlain"/>
            </a:pPr>
            <a:r>
              <a:rPr lang="en-US" dirty="0" smtClean="0"/>
              <a:t>Signal strength measurements</a:t>
            </a:r>
          </a:p>
          <a:p>
            <a:pPr marL="457200" indent="-457200" algn="ctr">
              <a:lnSpc>
                <a:spcPct val="200000"/>
              </a:lnSpc>
              <a:buFont typeface="+mj-ea"/>
              <a:buAutoNum type="circleNumDbPlain"/>
            </a:pPr>
            <a:r>
              <a:rPr lang="en-US" dirty="0" smtClean="0"/>
              <a:t>Constraints on Higgs boson couplings</a:t>
            </a:r>
          </a:p>
          <a:p>
            <a:pPr marL="457200" indent="-457200" algn="ctr">
              <a:lnSpc>
                <a:spcPct val="200000"/>
              </a:lnSpc>
              <a:buFont typeface="+mj-ea"/>
              <a:buAutoNum type="circleNumDbPlain"/>
            </a:pPr>
            <a:r>
              <a:rPr lang="en-US" b="1" dirty="0" smtClean="0">
                <a:latin typeface="Helvetica Neue"/>
                <a:cs typeface="Helvetica Neue"/>
              </a:rPr>
              <a:t>Most generic parameterizations</a:t>
            </a:r>
          </a:p>
          <a:p>
            <a:pPr marL="457200" indent="-457200" algn="ctr">
              <a:lnSpc>
                <a:spcPct val="200000"/>
              </a:lnSpc>
              <a:buFont typeface="+mj-ea"/>
              <a:buAutoNum type="circleNumDbPlain"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Wouter Verkerke, NIKHEF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54</a:t>
            </a:fld>
            <a:endParaRPr lang="nl-NL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3406321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Generic parameterizations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721" y="1102961"/>
            <a:ext cx="9406016" cy="6372576"/>
          </a:xfrm>
        </p:spPr>
        <p:txBody>
          <a:bodyPr>
            <a:normAutofit/>
          </a:bodyPr>
          <a:lstStyle/>
          <a:p>
            <a:r>
              <a:rPr lang="en-US" dirty="0" smtClean="0"/>
              <a:t>Goal of (most) generic parameterizations is to provide summary of Higgs coupling constraints while </a:t>
            </a:r>
            <a:r>
              <a:rPr lang="en-US" dirty="0" smtClean="0">
                <a:solidFill>
                  <a:srgbClr val="FF0000"/>
                </a:solidFill>
              </a:rPr>
              <a:t>make minimal number of assumptions and with minimal exposure to theory uncertainties</a:t>
            </a:r>
          </a:p>
          <a:p>
            <a:pPr lvl="1"/>
            <a:r>
              <a:rPr lang="en-US" b="1" dirty="0" smtClean="0">
                <a:solidFill>
                  <a:srgbClr val="000000"/>
                </a:solidFill>
                <a:latin typeface="Helvetica Neue"/>
                <a:cs typeface="Helvetica Neue"/>
              </a:rPr>
              <a:t>All results shown today can be derived from these generic </a:t>
            </a:r>
            <a:r>
              <a:rPr lang="en-US" b="1" dirty="0" err="1" smtClean="0">
                <a:solidFill>
                  <a:srgbClr val="000000"/>
                </a:solidFill>
                <a:latin typeface="Helvetica Neue"/>
                <a:cs typeface="Helvetica Neue"/>
              </a:rPr>
              <a:t>parametrizations</a:t>
            </a:r>
            <a:r>
              <a:rPr lang="en-US" dirty="0">
                <a:solidFill>
                  <a:srgbClr val="000000"/>
                </a:solidFill>
              </a:rPr>
              <a:t/>
            </a:r>
            <a:br>
              <a:rPr lang="en-US" dirty="0">
                <a:solidFill>
                  <a:srgbClr val="000000"/>
                </a:solidFill>
              </a:rPr>
            </a:br>
            <a:r>
              <a:rPr lang="en-US" dirty="0" smtClean="0">
                <a:solidFill>
                  <a:srgbClr val="000000"/>
                </a:solidFill>
              </a:rPr>
              <a:t>once correlation matrix is provided</a:t>
            </a:r>
          </a:p>
          <a:p>
            <a:pPr lvl="1"/>
            <a:r>
              <a:rPr lang="en-US" dirty="0" smtClean="0"/>
              <a:t>Will allow legacy Run-1 Higgs coupling results to be re-evaluated in future, </a:t>
            </a:r>
            <a:br>
              <a:rPr lang="en-US" dirty="0" smtClean="0"/>
            </a:br>
            <a:r>
              <a:rPr lang="en-US" dirty="0" smtClean="0"/>
              <a:t>e.g. when new theory calculations are available with reduced uncertainties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Most generic model is </a:t>
            </a:r>
            <a:r>
              <a:rPr lang="en-US" dirty="0" smtClean="0">
                <a:solidFill>
                  <a:schemeClr val="accent2"/>
                </a:solidFill>
              </a:rPr>
              <a:t>signal strength model with ratios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 smtClean="0"/>
              <a:t>Choose </a:t>
            </a:r>
            <a:r>
              <a:rPr lang="en-US" dirty="0" err="1" smtClean="0"/>
              <a:t>ggF</a:t>
            </a:r>
            <a:r>
              <a:rPr lang="en-US" dirty="0" smtClean="0"/>
              <a:t> H</a:t>
            </a:r>
            <a:r>
              <a:rPr lang="en-US" dirty="0" smtClean="0">
                <a:sym typeface="Wingdings"/>
              </a:rPr>
              <a:t>ZZ as reference channel since it is the cleanest channel and has the smallest systematic uncertainty</a:t>
            </a:r>
          </a:p>
          <a:p>
            <a:pPr lvl="1"/>
            <a:r>
              <a:rPr lang="en-US" dirty="0" smtClean="0">
                <a:sym typeface="Wingdings"/>
              </a:rPr>
              <a:t>Ratios of cross-sections and BRs reduce exposure to dominant theoretical uncertainties on inclusive cross-sections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Wouter Verkerke, NIKHEF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4420" b="6631"/>
          <a:stretch/>
        </p:blipFill>
        <p:spPr>
          <a:xfrm>
            <a:off x="1531937" y="4379068"/>
            <a:ext cx="7772400" cy="10390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55</a:t>
            </a:fld>
            <a:endParaRPr lang="nl-NL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5766888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Signal strength models with ratios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Wouter Verkerke, NIKHEF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537" y="998537"/>
            <a:ext cx="5305344" cy="5940842"/>
          </a:xfrm>
          <a:prstGeom prst="rect">
            <a:avLst/>
          </a:prstGeom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5875337" y="2674937"/>
            <a:ext cx="4944398" cy="198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5534" tIns="52768" rIns="105534" bIns="52768" numCol="1" anchor="t" anchorCtr="0" compatLnSpc="1">
            <a:prstTxWarp prst="textNoShape">
              <a:avLst/>
            </a:prstTxWarp>
            <a:normAutofit/>
          </a:bodyPr>
          <a:lstStyle>
            <a:lvl1pPr marL="395752" indent="-395752" algn="l" rtl="0" fontAlgn="base">
              <a:spcBef>
                <a:spcPct val="50000"/>
              </a:spcBef>
              <a:spcAft>
                <a:spcPct val="0"/>
              </a:spcAft>
              <a:buChar char="•"/>
              <a:defRPr sz="2300" b="0" i="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857463" indent="-329793" algn="l" rtl="0" fontAlgn="base">
              <a:spcBef>
                <a:spcPct val="50000"/>
              </a:spcBef>
              <a:spcAft>
                <a:spcPct val="0"/>
              </a:spcAft>
              <a:buChar char="–"/>
              <a:defRPr sz="1800" b="0" i="0">
                <a:solidFill>
                  <a:schemeClr val="tx1"/>
                </a:solidFill>
                <a:latin typeface="Helvetica Neue Light"/>
                <a:cs typeface="Helvetica Neue Light"/>
              </a:defRPr>
            </a:lvl2pPr>
            <a:lvl3pPr marL="1319173" indent="-263835" algn="l" rtl="0" fontAlgn="base">
              <a:spcBef>
                <a:spcPct val="50000"/>
              </a:spcBef>
              <a:spcAft>
                <a:spcPct val="0"/>
              </a:spcAft>
              <a:buChar char="•"/>
              <a:defRPr sz="1400" b="0" i="0">
                <a:solidFill>
                  <a:schemeClr val="tx1"/>
                </a:solidFill>
                <a:latin typeface="Helvetica Neue Light"/>
                <a:cs typeface="Helvetica Neue Light"/>
              </a:defRPr>
            </a:lvl3pPr>
            <a:lvl4pPr marL="1846843" indent="-263835" algn="l" rtl="0" fontAlgn="base">
              <a:spcBef>
                <a:spcPct val="50000"/>
              </a:spcBef>
              <a:spcAft>
                <a:spcPct val="0"/>
              </a:spcAft>
              <a:buChar char="–"/>
              <a:defRPr sz="1400" b="0" i="0">
                <a:solidFill>
                  <a:schemeClr val="tx1"/>
                </a:solidFill>
                <a:latin typeface="Helvetica Neue Light"/>
                <a:cs typeface="Helvetica Neue Light"/>
              </a:defRPr>
            </a:lvl4pPr>
            <a:lvl5pPr marL="2374512" indent="-263835" algn="l" rtl="0" fontAlgn="base">
              <a:spcBef>
                <a:spcPct val="50000"/>
              </a:spcBef>
              <a:spcAft>
                <a:spcPct val="0"/>
              </a:spcAft>
              <a:buChar char="»"/>
              <a:defRPr sz="1400" b="0" i="0">
                <a:solidFill>
                  <a:schemeClr val="tx1"/>
                </a:solidFill>
                <a:latin typeface="Helvetica Neue Light"/>
                <a:cs typeface="Helvetica Neue Light"/>
              </a:defRPr>
            </a:lvl5pPr>
            <a:lvl6pPr marL="2902181" indent="-263835" algn="l" rtl="0" fontAlgn="base">
              <a:spcBef>
                <a:spcPct val="5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3429850" indent="-263835" algn="l" rtl="0" fontAlgn="base">
              <a:spcBef>
                <a:spcPct val="5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957520" indent="-263835" algn="l" rtl="0" fontAlgn="base">
              <a:spcBef>
                <a:spcPct val="5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4485188" indent="-263835" algn="l" rtl="0" fontAlgn="base">
              <a:spcBef>
                <a:spcPct val="5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 algn="ctr">
              <a:buNone/>
            </a:pPr>
            <a:r>
              <a:rPr lang="en-US" sz="2000" dirty="0" smtClean="0">
                <a:solidFill>
                  <a:srgbClr val="0000FF"/>
                </a:solidFill>
              </a:rPr>
              <a:t>Largest discrepancy is seen in </a:t>
            </a:r>
            <a:br>
              <a:rPr lang="en-US" sz="2000" dirty="0" smtClean="0">
                <a:solidFill>
                  <a:srgbClr val="0000FF"/>
                </a:solidFill>
              </a:rPr>
            </a:br>
            <a:r>
              <a:rPr lang="en-US" sz="2000" dirty="0" err="1" smtClean="0">
                <a:solidFill>
                  <a:srgbClr val="0000FF"/>
                </a:solidFill>
              </a:rPr>
              <a:t>BR</a:t>
            </a:r>
            <a:r>
              <a:rPr lang="en-US" sz="2000" baseline="30000" dirty="0" err="1" smtClean="0">
                <a:solidFill>
                  <a:srgbClr val="0000FF"/>
                </a:solidFill>
              </a:rPr>
              <a:t>bb</a:t>
            </a:r>
            <a:r>
              <a:rPr lang="en-US" sz="2000" dirty="0" smtClean="0">
                <a:solidFill>
                  <a:srgbClr val="0000FF"/>
                </a:solidFill>
              </a:rPr>
              <a:t>/BR</a:t>
            </a:r>
            <a:r>
              <a:rPr lang="en-US" sz="2000" baseline="30000" dirty="0" smtClean="0">
                <a:solidFill>
                  <a:srgbClr val="0000FF"/>
                </a:solidFill>
              </a:rPr>
              <a:t>ZZ</a:t>
            </a:r>
            <a:r>
              <a:rPr lang="en-US" sz="2000" dirty="0" smtClean="0">
                <a:solidFill>
                  <a:srgbClr val="0000FF"/>
                </a:solidFill>
              </a:rPr>
              <a:t>, at the level of 2.4 </a:t>
            </a:r>
            <a:r>
              <a:rPr lang="en-US" sz="2000" dirty="0" err="1" smtClean="0">
                <a:solidFill>
                  <a:srgbClr val="0000FF"/>
                </a:solidFill>
              </a:rPr>
              <a:t>σ</a:t>
            </a:r>
            <a:r>
              <a:rPr lang="en-US" sz="2000" dirty="0">
                <a:solidFill>
                  <a:srgbClr val="0000FF"/>
                </a:solidFill>
              </a:rPr>
              <a:t/>
            </a:r>
            <a:br>
              <a:rPr lang="en-US" sz="2000" dirty="0">
                <a:solidFill>
                  <a:srgbClr val="0000FF"/>
                </a:solidFill>
              </a:rPr>
            </a:br>
            <a:r>
              <a:rPr lang="en-US" sz="2000" dirty="0" smtClean="0">
                <a:solidFill>
                  <a:srgbClr val="0000FF"/>
                </a:solidFill>
              </a:rPr>
              <a:t/>
            </a:r>
            <a:br>
              <a:rPr lang="en-US" sz="2000" dirty="0" smtClean="0">
                <a:solidFill>
                  <a:srgbClr val="0000FF"/>
                </a:solidFill>
              </a:rPr>
            </a:b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16737" y="4656137"/>
            <a:ext cx="3683000" cy="2737365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3741737" y="5672880"/>
            <a:ext cx="3541366" cy="1040657"/>
          </a:xfrm>
          <a:custGeom>
            <a:avLst/>
            <a:gdLst>
              <a:gd name="connsiteX0" fmla="*/ 133274 w 3674640"/>
              <a:gd name="connsiteY0" fmla="*/ 512894 h 1042309"/>
              <a:gd name="connsiteX1" fmla="*/ 169909 w 3674640"/>
              <a:gd name="connsiteY1" fmla="*/ 476256 h 1042309"/>
              <a:gd name="connsiteX2" fmla="*/ 1806264 w 3674640"/>
              <a:gd name="connsiteY2" fmla="*/ 12180 h 1042309"/>
              <a:gd name="connsiteX3" fmla="*/ 2612230 w 3674640"/>
              <a:gd name="connsiteY3" fmla="*/ 1038032 h 1042309"/>
              <a:gd name="connsiteX4" fmla="*/ 3674640 w 3674640"/>
              <a:gd name="connsiteY4" fmla="*/ 402981 h 1042309"/>
              <a:gd name="connsiteX0" fmla="*/ 0 w 3541366"/>
              <a:gd name="connsiteY0" fmla="*/ 511242 h 1040657"/>
              <a:gd name="connsiteX1" fmla="*/ 1672990 w 3541366"/>
              <a:gd name="connsiteY1" fmla="*/ 10528 h 1040657"/>
              <a:gd name="connsiteX2" fmla="*/ 2478956 w 3541366"/>
              <a:gd name="connsiteY2" fmla="*/ 1036380 h 1040657"/>
              <a:gd name="connsiteX3" fmla="*/ 3541366 w 3541366"/>
              <a:gd name="connsiteY3" fmla="*/ 401329 h 10406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41366" h="1040657">
                <a:moveTo>
                  <a:pt x="0" y="511242"/>
                </a:moveTo>
                <a:cubicBezTo>
                  <a:pt x="348540" y="406927"/>
                  <a:pt x="1259831" y="-76995"/>
                  <a:pt x="1672990" y="10528"/>
                </a:cubicBezTo>
                <a:cubicBezTo>
                  <a:pt x="2080043" y="104157"/>
                  <a:pt x="2167560" y="971247"/>
                  <a:pt x="2478956" y="1036380"/>
                </a:cubicBezTo>
                <a:cubicBezTo>
                  <a:pt x="2790352" y="1101513"/>
                  <a:pt x="3541366" y="401329"/>
                  <a:pt x="3541366" y="401329"/>
                </a:cubicBezTo>
              </a:path>
            </a:pathLst>
          </a:custGeom>
          <a:ln w="28575" cmpd="sng">
            <a:solidFill>
              <a:srgbClr val="008000"/>
            </a:solidFill>
            <a:headEnd type="none"/>
            <a:tailEnd type="triangle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256337" y="1760537"/>
            <a:ext cx="3095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/>
                </a:solidFill>
                <a:latin typeface="Helvetica Neue Light"/>
                <a:cs typeface="Helvetica Neue Light"/>
              </a:rPr>
              <a:t>Inclusive theory uncertainties </a:t>
            </a:r>
            <a:br>
              <a:rPr lang="en-US" dirty="0" smtClean="0">
                <a:solidFill>
                  <a:schemeClr val="bg2"/>
                </a:solidFill>
                <a:latin typeface="Helvetica Neue Light"/>
                <a:cs typeface="Helvetica Neue Light"/>
              </a:rPr>
            </a:br>
            <a:r>
              <a:rPr lang="en-US" dirty="0" smtClean="0">
                <a:solidFill>
                  <a:schemeClr val="bg2"/>
                </a:solidFill>
                <a:latin typeface="Helvetica Neue Light"/>
                <a:cs typeface="Helvetica Neue Light"/>
              </a:rPr>
              <a:t>shown on SM prediction</a:t>
            </a:r>
            <a:endParaRPr lang="en-US" dirty="0">
              <a:solidFill>
                <a:schemeClr val="bg2"/>
              </a:solidFill>
              <a:latin typeface="Helvetica Neue Light"/>
              <a:cs typeface="Helvetica Neue Light"/>
            </a:endParaRPr>
          </a:p>
        </p:txBody>
      </p:sp>
      <p:cxnSp>
        <p:nvCxnSpPr>
          <p:cNvPr id="11" name="Straight Arrow Connector 10"/>
          <p:cNvCxnSpPr/>
          <p:nvPr/>
        </p:nvCxnSpPr>
        <p:spPr bwMode="auto">
          <a:xfrm flipH="1" flipV="1">
            <a:off x="5418137" y="1989137"/>
            <a:ext cx="762000" cy="152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" name="TextBox 2"/>
          <p:cNvSpPr txBox="1"/>
          <p:nvPr/>
        </p:nvSpPr>
        <p:spPr>
          <a:xfrm>
            <a:off x="5970286" y="3665537"/>
            <a:ext cx="41592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Driven by combination of </a:t>
            </a:r>
            <a:br>
              <a:rPr lang="en-US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</a:br>
            <a:r>
              <a:rPr lang="en-US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high </a:t>
            </a:r>
            <a:r>
              <a:rPr lang="en-US" dirty="0" err="1" smtClean="0">
                <a:solidFill>
                  <a:srgbClr val="000000"/>
                </a:solidFill>
                <a:latin typeface="Helvetica Neue Light"/>
                <a:cs typeface="Helvetica Neue Light"/>
              </a:rPr>
              <a:t>ttH</a:t>
            </a:r>
            <a:r>
              <a:rPr lang="en-US" dirty="0" err="1" smtClean="0">
                <a:solidFill>
                  <a:srgbClr val="000000"/>
                </a:solidFill>
                <a:latin typeface="Helvetica Neue Light"/>
                <a:cs typeface="Helvetica Neue Light"/>
                <a:sym typeface="Wingdings"/>
              </a:rPr>
              <a:t>leptons</a:t>
            </a:r>
            <a:r>
              <a:rPr lang="en-US" dirty="0" smtClean="0">
                <a:solidFill>
                  <a:srgbClr val="000000"/>
                </a:solidFill>
                <a:latin typeface="Helvetica Neue Light"/>
                <a:cs typeface="Helvetica Neue Light"/>
                <a:sym typeface="Wingdings"/>
              </a:rPr>
              <a:t>, ZHZZ, low </a:t>
            </a:r>
            <a:r>
              <a:rPr lang="en-US" dirty="0" err="1" smtClean="0">
                <a:solidFill>
                  <a:srgbClr val="000000"/>
                </a:solidFill>
                <a:latin typeface="Helvetica Neue Light"/>
                <a:cs typeface="Helvetica Neue Light"/>
                <a:sym typeface="Wingdings"/>
              </a:rPr>
              <a:t>VHbb</a:t>
            </a:r>
            <a:r>
              <a:rPr lang="en-US" dirty="0" smtClean="0">
                <a:solidFill>
                  <a:srgbClr val="000000"/>
                </a:solidFill>
                <a:latin typeface="Helvetica Neue Light"/>
                <a:cs typeface="Helvetica Neue Light"/>
                <a:sym typeface="Wingdings"/>
              </a:rPr>
              <a:t/>
            </a:r>
            <a:br>
              <a:rPr lang="en-US" dirty="0" smtClean="0">
                <a:solidFill>
                  <a:srgbClr val="000000"/>
                </a:solidFill>
                <a:latin typeface="Helvetica Neue Light"/>
                <a:cs typeface="Helvetica Neue Light"/>
                <a:sym typeface="Wingdings"/>
              </a:rPr>
            </a:br>
            <a:r>
              <a:rPr lang="en-US" dirty="0" smtClean="0">
                <a:solidFill>
                  <a:srgbClr val="000000"/>
                </a:solidFill>
                <a:latin typeface="Helvetica Neue Light"/>
                <a:cs typeface="Helvetica Neue Light"/>
                <a:sym typeface="Wingdings"/>
              </a:rPr>
              <a:t>(while </a:t>
            </a:r>
            <a:r>
              <a:rPr lang="en-US" dirty="0" err="1" smtClean="0">
                <a:solidFill>
                  <a:srgbClr val="000000"/>
                </a:solidFill>
                <a:latin typeface="Helvetica Neue Light"/>
                <a:cs typeface="Helvetica Neue Light"/>
                <a:sym typeface="Wingdings"/>
              </a:rPr>
              <a:t>ttHbb</a:t>
            </a:r>
            <a:r>
              <a:rPr lang="en-US" dirty="0" smtClean="0">
                <a:solidFill>
                  <a:srgbClr val="000000"/>
                </a:solidFill>
                <a:latin typeface="Helvetica Neue Light"/>
                <a:cs typeface="Helvetica Neue Light"/>
                <a:sym typeface="Wingdings"/>
              </a:rPr>
              <a:t> is not high)</a:t>
            </a:r>
            <a:endParaRPr lang="en-US" baseline="-25000" dirty="0" smtClean="0">
              <a:solidFill>
                <a:srgbClr val="000000"/>
              </a:solidFill>
              <a:latin typeface="Helvetica Neue Light"/>
              <a:cs typeface="Helvetica Neue Light"/>
              <a:sym typeface="Wingdings"/>
            </a:endParaRPr>
          </a:p>
          <a:p>
            <a:r>
              <a:rPr lang="en-US" dirty="0" smtClean="0">
                <a:solidFill>
                  <a:srgbClr val="000000"/>
                </a:solidFill>
                <a:latin typeface="Helvetica Neue Light"/>
                <a:cs typeface="Helvetica Neue Light"/>
                <a:sym typeface="Wingdings"/>
              </a:rPr>
              <a:t>   </a:t>
            </a:r>
            <a:endParaRPr lang="en-US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0" name="Down Arrow 9"/>
          <p:cNvSpPr/>
          <p:nvPr/>
        </p:nvSpPr>
        <p:spPr bwMode="auto">
          <a:xfrm>
            <a:off x="7932737" y="3360737"/>
            <a:ext cx="609600" cy="381000"/>
          </a:xfrm>
          <a:prstGeom prst="downArrow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36537" y="7170737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NB: Correlation matrix will be provided for final paper version</a:t>
            </a:r>
            <a:endParaRPr lang="en-US" i="1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56</a:t>
            </a:fld>
            <a:endParaRPr lang="nl-NL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9509328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Alternatively, measure </a:t>
            </a:r>
            <a:r>
              <a:rPr lang="en-US" b="1" dirty="0" smtClean="0">
                <a:latin typeface="Helvetica Neue"/>
                <a:cs typeface="Helvetica Neue"/>
              </a:rPr>
              <a:t>ratio of coupling strengths</a:t>
            </a:r>
            <a:endParaRPr lang="en-US" b="1" dirty="0">
              <a:latin typeface="Helvetica Neue"/>
              <a:cs typeface="Helvetica Neue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Wouter Verkerke, NIKHEF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No assumption on Higgs total width needed, </a:t>
            </a:r>
            <a:br>
              <a:rPr lang="en-US" dirty="0" smtClean="0"/>
            </a:br>
            <a:r>
              <a:rPr lang="en-US" dirty="0" smtClean="0"/>
              <a:t>as Γ</a:t>
            </a:r>
            <a:r>
              <a:rPr lang="en-US" baseline="-25000" dirty="0" smtClean="0"/>
              <a:t>H</a:t>
            </a:r>
            <a:r>
              <a:rPr lang="en-US" dirty="0" smtClean="0"/>
              <a:t> cancels in all expressions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127" y="2293937"/>
            <a:ext cx="8027671" cy="3733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314727" y="2979737"/>
            <a:ext cx="21326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Helvetica Neue Light"/>
                <a:cs typeface="Helvetica Neue Light"/>
              </a:rPr>
              <a:t>(these can be fully</a:t>
            </a:r>
          </a:p>
          <a:p>
            <a:r>
              <a:rPr lang="en-US" i="1" dirty="0" smtClean="0">
                <a:latin typeface="Helvetica Neue Light"/>
                <a:cs typeface="Helvetica Neue Light"/>
              </a:rPr>
              <a:t>expressed in terms </a:t>
            </a:r>
            <a:br>
              <a:rPr lang="en-US" i="1" dirty="0" smtClean="0">
                <a:latin typeface="Helvetica Neue Light"/>
                <a:cs typeface="Helvetica Neue Light"/>
              </a:rPr>
            </a:br>
            <a:r>
              <a:rPr lang="en-US" i="1" dirty="0" smtClean="0">
                <a:latin typeface="Helvetica Neue Light"/>
                <a:cs typeface="Helvetica Neue Light"/>
              </a:rPr>
              <a:t>of </a:t>
            </a:r>
            <a:r>
              <a:rPr lang="en-US" i="1" dirty="0" err="1" smtClean="0">
                <a:latin typeface="Helvetica Neue Light"/>
                <a:cs typeface="Helvetica Neue Light"/>
              </a:rPr>
              <a:t>λ</a:t>
            </a:r>
            <a:r>
              <a:rPr lang="en-US" i="1" baseline="-25000" dirty="0" err="1" smtClean="0">
                <a:latin typeface="Helvetica Neue Light"/>
                <a:cs typeface="Helvetica Neue Light"/>
              </a:rPr>
              <a:t>WZ</a:t>
            </a:r>
            <a:r>
              <a:rPr lang="en-US" i="1" dirty="0" smtClean="0">
                <a:latin typeface="Helvetica Neue Light"/>
                <a:cs typeface="Helvetica Neue Light"/>
              </a:rPr>
              <a:t> and </a:t>
            </a:r>
            <a:r>
              <a:rPr lang="en-US" i="1" dirty="0" err="1" smtClean="0">
                <a:latin typeface="Helvetica Neue Light"/>
                <a:cs typeface="Helvetica Neue Light"/>
              </a:rPr>
              <a:t>λ</a:t>
            </a:r>
            <a:r>
              <a:rPr lang="en-US" i="1" baseline="-25000" dirty="0" err="1" smtClean="0">
                <a:latin typeface="Helvetica Neue Light"/>
                <a:cs typeface="Helvetica Neue Light"/>
              </a:rPr>
              <a:t>Zg</a:t>
            </a:r>
            <a:r>
              <a:rPr lang="en-US" i="1" dirty="0" smtClean="0">
                <a:latin typeface="Helvetica Neue Light"/>
                <a:cs typeface="Helvetica Neue Light"/>
              </a:rPr>
              <a:t>)</a:t>
            </a:r>
            <a:endParaRPr lang="en-US" i="1" dirty="0">
              <a:latin typeface="Helvetica Neue Light"/>
              <a:cs typeface="Helvetica Neue Light"/>
            </a:endParaRPr>
          </a:p>
        </p:txBody>
      </p:sp>
      <p:cxnSp>
        <p:nvCxnSpPr>
          <p:cNvPr id="10" name="Straight Arrow Connector 9"/>
          <p:cNvCxnSpPr/>
          <p:nvPr/>
        </p:nvCxnSpPr>
        <p:spPr bwMode="auto">
          <a:xfrm flipH="1">
            <a:off x="6943127" y="3436937"/>
            <a:ext cx="129540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57</a:t>
            </a:fld>
            <a:endParaRPr lang="nl-NL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6643988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coupling model with ratios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Wouter Verkerke, NIKHEF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137" y="1074737"/>
            <a:ext cx="5933463" cy="63246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 bwMode="auto">
          <a:xfrm>
            <a:off x="3970337" y="6103937"/>
            <a:ext cx="1066800" cy="1066800"/>
          </a:xfrm>
          <a:prstGeom prst="ellipse">
            <a:avLst/>
          </a:prstGeom>
          <a:noFill/>
          <a:ln w="38100" cap="flat" cmpd="sng" algn="ctr">
            <a:solidFill>
              <a:srgbClr val="3399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>
            <a:off x="4884737" y="3208337"/>
            <a:ext cx="1066800" cy="1066800"/>
          </a:xfrm>
          <a:prstGeom prst="ellipse">
            <a:avLst/>
          </a:prstGeom>
          <a:noFill/>
          <a:ln w="38100" cap="flat" cmpd="sng" algn="ctr">
            <a:solidFill>
              <a:srgbClr val="339933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cxnSp>
        <p:nvCxnSpPr>
          <p:cNvPr id="10" name="Straight Arrow Connector 9"/>
          <p:cNvCxnSpPr>
            <a:stCxn id="8" idx="5"/>
          </p:cNvCxnSpPr>
          <p:nvPr/>
        </p:nvCxnSpPr>
        <p:spPr bwMode="auto">
          <a:xfrm>
            <a:off x="5795308" y="4118908"/>
            <a:ext cx="2061229" cy="1527829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339933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Straight Arrow Connector 11"/>
          <p:cNvCxnSpPr>
            <a:stCxn id="7" idx="6"/>
          </p:cNvCxnSpPr>
          <p:nvPr/>
        </p:nvCxnSpPr>
        <p:spPr bwMode="auto">
          <a:xfrm flipV="1">
            <a:off x="5037137" y="5799137"/>
            <a:ext cx="2819400" cy="8382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339933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7856537" y="5265737"/>
            <a:ext cx="28628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008000"/>
                </a:solidFill>
                <a:latin typeface="Helvetica Neue Light"/>
                <a:cs typeface="Helvetica Neue Light"/>
              </a:rPr>
              <a:t>Same qualitative</a:t>
            </a:r>
            <a:br>
              <a:rPr lang="en-US" i="1" dirty="0" smtClean="0">
                <a:solidFill>
                  <a:srgbClr val="008000"/>
                </a:solidFill>
                <a:latin typeface="Helvetica Neue Light"/>
                <a:cs typeface="Helvetica Neue Light"/>
              </a:rPr>
            </a:br>
            <a:r>
              <a:rPr lang="en-US" i="1" dirty="0" smtClean="0">
                <a:solidFill>
                  <a:srgbClr val="008000"/>
                </a:solidFill>
                <a:latin typeface="Helvetica Neue Light"/>
                <a:cs typeface="Helvetica Neue Light"/>
              </a:rPr>
              <a:t>features as generic</a:t>
            </a:r>
            <a:br>
              <a:rPr lang="en-US" i="1" dirty="0" smtClean="0">
                <a:solidFill>
                  <a:srgbClr val="008000"/>
                </a:solidFill>
                <a:latin typeface="Helvetica Neue Light"/>
                <a:cs typeface="Helvetica Neue Light"/>
              </a:rPr>
            </a:br>
            <a:r>
              <a:rPr lang="en-US" i="1" dirty="0" smtClean="0">
                <a:solidFill>
                  <a:srgbClr val="008000"/>
                </a:solidFill>
                <a:latin typeface="Helvetica Neue Light"/>
                <a:cs typeface="Helvetica Neue Light"/>
              </a:rPr>
              <a:t>signal strength ratio model</a:t>
            </a:r>
            <a:endParaRPr lang="en-US" i="1" dirty="0">
              <a:solidFill>
                <a:srgbClr val="008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36537" y="7258605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NB: Correlation matrix will be provided for final paper version</a:t>
            </a:r>
            <a:endParaRPr lang="en-US" i="1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58</a:t>
            </a:fld>
            <a:endParaRPr lang="nl-NL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006861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Higgs coupling model with ratios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Wouter Verkerke, NIKHEF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6137" y="1074737"/>
            <a:ext cx="5933463" cy="63246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6537" y="7258605"/>
            <a:ext cx="678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NB: Correlation matrix will be provided for final paper version</a:t>
            </a:r>
            <a:endParaRPr lang="en-US" i="1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3937" y="3890494"/>
            <a:ext cx="4572000" cy="3356443"/>
          </a:xfrm>
          <a:prstGeom prst="rect">
            <a:avLst/>
          </a:prstGeom>
          <a:ln w="38100" cmpd="sng">
            <a:solidFill>
              <a:srgbClr val="0080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8842" y="160337"/>
            <a:ext cx="4577095" cy="3475037"/>
          </a:xfrm>
          <a:prstGeom prst="rect">
            <a:avLst/>
          </a:prstGeom>
          <a:ln w="38100" cmpd="sng">
            <a:solidFill>
              <a:srgbClr val="008000"/>
            </a:solidFill>
          </a:ln>
        </p:spPr>
      </p:pic>
      <p:cxnSp>
        <p:nvCxnSpPr>
          <p:cNvPr id="14" name="Straight Arrow Connector 13"/>
          <p:cNvCxnSpPr/>
          <p:nvPr/>
        </p:nvCxnSpPr>
        <p:spPr bwMode="auto">
          <a:xfrm flipH="1" flipV="1">
            <a:off x="4122737" y="4351337"/>
            <a:ext cx="1981200" cy="117927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Straight Arrow Connector 14"/>
          <p:cNvCxnSpPr/>
          <p:nvPr/>
        </p:nvCxnSpPr>
        <p:spPr bwMode="auto">
          <a:xfrm flipH="1">
            <a:off x="4046537" y="1949217"/>
            <a:ext cx="2057400" cy="164012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6948328" y="3476406"/>
            <a:ext cx="3549085" cy="790283"/>
          </a:xfrm>
          <a:prstGeom prst="rect">
            <a:avLst/>
          </a:prstGeom>
          <a:solidFill>
            <a:srgbClr val="FFFFFF"/>
          </a:solidFill>
          <a:ln w="28575" cmpd="sng">
            <a:solidFill>
              <a:srgbClr val="008000"/>
            </a:solidFill>
          </a:ln>
        </p:spPr>
        <p:txBody>
          <a:bodyPr wrap="none" lIns="180000" tIns="93600" rIns="180000" bIns="140400" rtlCol="0">
            <a:spAutoFit/>
          </a:bodyPr>
          <a:lstStyle/>
          <a:p>
            <a:pPr algn="ctr"/>
            <a:r>
              <a:rPr lang="en-US" dirty="0" smtClean="0">
                <a:solidFill>
                  <a:srgbClr val="008000"/>
                </a:solidFill>
                <a:latin typeface="Helvetica Neue Light"/>
                <a:cs typeface="Helvetica Neue Light"/>
              </a:rPr>
              <a:t>            </a:t>
            </a:r>
            <a:r>
              <a:rPr lang="en-US" dirty="0" err="1" smtClean="0">
                <a:solidFill>
                  <a:srgbClr val="008000"/>
                </a:solidFill>
                <a:latin typeface="Helvetica Neue Light"/>
                <a:cs typeface="Helvetica Neue Light"/>
              </a:rPr>
              <a:t>gg</a:t>
            </a:r>
            <a:r>
              <a:rPr lang="en-US" dirty="0" err="1" smtClean="0">
                <a:solidFill>
                  <a:srgbClr val="008000"/>
                </a:solidFill>
                <a:latin typeface="Helvetica Neue Light"/>
                <a:cs typeface="Helvetica Neue Light"/>
                <a:sym typeface="Wingdings"/>
              </a:rPr>
              <a:t></a:t>
            </a:r>
            <a:r>
              <a:rPr lang="en-US" dirty="0" err="1" smtClean="0">
                <a:solidFill>
                  <a:srgbClr val="008000"/>
                </a:solidFill>
                <a:latin typeface="Helvetica Neue Light"/>
                <a:cs typeface="Helvetica Neue Light"/>
              </a:rPr>
              <a:t>ZH</a:t>
            </a:r>
            <a:r>
              <a:rPr lang="en-US" dirty="0" smtClean="0">
                <a:solidFill>
                  <a:srgbClr val="008000"/>
                </a:solidFill>
                <a:latin typeface="Helvetica Neue Light"/>
                <a:cs typeface="Helvetica Neue Light"/>
              </a:rPr>
              <a:t>: Z-t interference </a:t>
            </a:r>
            <a:br>
              <a:rPr lang="en-US" dirty="0" smtClean="0">
                <a:solidFill>
                  <a:srgbClr val="008000"/>
                </a:solidFill>
                <a:latin typeface="Helvetica Neue Light"/>
                <a:cs typeface="Helvetica Neue Light"/>
              </a:rPr>
            </a:br>
            <a:r>
              <a:rPr lang="en-US" dirty="0" err="1" smtClean="0">
                <a:solidFill>
                  <a:srgbClr val="008000"/>
                </a:solidFill>
                <a:latin typeface="Helvetica Neue Light"/>
                <a:cs typeface="Helvetica Neue Light"/>
              </a:rPr>
              <a:t>H</a:t>
            </a:r>
            <a:r>
              <a:rPr lang="en-US" dirty="0" err="1" smtClean="0">
                <a:solidFill>
                  <a:srgbClr val="008000"/>
                </a:solidFill>
                <a:latin typeface="Helvetica Neue Light"/>
                <a:cs typeface="Helvetica Neue Light"/>
                <a:sym typeface="Wingdings"/>
              </a:rPr>
              <a:t></a:t>
            </a:r>
            <a:r>
              <a:rPr lang="en-US" dirty="0" err="1">
                <a:solidFill>
                  <a:srgbClr val="008000"/>
                </a:solidFill>
                <a:latin typeface="Helvetica Neue Light"/>
                <a:cs typeface="Helvetica Neue Light"/>
                <a:sym typeface="Wingdings"/>
              </a:rPr>
              <a:t>γ</a:t>
            </a:r>
            <a:r>
              <a:rPr lang="en-US" dirty="0" err="1" smtClean="0">
                <a:solidFill>
                  <a:srgbClr val="008000"/>
                </a:solidFill>
                <a:latin typeface="Helvetica Neue Light"/>
                <a:cs typeface="Helvetica Neue Light"/>
                <a:sym typeface="Wingdings"/>
              </a:rPr>
              <a:t>γ</a:t>
            </a:r>
            <a:r>
              <a:rPr lang="en-US" dirty="0" smtClean="0">
                <a:solidFill>
                  <a:srgbClr val="008000"/>
                </a:solidFill>
                <a:latin typeface="Helvetica Neue Light"/>
                <a:cs typeface="Helvetica Neue Light"/>
                <a:sym typeface="Wingdings"/>
              </a:rPr>
              <a:t> &amp; </a:t>
            </a:r>
            <a:r>
              <a:rPr lang="en-US" dirty="0" err="1" smtClean="0">
                <a:solidFill>
                  <a:srgbClr val="008000"/>
                </a:solidFill>
                <a:latin typeface="Helvetica Neue Light"/>
                <a:cs typeface="Helvetica Neue Light"/>
                <a:sym typeface="Wingdings"/>
              </a:rPr>
              <a:t>tH</a:t>
            </a:r>
            <a:r>
              <a:rPr lang="en-US" dirty="0" smtClean="0">
                <a:solidFill>
                  <a:srgbClr val="008000"/>
                </a:solidFill>
                <a:latin typeface="Helvetica Neue Light"/>
                <a:cs typeface="Helvetica Neue Light"/>
                <a:sym typeface="Wingdings"/>
              </a:rPr>
              <a:t> : W-t interference</a:t>
            </a:r>
            <a:r>
              <a:rPr lang="en-US" dirty="0" smtClean="0">
                <a:solidFill>
                  <a:srgbClr val="008000"/>
                </a:solidFill>
                <a:latin typeface="Helvetica Neue Light"/>
                <a:cs typeface="Helvetica Neue Light"/>
              </a:rPr>
              <a:t> </a:t>
            </a:r>
            <a:endParaRPr lang="en-US" dirty="0">
              <a:solidFill>
                <a:srgbClr val="008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59</a:t>
            </a:fld>
            <a:endParaRPr lang="nl-NL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6319637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Mass of Higgs boson measured with &lt;0.2% precision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Higgs boson mass is only parameter unconstrained by SM</a:t>
            </a:r>
          </a:p>
          <a:p>
            <a:r>
              <a:rPr lang="en-US" dirty="0" smtClean="0"/>
              <a:t>But crucial in SM prediction of Higgs production and decay rates</a:t>
            </a:r>
          </a:p>
          <a:p>
            <a:r>
              <a:rPr lang="en-US" dirty="0" smtClean="0"/>
              <a:t>Measurement based on H</a:t>
            </a:r>
            <a:r>
              <a:rPr lang="en-US" dirty="0" smtClean="0">
                <a:sym typeface="Wingdings"/>
              </a:rPr>
              <a:t>ZZ* and </a:t>
            </a:r>
            <a:r>
              <a:rPr lang="en-US" dirty="0" err="1" smtClean="0">
                <a:sym typeface="Wingdings"/>
              </a:rPr>
              <a:t>Hγγ</a:t>
            </a:r>
            <a:r>
              <a:rPr lang="en-US" dirty="0" smtClean="0">
                <a:sym typeface="Wingdings"/>
              </a:rPr>
              <a:t> final states, for which invariant mass can be reconstructed with high precision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812721" y="7203722"/>
            <a:ext cx="9210834" cy="424215"/>
          </a:xfrm>
        </p:spPr>
        <p:txBody>
          <a:bodyPr/>
          <a:lstStyle/>
          <a:p>
            <a:r>
              <a:rPr lang="en-US" dirty="0" smtClean="0"/>
              <a:t>Wouter Verkerke, NIKHEF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536" y="3132137"/>
            <a:ext cx="4209637" cy="4038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5383" y="3208337"/>
            <a:ext cx="4008964" cy="39624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6</a:t>
            </a:fld>
            <a:endParaRPr lang="nl-NL" dirty="0">
              <a:latin typeface="Helvetica Neue Light"/>
              <a:cs typeface="Helvetica Neue Light"/>
            </a:endParaRPr>
          </a:p>
        </p:txBody>
      </p:sp>
      <p:sp>
        <p:nvSpPr>
          <p:cNvPr id="5" name="Rectangle 4"/>
          <p:cNvSpPr/>
          <p:nvPr/>
        </p:nvSpPr>
        <p:spPr>
          <a:xfrm rot="16200000">
            <a:off x="8497797" y="4819323"/>
            <a:ext cx="295092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1600" i="1" dirty="0" err="1">
                <a:latin typeface="Helvetica Neue Light"/>
                <a:cs typeface="Helvetica Neue Light"/>
              </a:rPr>
              <a:t>Eur</a:t>
            </a:r>
            <a:r>
              <a:rPr lang="tr-TR" sz="1600" i="1" dirty="0">
                <a:latin typeface="Helvetica Neue Light"/>
                <a:cs typeface="Helvetica Neue Light"/>
              </a:rPr>
              <a:t>. </a:t>
            </a:r>
            <a:r>
              <a:rPr lang="tr-TR" sz="1600" i="1" dirty="0" err="1">
                <a:latin typeface="Helvetica Neue Light"/>
                <a:cs typeface="Helvetica Neue Light"/>
              </a:rPr>
              <a:t>Phys</a:t>
            </a:r>
            <a:r>
              <a:rPr lang="tr-TR" sz="1600" i="1" dirty="0">
                <a:latin typeface="Helvetica Neue Light"/>
                <a:cs typeface="Helvetica Neue Light"/>
              </a:rPr>
              <a:t>. J. C 74 (2014) 3076</a:t>
            </a:r>
            <a:endParaRPr lang="en-US" sz="1600" i="1" dirty="0">
              <a:latin typeface="Helvetica Neue Light"/>
              <a:cs typeface="Helvetica Neue Light"/>
            </a:endParaRPr>
          </a:p>
        </p:txBody>
      </p:sp>
      <p:sp>
        <p:nvSpPr>
          <p:cNvPr id="6" name="Rectangle 5"/>
          <p:cNvSpPr/>
          <p:nvPr/>
        </p:nvSpPr>
        <p:spPr>
          <a:xfrm rot="16200000">
            <a:off x="3689781" y="4756581"/>
            <a:ext cx="31181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latin typeface="Helvetica Neue Light"/>
                <a:cs typeface="Helvetica Neue Light"/>
              </a:rPr>
              <a:t>Phys. Rev. D. 90, 052004 (2014)</a:t>
            </a:r>
          </a:p>
        </p:txBody>
      </p:sp>
    </p:spTree>
    <p:extLst>
      <p:ext uri="{BB962C8B-B14F-4D97-AF65-F5344CB8AC3E}">
        <p14:creationId xmlns:p14="http://schemas.microsoft.com/office/powerpoint/2010/main" val="19863916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 &amp; outlook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ATLAS and CMS Higgs boson </a:t>
            </a:r>
            <a:r>
              <a:rPr lang="en-US" dirty="0" smtClean="0"/>
              <a:t>coupling results have </a:t>
            </a:r>
            <a:r>
              <a:rPr lang="en-US" dirty="0"/>
              <a:t>been </a:t>
            </a:r>
            <a:r>
              <a:rPr lang="en-US" dirty="0" smtClean="0"/>
              <a:t>combined, </a:t>
            </a:r>
            <a:r>
              <a:rPr lang="en-US" dirty="0" smtClean="0">
                <a:solidFill>
                  <a:srgbClr val="FF0000"/>
                </a:solidFill>
              </a:rPr>
              <a:t>sensitivity on signal strength improved </a:t>
            </a:r>
            <a:r>
              <a:rPr lang="en-US" dirty="0">
                <a:solidFill>
                  <a:srgbClr val="FF0000"/>
                </a:solidFill>
              </a:rPr>
              <a:t>by almost √</a:t>
            </a:r>
            <a:r>
              <a:rPr lang="en-US" dirty="0" smtClean="0">
                <a:solidFill>
                  <a:srgbClr val="FF0000"/>
                </a:solidFill>
              </a:rPr>
              <a:t>2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Decay to </a:t>
            </a:r>
            <a:r>
              <a:rPr lang="en-US" dirty="0" err="1">
                <a:solidFill>
                  <a:srgbClr val="FF0000"/>
                </a:solidFill>
              </a:rPr>
              <a:t>ττ</a:t>
            </a:r>
            <a:r>
              <a:rPr lang="en-US" dirty="0">
                <a:solidFill>
                  <a:srgbClr val="FF0000"/>
                </a:solidFill>
              </a:rPr>
              <a:t> and VBF production established at more </a:t>
            </a:r>
            <a:r>
              <a:rPr lang="en-US" dirty="0" smtClean="0">
                <a:solidFill>
                  <a:srgbClr val="FF0000"/>
                </a:solidFill>
              </a:rPr>
              <a:t>than </a:t>
            </a:r>
            <a:r>
              <a:rPr lang="en-US" dirty="0">
                <a:solidFill>
                  <a:srgbClr val="FF0000"/>
                </a:solidFill>
              </a:rPr>
              <a:t>5σ </a:t>
            </a:r>
            <a:r>
              <a:rPr lang="en-US" dirty="0" smtClean="0">
                <a:solidFill>
                  <a:srgbClr val="FF0000"/>
                </a:solidFill>
              </a:rPr>
              <a:t>level</a:t>
            </a:r>
            <a:endParaRPr lang="en-US" dirty="0">
              <a:solidFill>
                <a:srgbClr val="FF0000"/>
              </a:solidFill>
            </a:endParaRPr>
          </a:p>
          <a:p>
            <a:pPr lvl="1"/>
            <a:r>
              <a:rPr lang="en-US" dirty="0"/>
              <a:t>The most precise results on Higgs </a:t>
            </a:r>
            <a:r>
              <a:rPr lang="en-US" dirty="0" smtClean="0"/>
              <a:t>boson production </a:t>
            </a:r>
            <a:r>
              <a:rPr lang="en-US" dirty="0"/>
              <a:t>and decay and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constraints </a:t>
            </a:r>
            <a:r>
              <a:rPr lang="en-US" dirty="0"/>
              <a:t>on its couplings have been obtained </a:t>
            </a:r>
            <a:r>
              <a:rPr lang="en-US" dirty="0" smtClean="0"/>
              <a:t>at O</a:t>
            </a:r>
            <a:r>
              <a:rPr lang="en-US" dirty="0"/>
              <a:t>(10%) </a:t>
            </a:r>
            <a:r>
              <a:rPr lang="en-US" dirty="0" smtClean="0"/>
              <a:t>precision</a:t>
            </a:r>
            <a:endParaRPr lang="en-US" dirty="0"/>
          </a:p>
          <a:p>
            <a:pPr lvl="1"/>
            <a:r>
              <a:rPr lang="en-US" dirty="0" smtClean="0"/>
              <a:t>Different </a:t>
            </a:r>
            <a:r>
              <a:rPr lang="en-US" dirty="0"/>
              <a:t>parameterizations have been </a:t>
            </a:r>
            <a:r>
              <a:rPr lang="en-US" dirty="0" smtClean="0"/>
              <a:t>studied:</a:t>
            </a:r>
            <a:br>
              <a:rPr lang="en-US" dirty="0" smtClean="0"/>
            </a:br>
            <a:r>
              <a:rPr lang="en-US" dirty="0" smtClean="0"/>
              <a:t>all </a:t>
            </a:r>
            <a:r>
              <a:rPr lang="en-US" dirty="0"/>
              <a:t>results all consistent with the SM predictions within uncertainties:</a:t>
            </a:r>
            <a:br>
              <a:rPr lang="en-US" dirty="0"/>
            </a:br>
            <a:r>
              <a:rPr lang="en-US" dirty="0" smtClean="0">
                <a:solidFill>
                  <a:srgbClr val="FF0000"/>
                </a:solidFill>
              </a:rPr>
              <a:t>SM </a:t>
            </a:r>
            <a:r>
              <a:rPr lang="en-US" dirty="0">
                <a:solidFill>
                  <a:srgbClr val="FF0000"/>
                </a:solidFill>
              </a:rPr>
              <a:t>p-value of all combined fits </a:t>
            </a:r>
            <a:r>
              <a:rPr lang="en-US" dirty="0" smtClean="0">
                <a:solidFill>
                  <a:srgbClr val="FF0000"/>
                </a:solidFill>
              </a:rPr>
              <a:t>in range 10%-88%</a:t>
            </a:r>
            <a:endParaRPr lang="en-US" dirty="0">
              <a:solidFill>
                <a:srgbClr val="FF0000"/>
              </a:solidFill>
            </a:endParaRPr>
          </a:p>
          <a:p>
            <a:r>
              <a:rPr lang="en-US" dirty="0"/>
              <a:t>LHC Run-2 at 13 TeV, precision will be improved during the coming years thanks to </a:t>
            </a:r>
            <a:r>
              <a:rPr lang="en-US" dirty="0">
                <a:solidFill>
                  <a:schemeClr val="accent2"/>
                </a:solidFill>
              </a:rPr>
              <a:t>higher energy</a:t>
            </a:r>
            <a:r>
              <a:rPr lang="en-US" dirty="0"/>
              <a:t>, larger integrated </a:t>
            </a:r>
            <a:r>
              <a:rPr lang="en-US" dirty="0" smtClean="0"/>
              <a:t>luminosity, progress </a:t>
            </a:r>
            <a:r>
              <a:rPr lang="en-US" dirty="0"/>
              <a:t>in the theory </a:t>
            </a:r>
            <a:r>
              <a:rPr lang="en-US" dirty="0" smtClean="0"/>
              <a:t>predictions, and ability to integrate more measurements (differential </a:t>
            </a:r>
            <a:r>
              <a:rPr lang="en-US" dirty="0" err="1" smtClean="0"/>
              <a:t>σ</a:t>
            </a:r>
            <a:r>
              <a:rPr lang="en-US" dirty="0" smtClean="0"/>
              <a:t>) when moving beyond </a:t>
            </a:r>
            <a:r>
              <a:rPr lang="en-US" dirty="0" err="1" smtClean="0"/>
              <a:t>κ</a:t>
            </a:r>
            <a:r>
              <a:rPr lang="en-US" dirty="0" smtClean="0"/>
              <a:t>-framework.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Wouter Verkerke, NIKHEF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68336" b="12074"/>
          <a:stretch/>
        </p:blipFill>
        <p:spPr>
          <a:xfrm>
            <a:off x="3908286" y="5987775"/>
            <a:ext cx="2292137" cy="5723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r="70022" b="1822"/>
          <a:stretch/>
        </p:blipFill>
        <p:spPr>
          <a:xfrm>
            <a:off x="1252441" y="6609122"/>
            <a:ext cx="2329994" cy="63307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914424" y="5565796"/>
            <a:ext cx="10413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stat.unc</a:t>
            </a:r>
            <a:endParaRPr lang="en-US" i="1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286024" y="5577464"/>
            <a:ext cx="1071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syst.unc</a:t>
            </a:r>
            <a:endParaRPr lang="en-US" i="1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r="66385"/>
          <a:stretch/>
        </p:blipFill>
        <p:spPr>
          <a:xfrm>
            <a:off x="1328641" y="5923322"/>
            <a:ext cx="2433383" cy="65094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l="65947" t="-7255" r="1" b="-7092"/>
          <a:stretch/>
        </p:blipFill>
        <p:spPr>
          <a:xfrm>
            <a:off x="3838224" y="6585787"/>
            <a:ext cx="2646713" cy="73735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94294" y="5570537"/>
            <a:ext cx="21712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ATLAS+CMS run-1</a:t>
            </a:r>
            <a:endParaRPr lang="en-US" i="1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60</a:t>
            </a:fld>
            <a:endParaRPr lang="nl-NL" dirty="0">
              <a:latin typeface="Helvetica Neue Light"/>
              <a:cs typeface="Helvetica Neue Ligh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752490" y="5646737"/>
            <a:ext cx="1866047" cy="1344281"/>
          </a:xfrm>
          <a:prstGeom prst="rect">
            <a:avLst/>
          </a:prstGeom>
          <a:noFill/>
          <a:ln>
            <a:solidFill>
              <a:srgbClr val="3333CC"/>
            </a:solidFill>
          </a:ln>
        </p:spPr>
        <p:txBody>
          <a:bodyPr wrap="none" lIns="180000" tIns="93600" rIns="144000" bIns="140400" rtlCol="0">
            <a:spAutoFit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√s=8 </a:t>
            </a:r>
            <a:r>
              <a:rPr lang="en-US" dirty="0" smtClean="0">
                <a:latin typeface="Helvetica Neue Light"/>
                <a:cs typeface="Helvetica Neue Light"/>
                <a:sym typeface="Wingdings"/>
              </a:rPr>
              <a:t> 13 TeV</a:t>
            </a:r>
          </a:p>
          <a:p>
            <a:r>
              <a:rPr lang="el-GR" dirty="0" smtClean="0">
                <a:latin typeface="Helvetica Neue Light"/>
                <a:cs typeface="Helvetica Neue Light"/>
              </a:rPr>
              <a:t>σ</a:t>
            </a:r>
            <a:r>
              <a:rPr lang="en-US" dirty="0" smtClean="0">
                <a:latin typeface="Helvetica Neue Light"/>
                <a:cs typeface="Helvetica Neue Light"/>
              </a:rPr>
              <a:t>(</a:t>
            </a:r>
            <a:r>
              <a:rPr lang="en-US" dirty="0" err="1" smtClean="0">
                <a:latin typeface="Helvetica Neue Light"/>
                <a:cs typeface="Helvetica Neue Light"/>
              </a:rPr>
              <a:t>ggF</a:t>
            </a:r>
            <a:r>
              <a:rPr lang="en-US" dirty="0" smtClean="0">
                <a:latin typeface="Helvetica Neue Light"/>
                <a:cs typeface="Helvetica Neue Light"/>
              </a:rPr>
              <a:t>) x 2.3</a:t>
            </a:r>
          </a:p>
          <a:p>
            <a:r>
              <a:rPr lang="el-GR" dirty="0" smtClean="0">
                <a:latin typeface="Helvetica Neue Light"/>
                <a:cs typeface="Helvetica Neue Light"/>
              </a:rPr>
              <a:t>σ</a:t>
            </a:r>
            <a:r>
              <a:rPr lang="en-US" dirty="0" smtClean="0">
                <a:latin typeface="Helvetica Neue Light"/>
                <a:cs typeface="Helvetica Neue Light"/>
              </a:rPr>
              <a:t>(VBF) </a:t>
            </a:r>
            <a:r>
              <a:rPr lang="en-US" dirty="0">
                <a:latin typeface="Helvetica Neue Light"/>
                <a:cs typeface="Helvetica Neue Light"/>
              </a:rPr>
              <a:t>x </a:t>
            </a:r>
            <a:r>
              <a:rPr lang="en-US" dirty="0" smtClean="0">
                <a:latin typeface="Helvetica Neue Light"/>
                <a:cs typeface="Helvetica Neue Light"/>
              </a:rPr>
              <a:t>2.4</a:t>
            </a:r>
          </a:p>
          <a:p>
            <a:r>
              <a:rPr lang="el-GR" dirty="0" smtClean="0">
                <a:latin typeface="Helvetica Neue Light"/>
                <a:cs typeface="Helvetica Neue Light"/>
              </a:rPr>
              <a:t>σ</a:t>
            </a:r>
            <a:r>
              <a:rPr lang="en-US" dirty="0" smtClean="0">
                <a:latin typeface="Helvetica Neue Light"/>
                <a:cs typeface="Helvetica Neue Light"/>
              </a:rPr>
              <a:t>(</a:t>
            </a:r>
            <a:r>
              <a:rPr lang="en-US" dirty="0" err="1" smtClean="0">
                <a:latin typeface="Helvetica Neue Light"/>
                <a:cs typeface="Helvetica Neue Light"/>
              </a:rPr>
              <a:t>ttH</a:t>
            </a:r>
            <a:r>
              <a:rPr lang="en-US" dirty="0" smtClean="0">
                <a:latin typeface="Helvetica Neue Light"/>
                <a:cs typeface="Helvetica Neue Light"/>
              </a:rPr>
              <a:t>) x 3.9</a:t>
            </a:r>
          </a:p>
        </p:txBody>
      </p:sp>
    </p:spTree>
    <p:extLst>
      <p:ext uri="{BB962C8B-B14F-4D97-AF65-F5344CB8AC3E}">
        <p14:creationId xmlns:p14="http://schemas.microsoft.com/office/powerpoint/2010/main" val="16480561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Wouter Verkerke, NIKHEF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 rot="19828807">
            <a:off x="1589330" y="2824990"/>
            <a:ext cx="8128209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800" i="1" dirty="0" smtClean="0">
                <a:solidFill>
                  <a:schemeClr val="bg1">
                    <a:lumMod val="75000"/>
                  </a:schemeClr>
                </a:solidFill>
                <a:latin typeface="Helvetica Neue Medium"/>
                <a:cs typeface="Helvetica Neue Medium"/>
              </a:rPr>
              <a:t>(Backup slides)</a:t>
            </a:r>
            <a:endParaRPr lang="en-US" sz="8800" i="1" dirty="0">
              <a:solidFill>
                <a:schemeClr val="bg1">
                  <a:lumMod val="75000"/>
                </a:schemeClr>
              </a:solidFill>
              <a:latin typeface="Helvetica Neue Medium"/>
              <a:cs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13299696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P-values </a:t>
            </a:r>
            <a:r>
              <a:rPr lang="en-US" dirty="0" err="1" smtClean="0"/>
              <a:t>w.r.t</a:t>
            </a:r>
            <a:r>
              <a:rPr lang="en-US" dirty="0" smtClean="0"/>
              <a:t> Standard Model for all models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Wouter Verkerke, NIKHEF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537" y="1150937"/>
            <a:ext cx="8122991" cy="6019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5613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Adjustments made to the input measurements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Apart from correlations, some other adjustments were made to individual ATLAS and CMS measurements to achieve consistency</a:t>
            </a:r>
          </a:p>
          <a:p>
            <a:r>
              <a:rPr lang="en-US" dirty="0" smtClean="0"/>
              <a:t>All ATLAS and CMS channels modified to </a:t>
            </a:r>
            <a:r>
              <a:rPr lang="en-US" dirty="0" smtClean="0">
                <a:solidFill>
                  <a:srgbClr val="FF0000"/>
                </a:solidFill>
              </a:rPr>
              <a:t>assume a Higgs boson mass of 125.09 </a:t>
            </a:r>
            <a:r>
              <a:rPr lang="en-US" dirty="0" err="1" smtClean="0">
                <a:solidFill>
                  <a:srgbClr val="FF0000"/>
                </a:solidFill>
              </a:rPr>
              <a:t>GeV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(value of combined mass measurement)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CMS includes </a:t>
            </a:r>
            <a:r>
              <a:rPr lang="en-US" dirty="0" err="1" smtClean="0">
                <a:solidFill>
                  <a:srgbClr val="FF0000"/>
                </a:solidFill>
              </a:rPr>
              <a:t>bbH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tH</a:t>
            </a:r>
            <a:r>
              <a:rPr lang="en-US" dirty="0" smtClean="0">
                <a:solidFill>
                  <a:srgbClr val="FF0000"/>
                </a:solidFill>
              </a:rPr>
              <a:t>, </a:t>
            </a:r>
            <a:r>
              <a:rPr lang="en-US" dirty="0" err="1" smtClean="0">
                <a:solidFill>
                  <a:srgbClr val="FF0000"/>
                </a:solidFill>
              </a:rPr>
              <a:t>ggZH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production processes where relevant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ATLAS now uses Stewart-</a:t>
            </a:r>
            <a:r>
              <a:rPr lang="en-US" dirty="0" err="1" smtClean="0">
                <a:solidFill>
                  <a:srgbClr val="FF0000"/>
                </a:solidFill>
              </a:rPr>
              <a:t>Tackman</a:t>
            </a:r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/>
              <a:t>prescription of jet-bin uncertainties for the H</a:t>
            </a:r>
            <a:r>
              <a:rPr lang="en-US" dirty="0" smtClean="0">
                <a:sym typeface="Wingdings"/>
              </a:rPr>
              <a:t>WW channel (so uncertainties have understandable correlation with CMS HWW measurement)</a:t>
            </a:r>
            <a:r>
              <a:rPr lang="en-US" dirty="0" smtClean="0"/>
              <a:t>	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CMS adopts signal cross-section calculations from YR3 </a:t>
            </a:r>
            <a:r>
              <a:rPr lang="en-US" dirty="0" smtClean="0"/>
              <a:t>for all channels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CMS adopts unified prescription of treatment of Higgs boson </a:t>
            </a:r>
            <a:r>
              <a:rPr lang="en-US" dirty="0" err="1" smtClean="0">
                <a:solidFill>
                  <a:srgbClr val="FF0000"/>
                </a:solidFill>
              </a:rPr>
              <a:t>p</a:t>
            </a:r>
            <a:r>
              <a:rPr lang="en-US" baseline="-25000" dirty="0" err="1" smtClean="0">
                <a:solidFill>
                  <a:srgbClr val="FF0000"/>
                </a:solidFill>
              </a:rPr>
              <a:t>T</a:t>
            </a:r>
            <a:endParaRPr lang="en-US" baseline="-25000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Cross section values for </a:t>
            </a:r>
            <a:r>
              <a:rPr lang="en-US" dirty="0" smtClean="0">
                <a:solidFill>
                  <a:srgbClr val="FF0000"/>
                </a:solidFill>
              </a:rPr>
              <a:t>dominant backgrounds estimated from simulation have been harmonized </a:t>
            </a:r>
            <a:r>
              <a:rPr lang="en-US" dirty="0" smtClean="0"/>
              <a:t>between ATLAS &amp; CMS</a:t>
            </a:r>
          </a:p>
          <a:p>
            <a:r>
              <a:rPr lang="en-US" dirty="0" smtClean="0"/>
              <a:t>Both experiments have adopted the </a:t>
            </a:r>
            <a:r>
              <a:rPr lang="en-US" dirty="0" smtClean="0">
                <a:solidFill>
                  <a:srgbClr val="FF0000"/>
                </a:solidFill>
              </a:rPr>
              <a:t>same correlation scheme for the signal theory uncertainties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Wouter Verkerke, NIKHEF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9803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415" y="1186435"/>
            <a:ext cx="6789737" cy="266720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9106" y="1285440"/>
            <a:ext cx="3312562" cy="2590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138" y="4275137"/>
            <a:ext cx="3429000" cy="25758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41737" y="4275137"/>
            <a:ext cx="6781800" cy="26443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Couplings k</a:t>
            </a:r>
            <a:r>
              <a:rPr lang="en-US" baseline="-25000" dirty="0" smtClean="0"/>
              <a:t>V</a:t>
            </a:r>
            <a:r>
              <a:rPr lang="en-US" dirty="0" smtClean="0"/>
              <a:t> </a:t>
            </a:r>
            <a:r>
              <a:rPr lang="en-US" dirty="0" err="1" smtClean="0"/>
              <a:t>vs</a:t>
            </a:r>
            <a:r>
              <a:rPr lang="en-US" dirty="0" smtClean="0"/>
              <a:t> </a:t>
            </a:r>
            <a:r>
              <a:rPr lang="en-US" dirty="0" err="1" smtClean="0"/>
              <a:t>k</a:t>
            </a:r>
            <a:r>
              <a:rPr lang="en-US" baseline="-25000" dirty="0" err="1" smtClean="0"/>
              <a:t>F</a:t>
            </a:r>
            <a:r>
              <a:rPr lang="en-US" dirty="0" smtClean="0"/>
              <a:t> – likelihood scans by channel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Wouter Verkerke, NIKHEF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85185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Coupling combination with off-</a:t>
            </a:r>
            <a:r>
              <a:rPr lang="en-US" smtClean="0"/>
              <a:t>shell measurements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Wouter Verkerke, NIKHEF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737" y="1227137"/>
            <a:ext cx="3888885" cy="59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4987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Correlation matrix of ATLAS generic measurements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Wouter Verkerke, NIKHEF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37" y="1684337"/>
            <a:ext cx="5263044" cy="4572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1937" y="1608137"/>
            <a:ext cx="5418138" cy="4640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5115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Contributions of loop processes to sign(</a:t>
            </a:r>
            <a:r>
              <a:rPr lang="en-US" dirty="0" err="1" smtClean="0"/>
              <a:t>k</a:t>
            </a:r>
            <a:r>
              <a:rPr lang="en-US" baseline="-25000" dirty="0" err="1" smtClean="0"/>
              <a:t>t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Wouter Verkerke, NIKHEF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201" y="1074737"/>
            <a:ext cx="8610936" cy="6332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8112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Minimal Composite Higgs models: MCHM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721" y="1102961"/>
            <a:ext cx="9482216" cy="5854171"/>
          </a:xfrm>
        </p:spPr>
        <p:txBody>
          <a:bodyPr/>
          <a:lstStyle/>
          <a:p>
            <a:r>
              <a:rPr lang="en-US" dirty="0" smtClean="0"/>
              <a:t>A possible solution for scalar hierarchy problem is that 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H is not elementary particle, but pseudo </a:t>
            </a:r>
            <a:r>
              <a:rPr lang="en-US" dirty="0" err="1" smtClean="0">
                <a:solidFill>
                  <a:srgbClr val="FF0000"/>
                </a:solidFill>
              </a:rPr>
              <a:t>Nambu</a:t>
            </a:r>
            <a:r>
              <a:rPr lang="en-US" dirty="0" smtClean="0">
                <a:solidFill>
                  <a:srgbClr val="FF0000"/>
                </a:solidFill>
              </a:rPr>
              <a:t> Goldstone boson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/>
              <a:t>arising from a higher energy theory (a SO(5)/SO(4) model)</a:t>
            </a:r>
          </a:p>
          <a:p>
            <a:pPr lvl="1"/>
            <a:r>
              <a:rPr lang="en-US" dirty="0" smtClean="0"/>
              <a:t>MCHM4: SM fermions embedded in </a:t>
            </a:r>
            <a:r>
              <a:rPr lang="en-US" dirty="0" err="1" smtClean="0"/>
              <a:t>spinorial</a:t>
            </a:r>
            <a:r>
              <a:rPr lang="en-US" dirty="0" smtClean="0"/>
              <a:t> representations of SO(5)</a:t>
            </a:r>
          </a:p>
          <a:p>
            <a:pPr lvl="1"/>
            <a:r>
              <a:rPr lang="en-US" dirty="0" smtClean="0"/>
              <a:t>MCHM5: </a:t>
            </a:r>
            <a:r>
              <a:rPr lang="en-US" dirty="0"/>
              <a:t>SM fermions embedded in </a:t>
            </a:r>
            <a:r>
              <a:rPr lang="en-US" dirty="0" smtClean="0"/>
              <a:t>fundamental representations </a:t>
            </a:r>
            <a:r>
              <a:rPr lang="en-US" dirty="0"/>
              <a:t>of SO(5</a:t>
            </a:r>
            <a:r>
              <a:rPr lang="en-US" dirty="0" smtClean="0"/>
              <a:t>)</a:t>
            </a:r>
          </a:p>
          <a:p>
            <a:r>
              <a:rPr lang="en-US" dirty="0" smtClean="0"/>
              <a:t>Attractive feature of these models is that Higgs couplings are modified in a simple form</a:t>
            </a:r>
            <a:r>
              <a:rPr lang="en-US" dirty="0"/>
              <a:t> </a:t>
            </a:r>
            <a:r>
              <a:rPr lang="en-US" dirty="0" err="1" smtClean="0"/>
              <a:t>w.r.t</a:t>
            </a:r>
            <a:r>
              <a:rPr lang="en-US" dirty="0" smtClean="0"/>
              <a:t>. SM and relate to compositeness scale</a:t>
            </a:r>
            <a:br>
              <a:rPr lang="en-US" dirty="0" smtClean="0"/>
            </a:b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MCHM4:</a:t>
            </a:r>
            <a:r>
              <a:rPr lang="en-US" dirty="0"/>
              <a:t> </a:t>
            </a:r>
            <a:r>
              <a:rPr lang="en-US" dirty="0" smtClean="0"/>
              <a:t>                                             MCHM5: 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Wouter Verkerke, NIKHEF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937" y="4808537"/>
            <a:ext cx="4038600" cy="10231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29966" r="2250"/>
          <a:stretch/>
        </p:blipFill>
        <p:spPr>
          <a:xfrm>
            <a:off x="1836737" y="6463271"/>
            <a:ext cx="5257800" cy="6312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5337" y="4579937"/>
            <a:ext cx="2070340" cy="1828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323137" y="6649005"/>
            <a:ext cx="1570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Helvetica Neue Light"/>
                <a:cs typeface="Helvetica Neue Light"/>
              </a:rPr>
              <a:t>SM: </a:t>
            </a:r>
            <a:r>
              <a:rPr lang="en-US" i="1" dirty="0" err="1" smtClean="0">
                <a:latin typeface="Helvetica Neue Light"/>
                <a:cs typeface="Helvetica Neue Light"/>
              </a:rPr>
              <a:t>ξ</a:t>
            </a:r>
            <a:r>
              <a:rPr lang="en-US" i="1" dirty="0" smtClean="0">
                <a:latin typeface="Helvetica Neue Light"/>
                <a:cs typeface="Helvetica Neue Light"/>
              </a:rPr>
              <a:t>=0, f=∞</a:t>
            </a:r>
            <a:endParaRPr lang="en-US" i="1" dirty="0">
              <a:latin typeface="Helvetica Neue Light"/>
              <a:cs typeface="Helvetica Neue Ligh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68</a:t>
            </a:fld>
            <a:endParaRPr lang="nl-NL" dirty="0">
              <a:latin typeface="Helvetica Neue Light"/>
              <a:cs typeface="Helvetica Neue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78959" y="7018337"/>
            <a:ext cx="3110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MCHM compositeness scale</a:t>
            </a:r>
            <a:endParaRPr lang="en-US" i="1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cxnSp>
        <p:nvCxnSpPr>
          <p:cNvPr id="16" name="Straight Arrow Connector 15"/>
          <p:cNvCxnSpPr/>
          <p:nvPr/>
        </p:nvCxnSpPr>
        <p:spPr bwMode="auto">
          <a:xfrm flipH="1" flipV="1">
            <a:off x="3347315" y="6865937"/>
            <a:ext cx="318222" cy="33706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2386982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9937" y="1455737"/>
            <a:ext cx="5181601" cy="3718437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 bwMode="auto">
          <a:xfrm>
            <a:off x="769937" y="4351337"/>
            <a:ext cx="4114800" cy="2971800"/>
          </a:xfrm>
          <a:prstGeom prst="rect">
            <a:avLst/>
          </a:prstGeom>
          <a:solidFill>
            <a:srgbClr val="FFFF00">
              <a:alpha val="4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10" name="Rectangle 9"/>
          <p:cNvSpPr/>
          <p:nvPr/>
        </p:nvSpPr>
        <p:spPr bwMode="auto">
          <a:xfrm>
            <a:off x="769937" y="1303337"/>
            <a:ext cx="4114800" cy="2971800"/>
          </a:xfrm>
          <a:prstGeom prst="rect">
            <a:avLst/>
          </a:prstGeom>
          <a:solidFill>
            <a:srgbClr val="00FFFF">
              <a:alpha val="42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Minimal Composite Higgs models: MCHM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Wouter Verkerke, NIKHEF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36937" y="4503737"/>
            <a:ext cx="1371600" cy="121158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846137" y="1421745"/>
            <a:ext cx="273664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Helvetica Neue"/>
                <a:cs typeface="Helvetica Neue"/>
              </a:rPr>
              <a:t>MCHM4</a:t>
            </a:r>
          </a:p>
          <a:p>
            <a:endParaRPr lang="en-US" sz="2400" dirty="0" smtClean="0">
              <a:solidFill>
                <a:schemeClr val="tx1"/>
              </a:solidFill>
              <a:latin typeface="Helvetica Neue Light"/>
              <a:cs typeface="Helvetica Neue Light"/>
            </a:endParaRPr>
          </a:p>
          <a:p>
            <a:r>
              <a:rPr lang="el-GR" sz="2400" i="1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ξ</a:t>
            </a:r>
            <a:r>
              <a:rPr lang="en-US" sz="24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&lt;0.12 (95% C.L.)   </a:t>
            </a:r>
            <a:br>
              <a:rPr lang="en-US" sz="24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</a:br>
            <a:r>
              <a:rPr lang="en-US" sz="2400" dirty="0" smtClean="0">
                <a:latin typeface="Helvetica Neue Light"/>
                <a:cs typeface="Helvetica Neue Light"/>
              </a:rPr>
              <a:t>SM </a:t>
            </a:r>
            <a:r>
              <a:rPr lang="en-US" sz="2400" dirty="0" err="1" smtClean="0">
                <a:latin typeface="Helvetica Neue Light"/>
                <a:cs typeface="Helvetica Neue Light"/>
              </a:rPr>
              <a:t>exp</a:t>
            </a:r>
            <a:r>
              <a:rPr lang="en-US" sz="2400" dirty="0" smtClean="0">
                <a:latin typeface="Helvetica Neue Light"/>
                <a:cs typeface="Helvetica Neue Light"/>
              </a:rPr>
              <a:t>: &lt;0.23</a:t>
            </a:r>
          </a:p>
          <a:p>
            <a:endParaRPr lang="en-US" sz="2400" dirty="0" smtClean="0">
              <a:solidFill>
                <a:srgbClr val="000000"/>
              </a:solidFill>
              <a:latin typeface="Helvetica Neue Light"/>
              <a:cs typeface="Helvetica Neue Light"/>
            </a:endParaRPr>
          </a:p>
          <a:p>
            <a:r>
              <a:rPr lang="en-US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f</a:t>
            </a:r>
            <a:r>
              <a:rPr lang="en-US" sz="24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&gt;710 </a:t>
            </a:r>
            <a:r>
              <a:rPr lang="en-US" sz="2400" dirty="0" err="1" smtClean="0">
                <a:solidFill>
                  <a:srgbClr val="000000"/>
                </a:solidFill>
                <a:latin typeface="Helvetica Neue Light"/>
                <a:cs typeface="Helvetica Neue Light"/>
              </a:rPr>
              <a:t>GeV</a:t>
            </a:r>
            <a:r>
              <a:rPr lang="en-US" sz="24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              </a:t>
            </a:r>
            <a:br>
              <a:rPr lang="en-US" sz="24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</a:br>
            <a:r>
              <a:rPr lang="en-US" sz="2400" dirty="0" smtClean="0">
                <a:latin typeface="Helvetica Neue Light"/>
                <a:cs typeface="Helvetica Neue Light"/>
              </a:rPr>
              <a:t>SM </a:t>
            </a:r>
            <a:r>
              <a:rPr lang="en-US" sz="2400" dirty="0" err="1" smtClean="0">
                <a:latin typeface="Helvetica Neue Light"/>
                <a:cs typeface="Helvetica Neue Light"/>
              </a:rPr>
              <a:t>exp</a:t>
            </a:r>
            <a:r>
              <a:rPr lang="en-US" sz="2400" dirty="0" smtClean="0">
                <a:latin typeface="Helvetica Neue Light"/>
                <a:cs typeface="Helvetica Neue Light"/>
              </a:rPr>
              <a:t>: &gt;510 </a:t>
            </a:r>
            <a:r>
              <a:rPr lang="en-US" sz="2400" dirty="0" err="1" smtClean="0">
                <a:latin typeface="Helvetica Neue Light"/>
                <a:cs typeface="Helvetica Neue Light"/>
              </a:rPr>
              <a:t>GeV</a:t>
            </a:r>
            <a:r>
              <a:rPr lang="en-US" sz="2400" dirty="0" smtClean="0">
                <a:latin typeface="Helvetica Neue Light"/>
                <a:cs typeface="Helvetica Neue Light"/>
              </a:rPr>
              <a:t> </a:t>
            </a:r>
            <a:endParaRPr lang="en-US" sz="2400" dirty="0">
              <a:latin typeface="Helvetica Neue Light"/>
              <a:cs typeface="Helvetica Neue Ligh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46137" y="4503737"/>
            <a:ext cx="2736647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chemeClr val="tx1"/>
                </a:solidFill>
                <a:latin typeface="Helvetica Neue"/>
                <a:cs typeface="Helvetica Neue"/>
              </a:rPr>
              <a:t>MCHM5</a:t>
            </a:r>
          </a:p>
          <a:p>
            <a:endParaRPr lang="en-US" sz="2400" dirty="0" smtClean="0">
              <a:solidFill>
                <a:schemeClr val="tx1"/>
              </a:solidFill>
              <a:latin typeface="Helvetica Neue Light"/>
              <a:cs typeface="Helvetica Neue Light"/>
            </a:endParaRPr>
          </a:p>
          <a:p>
            <a:r>
              <a:rPr lang="el-GR" sz="2400" i="1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ξ</a:t>
            </a:r>
            <a:r>
              <a:rPr lang="en-US" sz="24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&lt;0.10 (95% C.L.)    </a:t>
            </a:r>
            <a:br>
              <a:rPr lang="en-US" sz="24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</a:br>
            <a:r>
              <a:rPr lang="en-US" sz="2400" dirty="0" smtClean="0">
                <a:latin typeface="Helvetica Neue Light"/>
                <a:cs typeface="Helvetica Neue Light"/>
              </a:rPr>
              <a:t>SM </a:t>
            </a:r>
            <a:r>
              <a:rPr lang="en-US" sz="2400" dirty="0" err="1" smtClean="0">
                <a:latin typeface="Helvetica Neue Light"/>
                <a:cs typeface="Helvetica Neue Light"/>
              </a:rPr>
              <a:t>exp</a:t>
            </a:r>
            <a:r>
              <a:rPr lang="en-US" sz="2400" dirty="0" smtClean="0">
                <a:latin typeface="Helvetica Neue Light"/>
                <a:cs typeface="Helvetica Neue Light"/>
              </a:rPr>
              <a:t>: &lt;0.17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/>
            </a:r>
            <a:br>
              <a:rPr lang="en-US" sz="24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</a:br>
            <a:r>
              <a:rPr lang="en-US" sz="24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f</a:t>
            </a:r>
            <a:r>
              <a:rPr lang="en-US" sz="24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&gt;780 </a:t>
            </a:r>
            <a:r>
              <a:rPr lang="en-US" sz="2400" dirty="0" err="1" smtClean="0">
                <a:solidFill>
                  <a:srgbClr val="000000"/>
                </a:solidFill>
                <a:latin typeface="Helvetica Neue Light"/>
                <a:cs typeface="Helvetica Neue Light"/>
              </a:rPr>
              <a:t>GeV</a:t>
            </a:r>
            <a:r>
              <a:rPr lang="en-US" sz="24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               </a:t>
            </a:r>
            <a:br>
              <a:rPr lang="en-US" sz="24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</a:br>
            <a:r>
              <a:rPr lang="en-US" sz="2400" dirty="0" smtClean="0">
                <a:latin typeface="Helvetica Neue Light"/>
                <a:cs typeface="Helvetica Neue Light"/>
              </a:rPr>
              <a:t>SM </a:t>
            </a:r>
            <a:r>
              <a:rPr lang="en-US" sz="2400" dirty="0" err="1" smtClean="0">
                <a:latin typeface="Helvetica Neue Light"/>
                <a:cs typeface="Helvetica Neue Light"/>
              </a:rPr>
              <a:t>exp</a:t>
            </a:r>
            <a:r>
              <a:rPr lang="en-US" sz="2400" dirty="0" smtClean="0">
                <a:latin typeface="Helvetica Neue Light"/>
                <a:cs typeface="Helvetica Neue Light"/>
              </a:rPr>
              <a:t>: &gt;600 </a:t>
            </a:r>
            <a:r>
              <a:rPr lang="en-US" sz="2400" dirty="0" err="1" smtClean="0">
                <a:latin typeface="Helvetica Neue Light"/>
                <a:cs typeface="Helvetica Neue Light"/>
              </a:rPr>
              <a:t>GeV</a:t>
            </a:r>
            <a:endParaRPr lang="en-US" sz="2400" dirty="0">
              <a:latin typeface="Helvetica Neue Light"/>
              <a:cs typeface="Helvetica Neue Light"/>
            </a:endParaRPr>
          </a:p>
        </p:txBody>
      </p:sp>
      <p:cxnSp>
        <p:nvCxnSpPr>
          <p:cNvPr id="7" name="Straight Arrow Connector 6"/>
          <p:cNvCxnSpPr>
            <a:stCxn id="9" idx="3"/>
          </p:cNvCxnSpPr>
          <p:nvPr/>
        </p:nvCxnSpPr>
        <p:spPr bwMode="auto">
          <a:xfrm flipV="1">
            <a:off x="4808537" y="4427537"/>
            <a:ext cx="381000" cy="68199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7600" y="3132137"/>
            <a:ext cx="1804737" cy="457200"/>
          </a:xfrm>
          <a:prstGeom prst="rect">
            <a:avLst/>
          </a:prstGeom>
          <a:ln w="28575" cmpd="sng">
            <a:solidFill>
              <a:srgbClr val="FF0000"/>
            </a:solidFill>
          </a:ln>
        </p:spPr>
      </p:pic>
      <p:cxnSp>
        <p:nvCxnSpPr>
          <p:cNvPr id="16" name="Straight Arrow Connector 15"/>
          <p:cNvCxnSpPr/>
          <p:nvPr/>
        </p:nvCxnSpPr>
        <p:spPr bwMode="auto">
          <a:xfrm>
            <a:off x="4732337" y="3132137"/>
            <a:ext cx="609600" cy="30480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69</a:t>
            </a:fld>
            <a:endParaRPr lang="nl-NL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1492405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Mass of Higgs boson measured with &lt;</a:t>
            </a:r>
            <a:r>
              <a:rPr lang="en-US" dirty="0" smtClean="0"/>
              <a:t>0.2% </a:t>
            </a:r>
            <a:r>
              <a:rPr lang="en-US" dirty="0"/>
              <a:t>precision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Result from combination of ATLAS and CMS results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812721" y="7203722"/>
            <a:ext cx="9210834" cy="424215"/>
          </a:xfrm>
        </p:spPr>
        <p:txBody>
          <a:bodyPr/>
          <a:lstStyle/>
          <a:p>
            <a:r>
              <a:rPr lang="en-US" dirty="0" smtClean="0"/>
              <a:t>Wouter Verkerke, NIKHEF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337" y="1455737"/>
            <a:ext cx="7656299" cy="549433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27137" y="6713537"/>
            <a:ext cx="76210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Helvetica Neue"/>
                <a:cs typeface="Helvetica Neue"/>
              </a:rPr>
              <a:t>M</a:t>
            </a:r>
            <a:r>
              <a:rPr lang="en-US" sz="2400" b="1" baseline="-25000" dirty="0">
                <a:solidFill>
                  <a:srgbClr val="FF0000"/>
                </a:solidFill>
                <a:latin typeface="Helvetica Neue"/>
                <a:cs typeface="Helvetica Neue"/>
              </a:rPr>
              <a:t>H</a:t>
            </a:r>
            <a:r>
              <a:rPr lang="en-US" sz="2400" b="1" dirty="0">
                <a:solidFill>
                  <a:srgbClr val="FF0000"/>
                </a:solidFill>
                <a:latin typeface="Helvetica Neue"/>
                <a:cs typeface="Helvetica Neue"/>
              </a:rPr>
              <a:t> = 125.09 ± 0.24 </a:t>
            </a:r>
            <a:r>
              <a:rPr lang="en-US" sz="2400" b="1" dirty="0" err="1" smtClean="0">
                <a:solidFill>
                  <a:srgbClr val="FF0000"/>
                </a:solidFill>
                <a:latin typeface="Helvetica Neue"/>
                <a:cs typeface="Helvetica Neue"/>
              </a:rPr>
              <a:t>GeV</a:t>
            </a:r>
            <a:r>
              <a:rPr lang="en-US" sz="24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 [ ±0.21 </a:t>
            </a:r>
            <a:r>
              <a:rPr lang="en-US" sz="2400" b="1" dirty="0">
                <a:solidFill>
                  <a:srgbClr val="FF0000"/>
                </a:solidFill>
                <a:latin typeface="Helvetica Neue"/>
                <a:cs typeface="Helvetica Neue"/>
              </a:rPr>
              <a:t>(stat.) </a:t>
            </a:r>
            <a:r>
              <a:rPr lang="en-US" sz="24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 ±0.11</a:t>
            </a:r>
            <a:r>
              <a:rPr lang="en-US" sz="2400" b="1" dirty="0">
                <a:solidFill>
                  <a:srgbClr val="FF0000"/>
                </a:solidFill>
                <a:latin typeface="Helvetica Neue"/>
                <a:cs typeface="Helvetica Neue"/>
              </a:rPr>
              <a:t>(syst.</a:t>
            </a:r>
            <a:r>
              <a:rPr lang="en-US" sz="24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) ]</a:t>
            </a:r>
            <a:endParaRPr lang="en-US" sz="2400" b="1" dirty="0">
              <a:latin typeface="Helvetica Neue"/>
              <a:cs typeface="Helvetica Neue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61337" y="1684337"/>
            <a:ext cx="2362200" cy="294338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7</a:t>
            </a:fld>
            <a:endParaRPr lang="nl-NL" dirty="0">
              <a:latin typeface="Helvetica Neue Light"/>
              <a:cs typeface="Helvetica Neue Ligh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912937" y="5570537"/>
            <a:ext cx="236944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i="1" dirty="0">
                <a:latin typeface="Helvetica Neue Light"/>
                <a:cs typeface="Helvetica Neue Light"/>
              </a:rPr>
              <a:t>PRL 114 (2015) 191803</a:t>
            </a:r>
          </a:p>
        </p:txBody>
      </p:sp>
    </p:spTree>
    <p:extLst>
      <p:ext uri="{BB962C8B-B14F-4D97-AF65-F5344CB8AC3E}">
        <p14:creationId xmlns:p14="http://schemas.microsoft.com/office/powerpoint/2010/main" val="3560420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7137" y="2065337"/>
            <a:ext cx="2654597" cy="190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Physics motivated SM extensions – Composite Higgs models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MCHM4/5 trajectories (manually) overlaid on new</a:t>
            </a:r>
            <a:br>
              <a:rPr lang="en-US" dirty="0" smtClean="0"/>
            </a:br>
            <a:r>
              <a:rPr lang="en-US" dirty="0" smtClean="0"/>
              <a:t>ATLAS/CMS combined measurement of (</a:t>
            </a:r>
            <a:r>
              <a:rPr lang="en-US" i="1" dirty="0" err="1" smtClean="0"/>
              <a:t>k</a:t>
            </a:r>
            <a:r>
              <a:rPr lang="en-US" i="1" baseline="-25000" dirty="0" err="1" smtClean="0"/>
              <a:t>V</a:t>
            </a:r>
            <a:r>
              <a:rPr lang="en-US" dirty="0" err="1" smtClean="0"/>
              <a:t>,</a:t>
            </a:r>
            <a:r>
              <a:rPr lang="en-US" i="1" dirty="0" err="1" smtClean="0"/>
              <a:t>k</a:t>
            </a:r>
            <a:r>
              <a:rPr lang="en-US" i="1" baseline="-25000" dirty="0" err="1" smtClean="0"/>
              <a:t>F</a:t>
            </a:r>
            <a:r>
              <a:rPr lang="en-US" dirty="0" smtClean="0"/>
              <a:t>)</a:t>
            </a:r>
          </a:p>
          <a:p>
            <a:pPr marL="0" indent="0">
              <a:buNone/>
            </a:pP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Wouter Verkerke, NIKHEF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41937" y="2217737"/>
            <a:ext cx="5291137" cy="5066281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 bwMode="auto">
          <a:xfrm flipH="1">
            <a:off x="5010593" y="4853732"/>
            <a:ext cx="3213484" cy="1859805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H="1">
            <a:off x="6699839" y="4860146"/>
            <a:ext cx="1517823" cy="2691591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Oval 11"/>
          <p:cNvSpPr/>
          <p:nvPr/>
        </p:nvSpPr>
        <p:spPr bwMode="auto">
          <a:xfrm>
            <a:off x="7260572" y="5358797"/>
            <a:ext cx="76200" cy="76200"/>
          </a:xfrm>
          <a:prstGeom prst="ellipse">
            <a:avLst/>
          </a:prstGeom>
          <a:solidFill>
            <a:srgbClr val="339933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>
            <a:off x="7559655" y="5178538"/>
            <a:ext cx="76200" cy="76200"/>
          </a:xfrm>
          <a:prstGeom prst="ellipse">
            <a:avLst/>
          </a:prstGeom>
          <a:solidFill>
            <a:srgbClr val="339933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14" name="Oval 13"/>
          <p:cNvSpPr/>
          <p:nvPr/>
        </p:nvSpPr>
        <p:spPr bwMode="auto">
          <a:xfrm>
            <a:off x="7836264" y="5024181"/>
            <a:ext cx="76200" cy="76200"/>
          </a:xfrm>
          <a:prstGeom prst="ellipse">
            <a:avLst/>
          </a:prstGeom>
          <a:solidFill>
            <a:srgbClr val="339933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15" name="Oval 14"/>
          <p:cNvSpPr/>
          <p:nvPr/>
        </p:nvSpPr>
        <p:spPr bwMode="auto">
          <a:xfrm>
            <a:off x="7866010" y="5371143"/>
            <a:ext cx="76200" cy="76200"/>
          </a:xfrm>
          <a:prstGeom prst="ellipse">
            <a:avLst/>
          </a:prstGeom>
          <a:solidFill>
            <a:srgbClr val="339933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>
            <a:off x="7594483" y="5861866"/>
            <a:ext cx="76200" cy="76200"/>
          </a:xfrm>
          <a:prstGeom prst="ellipse">
            <a:avLst/>
          </a:prstGeom>
          <a:solidFill>
            <a:srgbClr val="339933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7271655" y="6437764"/>
            <a:ext cx="76200" cy="76200"/>
          </a:xfrm>
          <a:prstGeom prst="ellipse">
            <a:avLst/>
          </a:prstGeom>
          <a:solidFill>
            <a:srgbClr val="339933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646737" y="7258605"/>
            <a:ext cx="1073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008000"/>
                </a:solidFill>
                <a:latin typeface="Helvetica Neue"/>
                <a:cs typeface="Helvetica Neue"/>
              </a:rPr>
              <a:t>MCHM5</a:t>
            </a:r>
            <a:endParaRPr lang="nl-NL" b="1" dirty="0">
              <a:solidFill>
                <a:srgbClr val="008000"/>
              </a:solidFill>
              <a:latin typeface="Helvetica Neue"/>
              <a:cs typeface="Helvetica Neue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503737" y="6713537"/>
            <a:ext cx="1073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008000"/>
                </a:solidFill>
                <a:latin typeface="Helvetica Neue"/>
                <a:cs typeface="Helvetica Neue"/>
              </a:rPr>
              <a:t>MCHM4</a:t>
            </a:r>
            <a:endParaRPr lang="nl-NL" b="1" dirty="0">
              <a:solidFill>
                <a:srgbClr val="008000"/>
              </a:solidFill>
              <a:latin typeface="Helvetica Neue"/>
              <a:cs typeface="Helvetica Neue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03337" y="4046085"/>
            <a:ext cx="2580579" cy="2453823"/>
          </a:xfrm>
          <a:prstGeom prst="rect">
            <a:avLst/>
          </a:prstGeom>
        </p:spPr>
      </p:pic>
      <p:sp>
        <p:nvSpPr>
          <p:cNvPr id="26" name="Right Arrow 25"/>
          <p:cNvSpPr/>
          <p:nvPr/>
        </p:nvSpPr>
        <p:spPr bwMode="auto">
          <a:xfrm>
            <a:off x="4275137" y="2979737"/>
            <a:ext cx="1066800" cy="21336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433243" y="4790916"/>
            <a:ext cx="4994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000" b="1" dirty="0" smtClean="0">
                <a:solidFill>
                  <a:srgbClr val="008000"/>
                </a:solidFill>
                <a:latin typeface="Helvetica Neue"/>
                <a:cs typeface="Helvetica Neue"/>
              </a:rPr>
              <a:t>ξ</a:t>
            </a:r>
            <a:r>
              <a:rPr lang="nl-NL" sz="1000" b="1" dirty="0" smtClean="0">
                <a:solidFill>
                  <a:srgbClr val="008000"/>
                </a:solidFill>
                <a:latin typeface="Helvetica Neue"/>
                <a:cs typeface="Helvetica Neue"/>
              </a:rPr>
              <a:t>=0.1</a:t>
            </a:r>
            <a:endParaRPr lang="nl-NL" sz="1000" b="1" dirty="0">
              <a:solidFill>
                <a:srgbClr val="008000"/>
              </a:solidFill>
              <a:latin typeface="Helvetica Neue"/>
              <a:cs typeface="Helvetica Neue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204643" y="4960937"/>
            <a:ext cx="4994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000" b="1" dirty="0" smtClean="0">
                <a:solidFill>
                  <a:srgbClr val="008000"/>
                </a:solidFill>
                <a:latin typeface="Helvetica Neue"/>
                <a:cs typeface="Helvetica Neue"/>
              </a:rPr>
              <a:t>ξ</a:t>
            </a:r>
            <a:r>
              <a:rPr lang="nl-NL" sz="1000" b="1" dirty="0" smtClean="0">
                <a:solidFill>
                  <a:srgbClr val="008000"/>
                </a:solidFill>
                <a:latin typeface="Helvetica Neue"/>
                <a:cs typeface="Helvetica Neue"/>
              </a:rPr>
              <a:t>=0.2</a:t>
            </a:r>
            <a:endParaRPr lang="nl-NL" sz="1000" b="1" dirty="0">
              <a:solidFill>
                <a:srgbClr val="008000"/>
              </a:solidFill>
              <a:latin typeface="Helvetica Neue"/>
              <a:cs typeface="Helvetica Neue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789737" y="5113337"/>
            <a:ext cx="4994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000" b="1" dirty="0" smtClean="0">
                <a:solidFill>
                  <a:srgbClr val="008000"/>
                </a:solidFill>
                <a:latin typeface="Helvetica Neue"/>
                <a:cs typeface="Helvetica Neue"/>
              </a:rPr>
              <a:t>ξ</a:t>
            </a:r>
            <a:r>
              <a:rPr lang="nl-NL" sz="1000" b="1" dirty="0" smtClean="0">
                <a:solidFill>
                  <a:srgbClr val="008000"/>
                </a:solidFill>
                <a:latin typeface="Helvetica Neue"/>
                <a:cs typeface="Helvetica Neue"/>
              </a:rPr>
              <a:t>=0.3</a:t>
            </a:r>
            <a:endParaRPr lang="nl-NL" sz="1000" b="1" dirty="0">
              <a:solidFill>
                <a:srgbClr val="008000"/>
              </a:solidFill>
              <a:latin typeface="Helvetica Neue"/>
              <a:cs typeface="Helvetica Neue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357043" y="5324316"/>
            <a:ext cx="4994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000" b="1" dirty="0" smtClean="0">
                <a:solidFill>
                  <a:srgbClr val="008000"/>
                </a:solidFill>
                <a:latin typeface="Helvetica Neue"/>
                <a:cs typeface="Helvetica Neue"/>
              </a:rPr>
              <a:t>ξ</a:t>
            </a:r>
            <a:r>
              <a:rPr lang="nl-NL" sz="1000" b="1" dirty="0" smtClean="0">
                <a:solidFill>
                  <a:srgbClr val="008000"/>
                </a:solidFill>
                <a:latin typeface="Helvetica Neue"/>
                <a:cs typeface="Helvetica Neue"/>
              </a:rPr>
              <a:t>=0.1</a:t>
            </a:r>
            <a:endParaRPr lang="nl-NL" sz="1000" b="1" dirty="0">
              <a:solidFill>
                <a:srgbClr val="008000"/>
              </a:solidFill>
              <a:latin typeface="Helvetica Neue"/>
              <a:cs typeface="Helvetica Neue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128443" y="5722937"/>
            <a:ext cx="4994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000" b="1" dirty="0" smtClean="0">
                <a:solidFill>
                  <a:srgbClr val="008000"/>
                </a:solidFill>
                <a:latin typeface="Helvetica Neue"/>
                <a:cs typeface="Helvetica Neue"/>
              </a:rPr>
              <a:t>ξ</a:t>
            </a:r>
            <a:r>
              <a:rPr lang="nl-NL" sz="1000" b="1" dirty="0" smtClean="0">
                <a:solidFill>
                  <a:srgbClr val="008000"/>
                </a:solidFill>
                <a:latin typeface="Helvetica Neue"/>
                <a:cs typeface="Helvetica Neue"/>
              </a:rPr>
              <a:t>=0.2</a:t>
            </a:r>
            <a:endParaRPr lang="nl-NL" sz="1000" b="1" dirty="0">
              <a:solidFill>
                <a:srgbClr val="008000"/>
              </a:solidFill>
              <a:latin typeface="Helvetica Neue"/>
              <a:cs typeface="Helvetica Neue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865937" y="6197758"/>
            <a:ext cx="4994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000" b="1" dirty="0" smtClean="0">
                <a:solidFill>
                  <a:srgbClr val="008000"/>
                </a:solidFill>
                <a:latin typeface="Helvetica Neue"/>
                <a:cs typeface="Helvetica Neue"/>
              </a:rPr>
              <a:t>ξ</a:t>
            </a:r>
            <a:r>
              <a:rPr lang="nl-NL" sz="1000" b="1" dirty="0" smtClean="0">
                <a:solidFill>
                  <a:srgbClr val="008000"/>
                </a:solidFill>
                <a:latin typeface="Helvetica Neue"/>
                <a:cs typeface="Helvetica Neue"/>
              </a:rPr>
              <a:t>=0.3</a:t>
            </a:r>
            <a:endParaRPr lang="nl-NL" sz="1000" b="1" dirty="0">
              <a:solidFill>
                <a:srgbClr val="008000"/>
              </a:solidFill>
              <a:latin typeface="Helvetica Neue"/>
              <a:cs typeface="Helvetica Neue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70</a:t>
            </a:fld>
            <a:endParaRPr lang="nl-NL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1741755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SM extensions with </a:t>
            </a:r>
            <a:r>
              <a:rPr lang="en-US" dirty="0" smtClean="0"/>
              <a:t>additional </a:t>
            </a:r>
            <a:r>
              <a:rPr lang="en-US" dirty="0"/>
              <a:t>H </a:t>
            </a:r>
            <a:r>
              <a:rPr lang="en-US" dirty="0" smtClean="0"/>
              <a:t>fields – </a:t>
            </a:r>
            <a:r>
              <a:rPr lang="en-US" dirty="0"/>
              <a:t>Electroweak Singlet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The simplest extension of the SM Higgs sector adds </a:t>
            </a:r>
            <a:br>
              <a:rPr lang="en-US" dirty="0" smtClean="0"/>
            </a:br>
            <a:r>
              <a:rPr lang="en-US" dirty="0" smtClean="0"/>
              <a:t>a single EW scalar field to SM doublet field, </a:t>
            </a:r>
          </a:p>
          <a:p>
            <a:pPr lvl="1"/>
            <a:r>
              <a:rPr lang="en-US" dirty="0" smtClean="0"/>
              <a:t>Both have non-zero VEV, M</a:t>
            </a:r>
            <a:r>
              <a:rPr lang="en-US" dirty="0" smtClean="0">
                <a:sym typeface="Wingdings"/>
              </a:rPr>
              <a:t>ixing between singlet state and surviving doublet state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  <a:sym typeface="Wingdings"/>
              </a:rPr>
              <a:t>Two CP-even Higgs bosons </a:t>
            </a:r>
            <a:r>
              <a:rPr lang="en-US" i="1" dirty="0" smtClean="0">
                <a:solidFill>
                  <a:srgbClr val="FF0000"/>
                </a:solidFill>
                <a:sym typeface="Wingdings"/>
              </a:rPr>
              <a:t>h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 and </a:t>
            </a:r>
            <a:r>
              <a:rPr lang="en-US" i="1" dirty="0" smtClean="0">
                <a:solidFill>
                  <a:srgbClr val="FF0000"/>
                </a:solidFill>
                <a:sym typeface="Wingdings"/>
              </a:rPr>
              <a:t>H</a:t>
            </a:r>
            <a:r>
              <a:rPr lang="en-US" dirty="0" smtClean="0">
                <a:solidFill>
                  <a:srgbClr val="FF0000"/>
                </a:solidFill>
                <a:sym typeface="Wingdings"/>
              </a:rPr>
              <a:t>, </a:t>
            </a:r>
            <a:r>
              <a:rPr lang="en-US" dirty="0" smtClean="0">
                <a:sym typeface="Wingdings"/>
              </a:rPr>
              <a:t>assumed to have different masses</a:t>
            </a:r>
          </a:p>
          <a:p>
            <a:r>
              <a:rPr lang="en-US" dirty="0" smtClean="0">
                <a:sym typeface="Wingdings"/>
              </a:rPr>
              <a:t>Coupling properties of h(125) in EWS different from that in SM</a:t>
            </a:r>
          </a:p>
          <a:p>
            <a:pPr lvl="1"/>
            <a:endParaRPr lang="en-US" dirty="0">
              <a:sym typeface="Wingdings"/>
            </a:endParaRPr>
          </a:p>
          <a:p>
            <a:pPr lvl="1"/>
            <a:endParaRPr lang="en-US" dirty="0" smtClean="0">
              <a:sym typeface="Wingdings"/>
            </a:endParaRPr>
          </a:p>
          <a:p>
            <a:pPr lvl="1"/>
            <a:endParaRPr lang="en-US" dirty="0">
              <a:sym typeface="Wingdings"/>
            </a:endParaRPr>
          </a:p>
          <a:p>
            <a:pPr lvl="1"/>
            <a:endParaRPr lang="en-US" dirty="0" smtClean="0">
              <a:sym typeface="Wingding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Wouter Verkerke, NIKHEF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6937" y="3975973"/>
            <a:ext cx="2209800" cy="9087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0937" y="3436937"/>
            <a:ext cx="5823742" cy="2209800"/>
          </a:xfrm>
          <a:prstGeom prst="rect">
            <a:avLst/>
          </a:prstGeom>
        </p:spPr>
      </p:pic>
      <p:sp>
        <p:nvSpPr>
          <p:cNvPr id="10" name="Right Brace 9"/>
          <p:cNvSpPr/>
          <p:nvPr/>
        </p:nvSpPr>
        <p:spPr bwMode="auto">
          <a:xfrm>
            <a:off x="6942137" y="3817937"/>
            <a:ext cx="228600" cy="1371600"/>
          </a:xfrm>
          <a:prstGeom prst="rightBrac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23137" y="5037137"/>
            <a:ext cx="16524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SM: k=1, k’=0</a:t>
            </a:r>
            <a:endParaRPr lang="en-US" dirty="0">
              <a:latin typeface="Helvetica Neue Light"/>
              <a:cs typeface="Helvetica Neue Light"/>
            </a:endParaRPr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11114164"/>
              </p:ext>
            </p:extLst>
          </p:nvPr>
        </p:nvGraphicFramePr>
        <p:xfrm>
          <a:off x="4945063" y="6119813"/>
          <a:ext cx="4921250" cy="503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8" name="Equation" r:id="rId5" imgW="2235200" imgH="228600" progId="Equation.3">
                  <p:embed/>
                </p:oleObj>
              </mc:Choice>
              <mc:Fallback>
                <p:oleObj name="Equation" r:id="rId5" imgW="2235200" imgH="2286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945063" y="6119813"/>
                        <a:ext cx="4921250" cy="5032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1514336"/>
              </p:ext>
            </p:extLst>
          </p:nvPr>
        </p:nvGraphicFramePr>
        <p:xfrm>
          <a:off x="1339850" y="6027738"/>
          <a:ext cx="2163763" cy="652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299" name="Equation" r:id="rId7" imgW="800100" imgH="241300" progId="Equation.3">
                  <p:embed/>
                </p:oleObj>
              </mc:Choice>
              <mc:Fallback>
                <p:oleObj name="Equation" r:id="rId7" imgW="800100" imgH="2413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339850" y="6027738"/>
                        <a:ext cx="2163763" cy="652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ight Arrow 14"/>
          <p:cNvSpPr/>
          <p:nvPr/>
        </p:nvSpPr>
        <p:spPr bwMode="auto">
          <a:xfrm>
            <a:off x="3665537" y="6027737"/>
            <a:ext cx="533400" cy="7620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27137" y="6865937"/>
            <a:ext cx="676267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(new ATLAS</a:t>
            </a:r>
            <a:r>
              <a:rPr lang="en-US" sz="2400" i="1" dirty="0">
                <a:solidFill>
                  <a:srgbClr val="FF0000"/>
                </a:solidFill>
                <a:latin typeface="Helvetica Neue Light"/>
                <a:cs typeface="Helvetica Neue Light"/>
              </a:rPr>
              <a:t>+CMS </a:t>
            </a:r>
            <a:r>
              <a:rPr lang="en-US" sz="2400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combined: </a:t>
            </a:r>
            <a:r>
              <a:rPr lang="en-US" sz="2400" i="1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μ</a:t>
            </a:r>
            <a:r>
              <a:rPr lang="en-US" sz="2400" i="1" baseline="-250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h</a:t>
            </a:r>
            <a:r>
              <a:rPr lang="en-US" sz="2400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= 1.09 </a:t>
            </a:r>
            <a:r>
              <a:rPr lang="en-US" sz="2400" i="1" dirty="0">
                <a:solidFill>
                  <a:srgbClr val="FF0000"/>
                </a:solidFill>
                <a:latin typeface="Helvetica Neue Light"/>
                <a:cs typeface="Helvetica Neue Light"/>
              </a:rPr>
              <a:t>± </a:t>
            </a:r>
            <a:r>
              <a:rPr lang="en-US" sz="2400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0.11)</a:t>
            </a:r>
            <a:endParaRPr lang="en-US" sz="2400" i="1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84737" y="5722937"/>
            <a:ext cx="85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ATLAS</a:t>
            </a:r>
            <a:endParaRPr lang="en-US" dirty="0">
              <a:solidFill>
                <a:schemeClr val="tx1"/>
              </a:solidFill>
              <a:latin typeface="Helvetica Neue Light"/>
              <a:cs typeface="Helvetica Neue Ligh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360205" y="5722937"/>
            <a:ext cx="8575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ATLAS</a:t>
            </a:r>
            <a:endParaRPr lang="en-US" dirty="0">
              <a:solidFill>
                <a:schemeClr val="tx1"/>
              </a:solidFill>
              <a:latin typeface="Helvetica Neue Light"/>
              <a:cs typeface="Helvetica Neue Ligh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71</a:t>
            </a:fld>
            <a:endParaRPr lang="nl-NL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53675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 extensions with additions H </a:t>
            </a:r>
            <a:r>
              <a:rPr lang="en-US" dirty="0" smtClean="0"/>
              <a:t>fields – 2 Higgs doublets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Models with 2 Higgs Doublet fields </a:t>
            </a:r>
            <a:br>
              <a:rPr lang="en-US" dirty="0" smtClean="0"/>
            </a:br>
            <a:r>
              <a:rPr lang="en-US" dirty="0" smtClean="0"/>
              <a:t>have 5 Higgs bosons </a:t>
            </a:r>
            <a:r>
              <a:rPr lang="en-US" i="1" dirty="0" err="1" smtClean="0"/>
              <a:t>h,H,A</a:t>
            </a:r>
            <a:r>
              <a:rPr lang="en-US" i="1" dirty="0" smtClean="0"/>
              <a:t>, H</a:t>
            </a:r>
            <a:r>
              <a:rPr lang="en-US" i="1" baseline="30000" dirty="0" smtClean="0"/>
              <a:t>+</a:t>
            </a:r>
            <a:r>
              <a:rPr lang="en-US" i="1" dirty="0" smtClean="0"/>
              <a:t>,H</a:t>
            </a:r>
            <a:r>
              <a:rPr lang="en-US" i="1" baseline="30000" dirty="0" smtClean="0"/>
              <a:t>-</a:t>
            </a:r>
            <a:r>
              <a:rPr lang="en-US" dirty="0" smtClean="0"/>
              <a:t>, with 6 theory parameters</a:t>
            </a:r>
          </a:p>
          <a:p>
            <a:pPr lvl="1"/>
            <a:r>
              <a:rPr lang="en-US" sz="2200" dirty="0" smtClean="0"/>
              <a:t>4 masses </a:t>
            </a:r>
            <a:r>
              <a:rPr lang="en-US" sz="2200" i="1" dirty="0" err="1" smtClean="0"/>
              <a:t>m</a:t>
            </a:r>
            <a:r>
              <a:rPr lang="en-US" sz="2200" i="1" baseline="-25000" dirty="0" err="1" smtClean="0"/>
              <a:t>h</a:t>
            </a:r>
            <a:r>
              <a:rPr lang="en-US" sz="2200" i="1" dirty="0" err="1" smtClean="0"/>
              <a:t>,m</a:t>
            </a:r>
            <a:r>
              <a:rPr lang="en-US" sz="2200" i="1" baseline="-25000" dirty="0" err="1" smtClean="0"/>
              <a:t>H</a:t>
            </a:r>
            <a:r>
              <a:rPr lang="en-US" sz="2200" i="1" dirty="0" err="1" smtClean="0"/>
              <a:t>,m</a:t>
            </a:r>
            <a:r>
              <a:rPr lang="en-US" sz="2200" i="1" baseline="-25000" dirty="0" err="1" smtClean="0"/>
              <a:t>A</a:t>
            </a:r>
            <a:r>
              <a:rPr lang="en-US" sz="2200" i="1" dirty="0" err="1" smtClean="0"/>
              <a:t>,m</a:t>
            </a:r>
            <a:r>
              <a:rPr lang="en-US" sz="2200" i="1" baseline="-25000" dirty="0" err="1" smtClean="0"/>
              <a:t>H</a:t>
            </a:r>
            <a:r>
              <a:rPr lang="en-US" sz="2200" i="1" baseline="-25000" dirty="0" smtClean="0"/>
              <a:t>±</a:t>
            </a:r>
            <a:endParaRPr lang="en-US" sz="2200" i="1" dirty="0" smtClean="0"/>
          </a:p>
          <a:p>
            <a:pPr lvl="1"/>
            <a:r>
              <a:rPr lang="en-US" sz="2200" dirty="0" smtClean="0"/>
              <a:t>Ratio of VEVs: </a:t>
            </a:r>
            <a:r>
              <a:rPr lang="en-US" sz="22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tan(</a:t>
            </a:r>
            <a:r>
              <a:rPr lang="en-US" sz="2200" b="1" i="1" dirty="0" smtClean="0">
                <a:solidFill>
                  <a:srgbClr val="FF0000"/>
                </a:solidFill>
                <a:latin typeface="Helvetica Neue"/>
                <a:cs typeface="Helvetica Neue"/>
              </a:rPr>
              <a:t>β</a:t>
            </a:r>
            <a:r>
              <a:rPr lang="en-US" sz="22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)</a:t>
            </a:r>
            <a:r>
              <a:rPr lang="en-US" sz="2200" dirty="0" smtClean="0"/>
              <a:t> = </a:t>
            </a:r>
            <a:r>
              <a:rPr lang="en-US" sz="2200" i="1" dirty="0" smtClean="0"/>
              <a:t>v</a:t>
            </a:r>
            <a:r>
              <a:rPr lang="en-US" sz="2200" i="1" baseline="-25000" dirty="0" smtClean="0"/>
              <a:t>1</a:t>
            </a:r>
            <a:r>
              <a:rPr lang="en-US" sz="2200" dirty="0" smtClean="0"/>
              <a:t>/</a:t>
            </a:r>
            <a:r>
              <a:rPr lang="en-US" sz="2200" i="1" dirty="0" smtClean="0"/>
              <a:t>v</a:t>
            </a:r>
            <a:r>
              <a:rPr lang="en-US" sz="2200" i="1" baseline="-25000" dirty="0" smtClean="0"/>
              <a:t>2</a:t>
            </a:r>
            <a:r>
              <a:rPr lang="en-US" sz="2200" dirty="0" smtClean="0"/>
              <a:t> [ with </a:t>
            </a:r>
            <a:r>
              <a:rPr lang="en-US" sz="2200" i="1" dirty="0" smtClean="0"/>
              <a:t>v</a:t>
            </a:r>
            <a:r>
              <a:rPr lang="en-US" sz="2200" i="1" baseline="-25000" dirty="0" smtClean="0"/>
              <a:t>1</a:t>
            </a:r>
            <a:r>
              <a:rPr lang="en-US" sz="2200" baseline="30000" dirty="0" smtClean="0"/>
              <a:t>2</a:t>
            </a:r>
            <a:r>
              <a:rPr lang="en-US" sz="2200" dirty="0" smtClean="0"/>
              <a:t> + </a:t>
            </a:r>
            <a:r>
              <a:rPr lang="en-US" sz="2200" i="1" dirty="0" smtClean="0"/>
              <a:t>v</a:t>
            </a:r>
            <a:r>
              <a:rPr lang="en-US" sz="2200" i="1" baseline="-25000" dirty="0" smtClean="0"/>
              <a:t>2</a:t>
            </a:r>
            <a:r>
              <a:rPr lang="en-US" sz="2200" baseline="30000" dirty="0" smtClean="0"/>
              <a:t>2</a:t>
            </a:r>
            <a:r>
              <a:rPr lang="en-US" sz="2200" dirty="0" smtClean="0"/>
              <a:t> = (246 </a:t>
            </a:r>
            <a:r>
              <a:rPr lang="en-US" sz="2200" dirty="0" err="1" smtClean="0"/>
              <a:t>GeV</a:t>
            </a:r>
            <a:r>
              <a:rPr lang="en-US" sz="2200" dirty="0" smtClean="0"/>
              <a:t>)</a:t>
            </a:r>
            <a:r>
              <a:rPr lang="en-US" sz="2200" baseline="30000" dirty="0" smtClean="0"/>
              <a:t>2</a:t>
            </a:r>
            <a:r>
              <a:rPr lang="en-US" sz="2200" dirty="0"/>
              <a:t> ]</a:t>
            </a:r>
            <a:endParaRPr lang="en-US" sz="2200" baseline="30000" dirty="0" smtClean="0"/>
          </a:p>
          <a:p>
            <a:pPr lvl="1"/>
            <a:r>
              <a:rPr lang="en-US" sz="2200" dirty="0" smtClean="0"/>
              <a:t>Mixing angle </a:t>
            </a:r>
            <a:r>
              <a:rPr lang="en-US" sz="2200" b="1" i="1" dirty="0" smtClean="0">
                <a:solidFill>
                  <a:srgbClr val="FF0000"/>
                </a:solidFill>
                <a:latin typeface="Helvetica Neue"/>
                <a:cs typeface="Helvetica Neue"/>
              </a:rPr>
              <a:t>α</a:t>
            </a:r>
            <a:r>
              <a:rPr lang="en-US" sz="2200" dirty="0" smtClean="0"/>
              <a:t> between </a:t>
            </a:r>
            <a:r>
              <a:rPr lang="en-US" sz="2200" i="1" dirty="0" smtClean="0"/>
              <a:t>h</a:t>
            </a:r>
            <a:r>
              <a:rPr lang="en-US" sz="2200" dirty="0" smtClean="0"/>
              <a:t>, </a:t>
            </a:r>
            <a:r>
              <a:rPr lang="en-US" sz="2200" i="1" dirty="0" smtClean="0"/>
              <a:t>H</a:t>
            </a:r>
            <a:r>
              <a:rPr lang="en-US" sz="2200" dirty="0" smtClean="0"/>
              <a:t>: 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What limits can we set on </a:t>
            </a:r>
            <a:r>
              <a:rPr lang="en-US" i="1" dirty="0" smtClean="0">
                <a:solidFill>
                  <a:srgbClr val="FF0000"/>
                </a:solidFill>
              </a:rPr>
              <a:t>α,β</a:t>
            </a:r>
            <a:r>
              <a:rPr lang="en-US" dirty="0" smtClean="0">
                <a:solidFill>
                  <a:srgbClr val="FF0000"/>
                </a:solidFill>
              </a:rPr>
              <a:t> assuming </a:t>
            </a:r>
            <a:br>
              <a:rPr lang="en-US" dirty="0" smtClean="0">
                <a:solidFill>
                  <a:srgbClr val="FF000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observed </a:t>
            </a:r>
            <a:r>
              <a:rPr lang="en-US" i="1" dirty="0" smtClean="0">
                <a:solidFill>
                  <a:srgbClr val="FF0000"/>
                </a:solidFill>
              </a:rPr>
              <a:t>h</a:t>
            </a:r>
            <a:r>
              <a:rPr lang="en-US" dirty="0" smtClean="0">
                <a:solidFill>
                  <a:srgbClr val="FF0000"/>
                </a:solidFill>
              </a:rPr>
              <a:t>(125) is light CP-even Higgs of the 2HDM model?</a:t>
            </a:r>
          </a:p>
          <a:p>
            <a:r>
              <a:rPr lang="en-US" dirty="0" smtClean="0"/>
              <a:t>Gauge invariants imposes relation between </a:t>
            </a:r>
            <a:r>
              <a:rPr lang="en-US" i="1" dirty="0"/>
              <a:t>α,</a:t>
            </a:r>
            <a:r>
              <a:rPr lang="en-US" i="1" dirty="0" smtClean="0"/>
              <a:t>β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and 2HDM </a:t>
            </a:r>
            <a:r>
              <a:rPr lang="en-US" i="1" dirty="0" err="1" smtClean="0"/>
              <a:t>h,H</a:t>
            </a:r>
            <a:r>
              <a:rPr lang="en-US" dirty="0" smtClean="0"/>
              <a:t> couplings to bosons and fermions relative to SM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Wouter Verkerke, NIKHEF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84537" y="5113337"/>
            <a:ext cx="3886200" cy="132252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72</a:t>
            </a:fld>
            <a:endParaRPr lang="nl-NL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3204691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 extensions with additions H </a:t>
            </a:r>
            <a:r>
              <a:rPr lang="en-US" dirty="0" smtClean="0"/>
              <a:t>fields – </a:t>
            </a:r>
            <a:r>
              <a:rPr lang="en-US" dirty="0"/>
              <a:t>2 Higgs doublets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721" y="998537"/>
            <a:ext cx="9210834" cy="5958595"/>
          </a:xfrm>
        </p:spPr>
        <p:txBody>
          <a:bodyPr/>
          <a:lstStyle/>
          <a:p>
            <a:r>
              <a:rPr lang="en-US" dirty="0" smtClean="0"/>
              <a:t>Imposing Glashow-Weinberg condition to suppress FCNCs, 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four solutions are obtained for Higgs boson couplings </a:t>
            </a:r>
            <a:r>
              <a:rPr lang="en-US" dirty="0" smtClean="0"/>
              <a:t>to  </a:t>
            </a:r>
            <a:br>
              <a:rPr lang="en-US" dirty="0" smtClean="0"/>
            </a:br>
            <a:r>
              <a:rPr lang="en-US" dirty="0" smtClean="0"/>
              <a:t>vector bosons (</a:t>
            </a:r>
            <a:r>
              <a:rPr lang="en-US" i="1" dirty="0" smtClean="0">
                <a:solidFill>
                  <a:srgbClr val="FF0000"/>
                </a:solidFill>
              </a:rPr>
              <a:t>k</a:t>
            </a:r>
            <a:r>
              <a:rPr lang="en-US" i="1" baseline="-25000" dirty="0" smtClean="0">
                <a:solidFill>
                  <a:srgbClr val="FF0000"/>
                </a:solidFill>
              </a:rPr>
              <a:t>V</a:t>
            </a:r>
            <a:r>
              <a:rPr lang="en-US" dirty="0" smtClean="0"/>
              <a:t>), up/down-type quarks (</a:t>
            </a:r>
            <a:r>
              <a:rPr lang="en-US" i="1" dirty="0" err="1" smtClean="0">
                <a:solidFill>
                  <a:srgbClr val="FF0000"/>
                </a:solidFill>
              </a:rPr>
              <a:t>k</a:t>
            </a:r>
            <a:r>
              <a:rPr lang="en-US" i="1" baseline="-25000" dirty="0" err="1" smtClean="0">
                <a:solidFill>
                  <a:srgbClr val="FF0000"/>
                </a:solidFill>
              </a:rPr>
              <a:t>u</a:t>
            </a:r>
            <a:r>
              <a:rPr lang="en-US" i="1" dirty="0" err="1" smtClean="0">
                <a:solidFill>
                  <a:srgbClr val="FF0000"/>
                </a:solidFill>
              </a:rPr>
              <a:t>,k</a:t>
            </a:r>
            <a:r>
              <a:rPr lang="en-US" i="1" baseline="-25000" dirty="0" err="1" smtClean="0">
                <a:solidFill>
                  <a:srgbClr val="FF0000"/>
                </a:solidFill>
              </a:rPr>
              <a:t>d</a:t>
            </a:r>
            <a:r>
              <a:rPr lang="en-US" dirty="0" smtClean="0"/>
              <a:t>) and leptons (</a:t>
            </a:r>
            <a:r>
              <a:rPr lang="en-US" i="1" dirty="0" smtClean="0">
                <a:solidFill>
                  <a:srgbClr val="FF0000"/>
                </a:solidFill>
              </a:rPr>
              <a:t>k</a:t>
            </a:r>
            <a:r>
              <a:rPr lang="en-US" i="1" baseline="-25000" dirty="0" smtClean="0">
                <a:solidFill>
                  <a:srgbClr val="FF0000"/>
                </a:solidFill>
              </a:rPr>
              <a:t>l</a:t>
            </a:r>
            <a:r>
              <a:rPr lang="en-US" dirty="0" smtClean="0"/>
              <a:t>)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Wouter Verkerke, NIKHEF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937" y="4198937"/>
            <a:ext cx="9448800" cy="186175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977357" y="6027737"/>
            <a:ext cx="14313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“MSSM-like”</a:t>
            </a:r>
            <a:endParaRPr lang="en-US" dirty="0">
              <a:latin typeface="Helvetica Neue Light"/>
              <a:cs typeface="Helvetica Neue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14498" y="6027737"/>
            <a:ext cx="1708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 Neue Light"/>
                <a:cs typeface="Helvetica Neue Light"/>
              </a:rPr>
              <a:t>“</a:t>
            </a:r>
            <a:r>
              <a:rPr lang="en-US" dirty="0" err="1" smtClean="0">
                <a:latin typeface="Helvetica Neue Light"/>
                <a:cs typeface="Helvetica Neue Light"/>
              </a:rPr>
              <a:t>fermiophobic</a:t>
            </a:r>
            <a:r>
              <a:rPr lang="en-US" dirty="0" smtClean="0">
                <a:latin typeface="Helvetica Neue Light"/>
                <a:cs typeface="Helvetica Neue Light"/>
              </a:rPr>
              <a:t>”</a:t>
            </a:r>
            <a:endParaRPr lang="en-US" dirty="0">
              <a:latin typeface="Helvetica Neue Light"/>
              <a:cs typeface="Helvetica Neue Ligh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84537" y="2217737"/>
            <a:ext cx="4038600" cy="1374393"/>
          </a:xfrm>
          <a:prstGeom prst="rect">
            <a:avLst/>
          </a:prstGeom>
        </p:spPr>
      </p:pic>
      <p:sp>
        <p:nvSpPr>
          <p:cNvPr id="10" name="Down Arrow 9"/>
          <p:cNvSpPr/>
          <p:nvPr/>
        </p:nvSpPr>
        <p:spPr bwMode="auto">
          <a:xfrm>
            <a:off x="4732337" y="3513137"/>
            <a:ext cx="990600" cy="609600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73</a:t>
            </a:fld>
            <a:endParaRPr lang="nl-NL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070822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52" y="1836737"/>
            <a:ext cx="3817985" cy="50927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 extensions with additions H boson – 2 Higgs doublets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Results – 2HDM type 2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537" y="2165556"/>
            <a:ext cx="4425200" cy="4319381"/>
          </a:xfrm>
          <a:prstGeom prst="rect">
            <a:avLst/>
          </a:prstGeom>
        </p:spPr>
      </p:pic>
      <p:sp>
        <p:nvSpPr>
          <p:cNvPr id="7" name="Right Brace 6"/>
          <p:cNvSpPr/>
          <p:nvPr/>
        </p:nvSpPr>
        <p:spPr bwMode="auto">
          <a:xfrm>
            <a:off x="4732337" y="3360737"/>
            <a:ext cx="152400" cy="685800"/>
          </a:xfrm>
          <a:prstGeom prst="rightBrac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60937" y="3436937"/>
            <a:ext cx="1315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Helvetica Neue Light"/>
                <a:cs typeface="Helvetica Neue Light"/>
              </a:rPr>
              <a:t>κ</a:t>
            </a:r>
            <a:r>
              <a:rPr lang="en-US" i="1" baseline="-25000" dirty="0" err="1" smtClean="0">
                <a:latin typeface="Helvetica Neue Light"/>
                <a:cs typeface="Helvetica Neue Light"/>
              </a:rPr>
              <a:t>V</a:t>
            </a:r>
            <a:r>
              <a:rPr lang="en-US" dirty="0" smtClean="0">
                <a:latin typeface="Helvetica Neue Light"/>
                <a:cs typeface="Helvetica Neue Light"/>
              </a:rPr>
              <a:t>=sin(β-α)</a:t>
            </a:r>
            <a:endParaRPr lang="en-US" baseline="-25000" dirty="0">
              <a:latin typeface="Helvetica Neue Light"/>
              <a:cs typeface="Helvetica Neue Light"/>
            </a:endParaRPr>
          </a:p>
        </p:txBody>
      </p:sp>
      <p:sp>
        <p:nvSpPr>
          <p:cNvPr id="10" name="Right Brace 9"/>
          <p:cNvSpPr/>
          <p:nvPr/>
        </p:nvSpPr>
        <p:spPr bwMode="auto">
          <a:xfrm>
            <a:off x="4732337" y="4198937"/>
            <a:ext cx="152400" cy="228600"/>
          </a:xfrm>
          <a:prstGeom prst="rightBrac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11" name="Right Brace 10"/>
          <p:cNvSpPr/>
          <p:nvPr/>
        </p:nvSpPr>
        <p:spPr bwMode="auto">
          <a:xfrm>
            <a:off x="4732337" y="4656137"/>
            <a:ext cx="152400" cy="228600"/>
          </a:xfrm>
          <a:prstGeom prst="rightBrac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12" name="Right Brace 11"/>
          <p:cNvSpPr/>
          <p:nvPr/>
        </p:nvSpPr>
        <p:spPr bwMode="auto">
          <a:xfrm>
            <a:off x="4732337" y="5113337"/>
            <a:ext cx="152400" cy="685800"/>
          </a:xfrm>
          <a:prstGeom prst="rightBrac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960937" y="4134405"/>
            <a:ext cx="176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Helvetica Neue Light"/>
                <a:cs typeface="Helvetica Neue Light"/>
              </a:rPr>
              <a:t>κ</a:t>
            </a:r>
            <a:r>
              <a:rPr lang="en-US" i="1" baseline="-25000" dirty="0" err="1" smtClean="0">
                <a:latin typeface="Helvetica Neue Light"/>
                <a:cs typeface="Helvetica Neue Light"/>
              </a:rPr>
              <a:t>u</a:t>
            </a:r>
            <a:r>
              <a:rPr lang="en-US" dirty="0" smtClean="0">
                <a:latin typeface="Helvetica Neue Light"/>
                <a:cs typeface="Helvetica Neue Light"/>
              </a:rPr>
              <a:t>=</a:t>
            </a:r>
            <a:r>
              <a:rPr lang="en-US" dirty="0" err="1" smtClean="0">
                <a:latin typeface="Helvetica Neue Light"/>
                <a:cs typeface="Helvetica Neue Light"/>
              </a:rPr>
              <a:t>cos</a:t>
            </a:r>
            <a:r>
              <a:rPr lang="en-US" dirty="0" smtClean="0">
                <a:latin typeface="Helvetica Neue Light"/>
                <a:cs typeface="Helvetica Neue Light"/>
              </a:rPr>
              <a:t>(α)/sin(β)</a:t>
            </a:r>
            <a:endParaRPr lang="en-US" baseline="-25000" dirty="0">
              <a:latin typeface="Helvetica Neue Light"/>
              <a:cs typeface="Helvetica Neue Ligh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960937" y="4591605"/>
            <a:ext cx="1868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Helvetica Neue Light"/>
                <a:cs typeface="Helvetica Neue Light"/>
              </a:rPr>
              <a:t>κ</a:t>
            </a:r>
            <a:r>
              <a:rPr lang="en-US" i="1" baseline="-25000" dirty="0" err="1" smtClean="0">
                <a:latin typeface="Helvetica Neue Light"/>
                <a:cs typeface="Helvetica Neue Light"/>
              </a:rPr>
              <a:t>d</a:t>
            </a:r>
            <a:r>
              <a:rPr lang="en-US" dirty="0" smtClean="0">
                <a:latin typeface="Helvetica Neue Light"/>
                <a:cs typeface="Helvetica Neue Light"/>
              </a:rPr>
              <a:t>=</a:t>
            </a:r>
            <a:r>
              <a:rPr lang="en-US" dirty="0">
                <a:latin typeface="Helvetica Neue Light"/>
                <a:cs typeface="Helvetica Neue Light"/>
              </a:rPr>
              <a:t>-sin(α)/</a:t>
            </a:r>
            <a:r>
              <a:rPr lang="en-US" dirty="0" err="1">
                <a:latin typeface="Helvetica Neue Light"/>
                <a:cs typeface="Helvetica Neue Light"/>
              </a:rPr>
              <a:t>cos</a:t>
            </a:r>
            <a:r>
              <a:rPr lang="en-US" dirty="0">
                <a:latin typeface="Helvetica Neue Light"/>
                <a:cs typeface="Helvetica Neue Light"/>
              </a:rPr>
              <a:t>(β)</a:t>
            </a:r>
            <a:endParaRPr lang="en-US" baseline="-25000" dirty="0">
              <a:latin typeface="Helvetica Neue Light"/>
              <a:cs typeface="Helvetica Neue Ligh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960937" y="5277405"/>
            <a:ext cx="18085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>
                <a:latin typeface="Helvetica Neue Light"/>
                <a:cs typeface="Helvetica Neue Light"/>
              </a:rPr>
              <a:t>κ</a:t>
            </a:r>
            <a:r>
              <a:rPr lang="en-US" i="1" baseline="-25000" dirty="0" err="1" smtClean="0">
                <a:latin typeface="Helvetica Neue Light"/>
                <a:cs typeface="Helvetica Neue Light"/>
              </a:rPr>
              <a:t>l</a:t>
            </a:r>
            <a:r>
              <a:rPr lang="en-US" dirty="0" smtClean="0">
                <a:latin typeface="Helvetica Neue Light"/>
                <a:cs typeface="Helvetica Neue Light"/>
              </a:rPr>
              <a:t>=</a:t>
            </a:r>
            <a:r>
              <a:rPr lang="en-US" dirty="0">
                <a:latin typeface="Helvetica Neue Light"/>
                <a:cs typeface="Helvetica Neue Light"/>
              </a:rPr>
              <a:t>-</a:t>
            </a:r>
            <a:r>
              <a:rPr lang="en-US" dirty="0" smtClean="0">
                <a:latin typeface="Helvetica Neue Light"/>
                <a:cs typeface="Helvetica Neue Light"/>
              </a:rPr>
              <a:t>sin(α)/</a:t>
            </a:r>
            <a:r>
              <a:rPr lang="en-US" dirty="0" err="1" smtClean="0">
                <a:latin typeface="Helvetica Neue Light"/>
                <a:cs typeface="Helvetica Neue Light"/>
              </a:rPr>
              <a:t>cos</a:t>
            </a:r>
            <a:r>
              <a:rPr lang="en-US" dirty="0" smtClean="0">
                <a:latin typeface="Helvetica Neue Light"/>
                <a:cs typeface="Helvetica Neue Light"/>
              </a:rPr>
              <a:t>(β)</a:t>
            </a:r>
            <a:endParaRPr lang="en-US" baseline="-25000" dirty="0">
              <a:latin typeface="Helvetica Neue Light"/>
              <a:cs typeface="Helvetica Neue Light"/>
            </a:endParaRPr>
          </a:p>
        </p:txBody>
      </p:sp>
      <p:sp>
        <p:nvSpPr>
          <p:cNvPr id="19" name="Oval 18"/>
          <p:cNvSpPr/>
          <p:nvPr/>
        </p:nvSpPr>
        <p:spPr bwMode="auto">
          <a:xfrm>
            <a:off x="2065337" y="4427537"/>
            <a:ext cx="990600" cy="10668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21" name="Freeform 20"/>
          <p:cNvSpPr/>
          <p:nvPr/>
        </p:nvSpPr>
        <p:spPr>
          <a:xfrm>
            <a:off x="2588861" y="4140043"/>
            <a:ext cx="7119367" cy="3054522"/>
          </a:xfrm>
          <a:custGeom>
            <a:avLst/>
            <a:gdLst>
              <a:gd name="connsiteX0" fmla="*/ 0 w 7119367"/>
              <a:gd name="connsiteY0" fmla="*/ 1380014 h 3054522"/>
              <a:gd name="connsiteX1" fmla="*/ 3113960 w 7119367"/>
              <a:gd name="connsiteY1" fmla="*/ 3053128 h 3054522"/>
              <a:gd name="connsiteX2" fmla="*/ 3248287 w 7119367"/>
              <a:gd name="connsiteY2" fmla="*/ 1636477 h 3054522"/>
              <a:gd name="connsiteX3" fmla="*/ 7119367 w 7119367"/>
              <a:gd name="connsiteY3" fmla="*/ 0 h 30545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119367" h="3054522">
                <a:moveTo>
                  <a:pt x="0" y="1380014"/>
                </a:moveTo>
                <a:cubicBezTo>
                  <a:pt x="1286289" y="2195199"/>
                  <a:pt x="2572579" y="3010384"/>
                  <a:pt x="3113960" y="3053128"/>
                </a:cubicBezTo>
                <a:cubicBezTo>
                  <a:pt x="3655341" y="3095872"/>
                  <a:pt x="2580719" y="2145332"/>
                  <a:pt x="3248287" y="1636477"/>
                </a:cubicBezTo>
                <a:cubicBezTo>
                  <a:pt x="3915855" y="1127622"/>
                  <a:pt x="7119367" y="0"/>
                  <a:pt x="7119367" y="0"/>
                </a:cubicBezTo>
              </a:path>
            </a:pathLst>
          </a:custGeom>
          <a:ln>
            <a:solidFill>
              <a:srgbClr val="FF0000"/>
            </a:solidFill>
            <a:prstDash val="dash"/>
            <a:headEnd type="none"/>
            <a:tailEnd type="triangle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22" name="Freeform 21"/>
          <p:cNvSpPr/>
          <p:nvPr/>
        </p:nvSpPr>
        <p:spPr>
          <a:xfrm>
            <a:off x="3895504" y="2136604"/>
            <a:ext cx="4945700" cy="1088769"/>
          </a:xfrm>
          <a:custGeom>
            <a:avLst/>
            <a:gdLst>
              <a:gd name="connsiteX0" fmla="*/ 0 w 4933489"/>
              <a:gd name="connsiteY0" fmla="*/ 919711 h 1860074"/>
              <a:gd name="connsiteX1" fmla="*/ 2039338 w 4933489"/>
              <a:gd name="connsiteY1" fmla="*/ 28197 h 1860074"/>
              <a:gd name="connsiteX2" fmla="*/ 4933489 w 4933489"/>
              <a:gd name="connsiteY2" fmla="*/ 1860074 h 1860074"/>
              <a:gd name="connsiteX0" fmla="*/ 0 w 4945700"/>
              <a:gd name="connsiteY0" fmla="*/ 893370 h 1088769"/>
              <a:gd name="connsiteX1" fmla="*/ 2039338 w 4945700"/>
              <a:gd name="connsiteY1" fmla="*/ 1856 h 1088769"/>
              <a:gd name="connsiteX2" fmla="*/ 4945700 w 4945700"/>
              <a:gd name="connsiteY2" fmla="*/ 1088769 h 10887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945700" h="1088769">
                <a:moveTo>
                  <a:pt x="0" y="893370"/>
                </a:moveTo>
                <a:cubicBezTo>
                  <a:pt x="608545" y="369249"/>
                  <a:pt x="1215055" y="-30710"/>
                  <a:pt x="2039338" y="1856"/>
                </a:cubicBezTo>
                <a:cubicBezTo>
                  <a:pt x="2863621" y="34422"/>
                  <a:pt x="3909748" y="251194"/>
                  <a:pt x="4945700" y="1088769"/>
                </a:cubicBezTo>
              </a:path>
            </a:pathLst>
          </a:custGeom>
          <a:ln>
            <a:solidFill>
              <a:srgbClr val="339933"/>
            </a:solidFill>
            <a:prstDash val="dash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81822" y="1608137"/>
            <a:ext cx="35426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>
                <a:latin typeface="Helvetica Neue Light"/>
                <a:cs typeface="Helvetica Neue Light"/>
              </a:rPr>
              <a:t>Measured</a:t>
            </a:r>
            <a:r>
              <a:rPr lang="nl-NL" dirty="0" smtClean="0">
                <a:latin typeface="Helvetica Neue Light"/>
                <a:cs typeface="Helvetica Neue Light"/>
              </a:rPr>
              <a:t> </a:t>
            </a:r>
            <a:r>
              <a:rPr lang="nl-NL" dirty="0" err="1" smtClean="0">
                <a:latin typeface="Helvetica Neue Light"/>
                <a:cs typeface="Helvetica Neue Light"/>
              </a:rPr>
              <a:t>fundamental</a:t>
            </a:r>
            <a:r>
              <a:rPr lang="nl-NL" dirty="0" smtClean="0">
                <a:latin typeface="Helvetica Neue Light"/>
                <a:cs typeface="Helvetica Neue Light"/>
              </a:rPr>
              <a:t> </a:t>
            </a:r>
            <a:r>
              <a:rPr lang="nl-NL" dirty="0" err="1" smtClean="0">
                <a:latin typeface="Helvetica Neue Light"/>
                <a:cs typeface="Helvetica Neue Light"/>
              </a:rPr>
              <a:t>couplings</a:t>
            </a:r>
            <a:r>
              <a:rPr lang="nl-NL" dirty="0" smtClean="0">
                <a:latin typeface="Helvetica Neue Light"/>
                <a:cs typeface="Helvetica Neue Light"/>
              </a:rPr>
              <a:t> </a:t>
            </a:r>
            <a:endParaRPr lang="nl-NL" dirty="0">
              <a:latin typeface="Helvetica Neue Light"/>
              <a:cs typeface="Helvetica Neue Light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03833" y="1379537"/>
            <a:ext cx="29911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 smtClean="0">
                <a:latin typeface="Helvetica Neue Light"/>
                <a:cs typeface="Helvetica Neue Light"/>
              </a:rPr>
              <a:t>Remapped</a:t>
            </a:r>
            <a:r>
              <a:rPr lang="nl-NL" dirty="0" smtClean="0">
                <a:latin typeface="Helvetica Neue Light"/>
                <a:cs typeface="Helvetica Neue Light"/>
              </a:rPr>
              <a:t> </a:t>
            </a:r>
            <a:r>
              <a:rPr lang="nl-NL" dirty="0" err="1" smtClean="0">
                <a:latin typeface="Helvetica Neue Light"/>
                <a:cs typeface="Helvetica Neue Light"/>
              </a:rPr>
              <a:t>to</a:t>
            </a:r>
            <a:r>
              <a:rPr lang="nl-NL" dirty="0" smtClean="0">
                <a:latin typeface="Helvetica Neue Light"/>
                <a:cs typeface="Helvetica Neue Light"/>
              </a:rPr>
              <a:t> 2HDM-Type 2</a:t>
            </a:r>
            <a:endParaRPr lang="nl-NL" dirty="0">
              <a:latin typeface="Helvetica Neue Light"/>
              <a:cs typeface="Helvetica Neue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009569" y="7018337"/>
            <a:ext cx="32185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339933"/>
                </a:solidFill>
                <a:latin typeface="Helvetica Neue Light"/>
                <a:cs typeface="Helvetica Neue Light"/>
              </a:rPr>
              <a:t>SM alignment limit </a:t>
            </a:r>
            <a:r>
              <a:rPr lang="en-US" dirty="0" err="1" smtClean="0">
                <a:solidFill>
                  <a:srgbClr val="339933"/>
                </a:solidFill>
                <a:latin typeface="Helvetica Neue Light"/>
                <a:cs typeface="Helvetica Neue Light"/>
              </a:rPr>
              <a:t>cos</a:t>
            </a:r>
            <a:r>
              <a:rPr lang="en-US" dirty="0" smtClean="0">
                <a:solidFill>
                  <a:srgbClr val="339933"/>
                </a:solidFill>
                <a:latin typeface="Helvetica Neue Light"/>
                <a:cs typeface="Helvetica Neue Light"/>
              </a:rPr>
              <a:t>(β-α)=0</a:t>
            </a:r>
            <a:endParaRPr lang="en-US" dirty="0">
              <a:solidFill>
                <a:srgbClr val="339933"/>
              </a:solidFill>
              <a:latin typeface="Helvetica Neue Light"/>
              <a:cs typeface="Helvetica Neue Light"/>
            </a:endParaRPr>
          </a:p>
        </p:txBody>
      </p:sp>
      <p:cxnSp>
        <p:nvCxnSpPr>
          <p:cNvPr id="24" name="Straight Arrow Connector 23"/>
          <p:cNvCxnSpPr/>
          <p:nvPr/>
        </p:nvCxnSpPr>
        <p:spPr bwMode="auto">
          <a:xfrm flipV="1">
            <a:off x="9075737" y="6713537"/>
            <a:ext cx="0" cy="6096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008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74</a:t>
            </a:fld>
            <a:endParaRPr lang="nl-NL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67234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3821" y="998537"/>
            <a:ext cx="2227916" cy="2971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 extensions with additions H boson – 2 Higgs doublets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Wouter Verkerke, NIKHEF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737" y="1531937"/>
            <a:ext cx="1943100" cy="1511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0737" y="1506537"/>
            <a:ext cx="2159000" cy="1549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9937" y="5113337"/>
            <a:ext cx="2133600" cy="1473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89937" y="5189537"/>
            <a:ext cx="2209800" cy="1485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4037" y="1493837"/>
            <a:ext cx="596900" cy="1485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637" y="5075237"/>
            <a:ext cx="596900" cy="1485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2737" y="5189537"/>
            <a:ext cx="596900" cy="14859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45437" y="1531937"/>
            <a:ext cx="596900" cy="14859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auto">
          <a:xfrm>
            <a:off x="388937" y="2293937"/>
            <a:ext cx="2590800" cy="76200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8008937" y="2293937"/>
            <a:ext cx="2590800" cy="76200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312737" y="5875337"/>
            <a:ext cx="2590800" cy="76200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7932737" y="5951537"/>
            <a:ext cx="2590800" cy="76200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43737" y="1086405"/>
            <a:ext cx="950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Type 1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8770937" y="1074737"/>
            <a:ext cx="950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Type 2 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846137" y="4656137"/>
            <a:ext cx="1926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Lepton-specific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8847137" y="4808537"/>
            <a:ext cx="1012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Flipped</a:t>
            </a:r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903537" y="996737"/>
            <a:ext cx="2251926" cy="29736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48036" y="4198937"/>
            <a:ext cx="2241501" cy="29736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14015" y="4198937"/>
            <a:ext cx="2237722" cy="297360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75</a:t>
            </a:fld>
            <a:endParaRPr lang="nl-NL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80216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2737" y="5189537"/>
            <a:ext cx="596900" cy="14859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9937" y="5189537"/>
            <a:ext cx="2209800" cy="14859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SM extensions with additions H boson – 2 Higgs doublets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Wouter Verkerke, NIKHEF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/>
          <a:srcRect t="1375"/>
          <a:stretch/>
        </p:blipFill>
        <p:spPr>
          <a:xfrm>
            <a:off x="2751137" y="998537"/>
            <a:ext cx="5108147" cy="6400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4737" y="1531937"/>
            <a:ext cx="1943100" cy="15113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40737" y="1506537"/>
            <a:ext cx="2159000" cy="15494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937" y="5113337"/>
            <a:ext cx="2133600" cy="14732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5737" y="4427537"/>
            <a:ext cx="2209800" cy="14859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037" y="1493837"/>
            <a:ext cx="596900" cy="14859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37" y="5075237"/>
            <a:ext cx="596900" cy="1485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8537" y="4427537"/>
            <a:ext cx="596900" cy="14859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5437" y="1531937"/>
            <a:ext cx="596900" cy="14859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 bwMode="auto">
          <a:xfrm>
            <a:off x="388937" y="2293937"/>
            <a:ext cx="2590800" cy="76200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17" name="Rectangle 16"/>
          <p:cNvSpPr/>
          <p:nvPr/>
        </p:nvSpPr>
        <p:spPr bwMode="auto">
          <a:xfrm>
            <a:off x="8008937" y="2293937"/>
            <a:ext cx="2590800" cy="76200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18" name="Rectangle 17"/>
          <p:cNvSpPr/>
          <p:nvPr/>
        </p:nvSpPr>
        <p:spPr bwMode="auto">
          <a:xfrm>
            <a:off x="312737" y="5875337"/>
            <a:ext cx="2590800" cy="76200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19" name="Rectangle 18"/>
          <p:cNvSpPr/>
          <p:nvPr/>
        </p:nvSpPr>
        <p:spPr bwMode="auto">
          <a:xfrm>
            <a:off x="4808537" y="5189537"/>
            <a:ext cx="2590800" cy="76200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343737" y="1086405"/>
            <a:ext cx="950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Type 1 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8770937" y="1074737"/>
            <a:ext cx="9502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Type 2 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846137" y="4591605"/>
            <a:ext cx="1926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Lepton-specific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700557" y="3982005"/>
            <a:ext cx="1012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Flipped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 bwMode="auto">
          <a:xfrm>
            <a:off x="1912937" y="1684337"/>
            <a:ext cx="6553200" cy="441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5" name="Rectangle 4"/>
          <p:cNvSpPr/>
          <p:nvPr/>
        </p:nvSpPr>
        <p:spPr bwMode="auto">
          <a:xfrm>
            <a:off x="2598737" y="2217737"/>
            <a:ext cx="2971800" cy="32004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293937" y="2061990"/>
            <a:ext cx="3389442" cy="366094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22937" y="3436937"/>
            <a:ext cx="252031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NB: New ATLAS+CMS</a:t>
            </a:r>
            <a:br>
              <a:rPr lang="en-US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</a:br>
            <a:r>
              <a:rPr lang="en-US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combined result</a:t>
            </a:r>
            <a:br>
              <a:rPr lang="en-US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</a:br>
            <a:r>
              <a:rPr lang="en-US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does not yet eliminate</a:t>
            </a:r>
            <a:br>
              <a:rPr lang="en-US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</a:br>
            <a:r>
              <a:rPr lang="en-US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negative sign solutions</a:t>
            </a:r>
            <a:endParaRPr lang="en-US" i="1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3132137" y="3208337"/>
            <a:ext cx="990600" cy="1371600"/>
          </a:xfrm>
          <a:prstGeom prst="ellipse">
            <a:avLst/>
          </a:prstGeom>
          <a:noFill/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847137" y="4808537"/>
            <a:ext cx="10129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Flipped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 bwMode="auto">
          <a:xfrm>
            <a:off x="7932737" y="5951537"/>
            <a:ext cx="2590800" cy="762000"/>
          </a:xfrm>
          <a:prstGeom prst="rect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76</a:t>
            </a:fld>
            <a:endParaRPr lang="nl-NL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41458620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Beyond 2HDM-Type 2 – A simplified MSSM (</a:t>
            </a:r>
            <a:r>
              <a:rPr lang="en-US" dirty="0" err="1" smtClean="0"/>
              <a:t>hMSSM</a:t>
            </a:r>
            <a:r>
              <a:rPr lang="en-US" dirty="0" smtClean="0"/>
              <a:t>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 MSSM mixing between </a:t>
            </a:r>
            <a:r>
              <a:rPr lang="en-US" i="1" dirty="0" smtClean="0"/>
              <a:t>h</a:t>
            </a:r>
            <a:r>
              <a:rPr lang="en-US" dirty="0" smtClean="0"/>
              <a:t> and </a:t>
            </a:r>
            <a:r>
              <a:rPr lang="en-US" i="1" dirty="0" smtClean="0"/>
              <a:t>H</a:t>
            </a:r>
            <a:r>
              <a:rPr lang="en-US" dirty="0" smtClean="0"/>
              <a:t> is described by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Wouter Verkerke, NIKHEF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b="64847"/>
          <a:stretch/>
        </p:blipFill>
        <p:spPr>
          <a:xfrm>
            <a:off x="160337" y="1608137"/>
            <a:ext cx="5410200" cy="9791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5331" t="31406" r="13130" b="38051"/>
          <a:stretch/>
        </p:blipFill>
        <p:spPr>
          <a:xfrm>
            <a:off x="5189537" y="1684336"/>
            <a:ext cx="3852414" cy="84677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6752" t="63400" r="52836" b="3372"/>
          <a:stretch/>
        </p:blipFill>
        <p:spPr>
          <a:xfrm>
            <a:off x="9114434" y="1684337"/>
            <a:ext cx="1637703" cy="921216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 bwMode="auto">
          <a:xfrm flipH="1" flipV="1">
            <a:off x="1836737" y="2370137"/>
            <a:ext cx="4038600" cy="9144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arrow"/>
          </a:ln>
          <a:effectLst/>
        </p:spPr>
      </p:cxnSp>
      <p:cxnSp>
        <p:nvCxnSpPr>
          <p:cNvPr id="10" name="Straight Arrow Connector 9"/>
          <p:cNvCxnSpPr/>
          <p:nvPr/>
        </p:nvCxnSpPr>
        <p:spPr bwMode="auto">
          <a:xfrm flipV="1">
            <a:off x="5875337" y="2141537"/>
            <a:ext cx="4038600" cy="11430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arrow"/>
          </a:ln>
          <a:effectLst/>
        </p:spPr>
      </p:cxnSp>
      <p:sp>
        <p:nvSpPr>
          <p:cNvPr id="13" name="TextBox 12"/>
          <p:cNvSpPr txBox="1"/>
          <p:nvPr/>
        </p:nvSpPr>
        <p:spPr>
          <a:xfrm>
            <a:off x="3107100" y="3324006"/>
            <a:ext cx="58838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Radiative</a:t>
            </a:r>
            <a:r>
              <a:rPr lang="en-US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corrections  (primarily involving top/stop quarks)</a:t>
            </a:r>
            <a:endParaRPr lang="en-US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97331" y="3817937"/>
            <a:ext cx="7380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latin typeface="Helvetica Neue Light"/>
                <a:cs typeface="Helvetica Neue Light"/>
                <a:sym typeface="Wingdings"/>
              </a:rPr>
              <a:t>If sub-leading </a:t>
            </a:r>
            <a:r>
              <a:rPr lang="en-US" dirty="0">
                <a:latin typeface="Helvetica Neue Light"/>
                <a:cs typeface="Helvetica Neue Light"/>
                <a:sym typeface="Wingdings"/>
              </a:rPr>
              <a:t>correction </a:t>
            </a:r>
            <a:r>
              <a:rPr lang="en-US" i="1" dirty="0">
                <a:latin typeface="Helvetica Neue Light"/>
                <a:cs typeface="Helvetica Neue Light"/>
                <a:sym typeface="Wingdings"/>
              </a:rPr>
              <a:t>δ</a:t>
            </a:r>
            <a:r>
              <a:rPr lang="en-US" i="1" baseline="-25000" dirty="0">
                <a:latin typeface="Helvetica Neue Light"/>
                <a:cs typeface="Helvetica Neue Light"/>
                <a:sym typeface="Wingdings"/>
              </a:rPr>
              <a:t>1</a:t>
            </a:r>
            <a:r>
              <a:rPr lang="en-US" dirty="0" smtClean="0">
                <a:latin typeface="Helvetica Neue Light"/>
                <a:cs typeface="Helvetica Neue Light"/>
              </a:rPr>
              <a:t> is ignored </a:t>
            </a:r>
            <a:r>
              <a:rPr lang="en-US" dirty="0" smtClean="0">
                <a:latin typeface="Helvetica Neue Light"/>
                <a:cs typeface="Helvetica Neue Light"/>
                <a:sym typeface="Wingdings"/>
              </a:rPr>
              <a:t> can express </a:t>
            </a:r>
            <a:r>
              <a:rPr lang="en-US" i="1" dirty="0" smtClean="0">
                <a:latin typeface="Helvetica Neue Light"/>
                <a:cs typeface="Helvetica Neue Light"/>
                <a:sym typeface="Wingdings"/>
              </a:rPr>
              <a:t>M</a:t>
            </a:r>
            <a:r>
              <a:rPr lang="en-US" i="1" baseline="-25000" dirty="0" smtClean="0">
                <a:latin typeface="Helvetica Neue Light"/>
                <a:cs typeface="Helvetica Neue Light"/>
                <a:sym typeface="Wingdings"/>
              </a:rPr>
              <a:t>S</a:t>
            </a:r>
            <a:r>
              <a:rPr lang="en-US" dirty="0" smtClean="0">
                <a:latin typeface="Helvetica Neue Light"/>
                <a:cs typeface="Helvetica Neue Light"/>
                <a:sym typeface="Wingdings"/>
              </a:rPr>
              <a:t> fully in </a:t>
            </a:r>
            <a:r>
              <a:rPr lang="en-US" i="1" dirty="0" smtClean="0">
                <a:latin typeface="Helvetica Neue Light"/>
                <a:cs typeface="Helvetica Neue Light"/>
                <a:sym typeface="Wingdings"/>
              </a:rPr>
              <a:t>m</a:t>
            </a:r>
            <a:r>
              <a:rPr lang="en-US" i="1" baseline="-25000" dirty="0" smtClean="0">
                <a:latin typeface="Helvetica Neue Light"/>
                <a:cs typeface="Helvetica Neue Light"/>
                <a:sym typeface="Wingdings"/>
              </a:rPr>
              <a:t>A</a:t>
            </a:r>
            <a:r>
              <a:rPr lang="en-US" dirty="0" smtClean="0">
                <a:latin typeface="Helvetica Neue Light"/>
                <a:cs typeface="Helvetica Neue Light"/>
                <a:sym typeface="Wingdings"/>
              </a:rPr>
              <a:t>, tan</a:t>
            </a:r>
            <a:r>
              <a:rPr lang="en-US" i="1" dirty="0" smtClean="0">
                <a:latin typeface="Helvetica Neue Light"/>
                <a:cs typeface="Helvetica Neue Light"/>
                <a:sym typeface="Wingdings"/>
              </a:rPr>
              <a:t>β</a:t>
            </a:r>
            <a:r>
              <a:rPr lang="en-US" dirty="0" smtClean="0">
                <a:latin typeface="Helvetica Neue Light"/>
                <a:cs typeface="Helvetica Neue Light"/>
                <a:sym typeface="Wingdings"/>
              </a:rPr>
              <a:t> </a:t>
            </a:r>
            <a:br>
              <a:rPr lang="en-US" dirty="0" smtClean="0">
                <a:latin typeface="Helvetica Neue Light"/>
                <a:cs typeface="Helvetica Neue Light"/>
                <a:sym typeface="Wingdings"/>
              </a:rPr>
            </a:br>
            <a:r>
              <a:rPr lang="en-US" dirty="0" smtClean="0">
                <a:latin typeface="Helvetica Neue Light"/>
                <a:cs typeface="Helvetica Neue Light"/>
                <a:sym typeface="Wingdings"/>
              </a:rPr>
              <a:t> can express coupling scale factors for </a:t>
            </a:r>
            <a:r>
              <a:rPr lang="en-US" i="1" dirty="0" err="1" smtClean="0">
                <a:latin typeface="Helvetica Neue Light"/>
                <a:cs typeface="Helvetica Neue Light"/>
                <a:sym typeface="Wingdings"/>
              </a:rPr>
              <a:t>κ</a:t>
            </a:r>
            <a:r>
              <a:rPr lang="en-US" i="1" baseline="-25000" dirty="0" err="1" smtClean="0">
                <a:latin typeface="Helvetica Neue Light"/>
                <a:cs typeface="Helvetica Neue Light"/>
                <a:sym typeface="Wingdings"/>
              </a:rPr>
              <a:t>V</a:t>
            </a:r>
            <a:r>
              <a:rPr lang="en-US" i="1" dirty="0" err="1" smtClean="0">
                <a:latin typeface="Helvetica Neue Light"/>
                <a:cs typeface="Helvetica Neue Light"/>
                <a:sym typeface="Wingdings"/>
              </a:rPr>
              <a:t>,κ</a:t>
            </a:r>
            <a:r>
              <a:rPr lang="en-US" i="1" baseline="-25000" dirty="0" err="1" smtClean="0">
                <a:latin typeface="Helvetica Neue Light"/>
                <a:cs typeface="Helvetica Neue Light"/>
                <a:sym typeface="Wingdings"/>
              </a:rPr>
              <a:t>u</a:t>
            </a:r>
            <a:r>
              <a:rPr lang="en-US" i="1" dirty="0" err="1" smtClean="0">
                <a:latin typeface="Helvetica Neue Light"/>
                <a:cs typeface="Helvetica Neue Light"/>
                <a:sym typeface="Wingdings"/>
              </a:rPr>
              <a:t>,κ</a:t>
            </a:r>
            <a:r>
              <a:rPr lang="en-US" i="1" baseline="-25000" dirty="0" err="1" smtClean="0">
                <a:latin typeface="Helvetica Neue Light"/>
                <a:cs typeface="Helvetica Neue Light"/>
                <a:sym typeface="Wingdings"/>
              </a:rPr>
              <a:t>d</a:t>
            </a:r>
            <a:r>
              <a:rPr lang="en-US" baseline="-25000" dirty="0" smtClean="0">
                <a:latin typeface="Helvetica Neue Light"/>
                <a:cs typeface="Helvetica Neue Light"/>
                <a:sym typeface="Wingdings"/>
              </a:rPr>
              <a:t> </a:t>
            </a:r>
            <a:r>
              <a:rPr lang="en-US" dirty="0" smtClean="0">
                <a:latin typeface="Helvetica Neue Light"/>
                <a:cs typeface="Helvetica Neue Light"/>
                <a:sym typeface="Wingdings"/>
              </a:rPr>
              <a:t>in </a:t>
            </a:r>
            <a:r>
              <a:rPr lang="en-US" i="1" dirty="0" smtClean="0">
                <a:latin typeface="Helvetica Neue Light"/>
                <a:cs typeface="Helvetica Neue Light"/>
                <a:sym typeface="Wingdings"/>
              </a:rPr>
              <a:t>m</a:t>
            </a:r>
            <a:r>
              <a:rPr lang="en-US" i="1" baseline="-25000" dirty="0" smtClean="0">
                <a:latin typeface="Helvetica Neue Light"/>
                <a:cs typeface="Helvetica Neue Light"/>
                <a:sym typeface="Wingdings"/>
              </a:rPr>
              <a:t>A</a:t>
            </a:r>
            <a:r>
              <a:rPr lang="en-US" baseline="-25000" dirty="0" smtClean="0">
                <a:latin typeface="Helvetica Neue Light"/>
                <a:cs typeface="Helvetica Neue Light"/>
                <a:sym typeface="Wingdings"/>
              </a:rPr>
              <a:t> </a:t>
            </a:r>
            <a:r>
              <a:rPr lang="en-US" dirty="0" smtClean="0">
                <a:latin typeface="Helvetica Neue Light"/>
                <a:cs typeface="Helvetica Neue Light"/>
                <a:sym typeface="Wingdings"/>
              </a:rPr>
              <a:t>and tan</a:t>
            </a:r>
            <a:r>
              <a:rPr lang="en-US" i="1" dirty="0">
                <a:latin typeface="Helvetica Neue Light"/>
                <a:cs typeface="Helvetica Neue Light"/>
                <a:sym typeface="Wingdings"/>
              </a:rPr>
              <a:t>β</a:t>
            </a:r>
            <a:endParaRPr lang="en-US" i="1" dirty="0">
              <a:latin typeface="Helvetica Neue Light"/>
              <a:cs typeface="Helvetica Neue Ligh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65537" y="4622867"/>
            <a:ext cx="4732337" cy="27002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103" y="5701433"/>
            <a:ext cx="2798234" cy="1621704"/>
          </a:xfrm>
          <a:prstGeom prst="rect">
            <a:avLst/>
          </a:prstGeom>
        </p:spPr>
      </p:pic>
      <p:sp>
        <p:nvSpPr>
          <p:cNvPr id="15" name="Freeform 14"/>
          <p:cNvSpPr/>
          <p:nvPr/>
        </p:nvSpPr>
        <p:spPr>
          <a:xfrm>
            <a:off x="2979737" y="5587066"/>
            <a:ext cx="1647290" cy="742758"/>
          </a:xfrm>
          <a:custGeom>
            <a:avLst/>
            <a:gdLst>
              <a:gd name="connsiteX0" fmla="*/ 0 w 1647290"/>
              <a:gd name="connsiteY0" fmla="*/ 580607 h 646095"/>
              <a:gd name="connsiteX1" fmla="*/ 540713 w 1647290"/>
              <a:gd name="connsiteY1" fmla="*/ 593182 h 646095"/>
              <a:gd name="connsiteX2" fmla="*/ 1270048 w 1647290"/>
              <a:gd name="connsiteY2" fmla="*/ 2180 h 646095"/>
              <a:gd name="connsiteX3" fmla="*/ 1647290 w 1647290"/>
              <a:gd name="connsiteY3" fmla="*/ 379415 h 646095"/>
              <a:gd name="connsiteX0" fmla="*/ 0 w 1647290"/>
              <a:gd name="connsiteY0" fmla="*/ 585706 h 820985"/>
              <a:gd name="connsiteX1" fmla="*/ 553288 w 1647290"/>
              <a:gd name="connsiteY1" fmla="*/ 799473 h 820985"/>
              <a:gd name="connsiteX2" fmla="*/ 1270048 w 1647290"/>
              <a:gd name="connsiteY2" fmla="*/ 7279 h 820985"/>
              <a:gd name="connsiteX3" fmla="*/ 1647290 w 1647290"/>
              <a:gd name="connsiteY3" fmla="*/ 384514 h 820985"/>
              <a:gd name="connsiteX0" fmla="*/ 0 w 1647290"/>
              <a:gd name="connsiteY0" fmla="*/ 511575 h 742758"/>
              <a:gd name="connsiteX1" fmla="*/ 553288 w 1647290"/>
              <a:gd name="connsiteY1" fmla="*/ 725342 h 742758"/>
              <a:gd name="connsiteX2" fmla="*/ 1081427 w 1647290"/>
              <a:gd name="connsiteY2" fmla="*/ 8595 h 742758"/>
              <a:gd name="connsiteX3" fmla="*/ 1647290 w 1647290"/>
              <a:gd name="connsiteY3" fmla="*/ 310383 h 742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7290" h="742758">
                <a:moveTo>
                  <a:pt x="0" y="511575"/>
                </a:moveTo>
                <a:cubicBezTo>
                  <a:pt x="164519" y="566064"/>
                  <a:pt x="373050" y="809172"/>
                  <a:pt x="553288" y="725342"/>
                </a:cubicBezTo>
                <a:cubicBezTo>
                  <a:pt x="733526" y="641512"/>
                  <a:pt x="899093" y="77755"/>
                  <a:pt x="1081427" y="8595"/>
                </a:cubicBezTo>
                <a:cubicBezTo>
                  <a:pt x="1263761" y="-60565"/>
                  <a:pt x="1647290" y="310383"/>
                  <a:pt x="1647290" y="310383"/>
                </a:cubicBezTo>
              </a:path>
            </a:pathLst>
          </a:custGeom>
          <a:ln>
            <a:solidFill>
              <a:srgbClr val="FF0000"/>
            </a:solidFill>
            <a:prstDash val="dash"/>
            <a:headEnd type="none"/>
            <a:tailEnd type="triangle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2979737" y="6351779"/>
            <a:ext cx="1647290" cy="742758"/>
          </a:xfrm>
          <a:custGeom>
            <a:avLst/>
            <a:gdLst>
              <a:gd name="connsiteX0" fmla="*/ 0 w 1647290"/>
              <a:gd name="connsiteY0" fmla="*/ 580607 h 646095"/>
              <a:gd name="connsiteX1" fmla="*/ 540713 w 1647290"/>
              <a:gd name="connsiteY1" fmla="*/ 593182 h 646095"/>
              <a:gd name="connsiteX2" fmla="*/ 1270048 w 1647290"/>
              <a:gd name="connsiteY2" fmla="*/ 2180 h 646095"/>
              <a:gd name="connsiteX3" fmla="*/ 1647290 w 1647290"/>
              <a:gd name="connsiteY3" fmla="*/ 379415 h 646095"/>
              <a:gd name="connsiteX0" fmla="*/ 0 w 1647290"/>
              <a:gd name="connsiteY0" fmla="*/ 585706 h 820985"/>
              <a:gd name="connsiteX1" fmla="*/ 553288 w 1647290"/>
              <a:gd name="connsiteY1" fmla="*/ 799473 h 820985"/>
              <a:gd name="connsiteX2" fmla="*/ 1270048 w 1647290"/>
              <a:gd name="connsiteY2" fmla="*/ 7279 h 820985"/>
              <a:gd name="connsiteX3" fmla="*/ 1647290 w 1647290"/>
              <a:gd name="connsiteY3" fmla="*/ 384514 h 820985"/>
              <a:gd name="connsiteX0" fmla="*/ 0 w 1647290"/>
              <a:gd name="connsiteY0" fmla="*/ 511575 h 742758"/>
              <a:gd name="connsiteX1" fmla="*/ 553288 w 1647290"/>
              <a:gd name="connsiteY1" fmla="*/ 725342 h 742758"/>
              <a:gd name="connsiteX2" fmla="*/ 1081427 w 1647290"/>
              <a:gd name="connsiteY2" fmla="*/ 8595 h 742758"/>
              <a:gd name="connsiteX3" fmla="*/ 1647290 w 1647290"/>
              <a:gd name="connsiteY3" fmla="*/ 310383 h 742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7290" h="742758">
                <a:moveTo>
                  <a:pt x="0" y="511575"/>
                </a:moveTo>
                <a:cubicBezTo>
                  <a:pt x="164519" y="566064"/>
                  <a:pt x="373050" y="809172"/>
                  <a:pt x="553288" y="725342"/>
                </a:cubicBezTo>
                <a:cubicBezTo>
                  <a:pt x="733526" y="641512"/>
                  <a:pt x="899093" y="77755"/>
                  <a:pt x="1081427" y="8595"/>
                </a:cubicBezTo>
                <a:cubicBezTo>
                  <a:pt x="1263761" y="-60565"/>
                  <a:pt x="1647290" y="310383"/>
                  <a:pt x="1647290" y="310383"/>
                </a:cubicBezTo>
              </a:path>
            </a:pathLst>
          </a:custGeom>
          <a:ln>
            <a:solidFill>
              <a:srgbClr val="FF0000"/>
            </a:solidFill>
            <a:prstDash val="dash"/>
            <a:headEnd type="none"/>
            <a:tailEnd type="triangle"/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77</a:t>
            </a:fld>
            <a:endParaRPr lang="nl-NL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521938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Simplified MSSM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Limits in </a:t>
            </a:r>
            <a:r>
              <a:rPr lang="en-US" i="1" dirty="0" err="1" smtClean="0"/>
              <a:t>m</a:t>
            </a:r>
            <a:r>
              <a:rPr lang="en-US" i="1" baseline="-25000" dirty="0" err="1" smtClean="0"/>
              <a:t>A</a:t>
            </a:r>
            <a:r>
              <a:rPr lang="en-US" dirty="0" err="1" smtClean="0"/>
              <a:t>,tan</a:t>
            </a:r>
            <a:r>
              <a:rPr lang="en-US" i="1" dirty="0" smtClean="0"/>
              <a:t>β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space from</a:t>
            </a:r>
            <a:br>
              <a:rPr lang="en-US" dirty="0" smtClean="0"/>
            </a:br>
            <a:r>
              <a:rPr lang="en-US" dirty="0" smtClean="0"/>
              <a:t>light Higgs couplings</a:t>
            </a:r>
            <a:br>
              <a:rPr lang="en-US" dirty="0" smtClean="0"/>
            </a:br>
            <a:r>
              <a:rPr lang="en-US" dirty="0" smtClean="0"/>
              <a:t>in simplified </a:t>
            </a:r>
            <a:br>
              <a:rPr lang="en-US" dirty="0" smtClean="0"/>
            </a:br>
            <a:r>
              <a:rPr lang="en-US" dirty="0" smtClean="0"/>
              <a:t>MSSM model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Wouter Verkerke, NIKHEF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1980" r="3448"/>
          <a:stretch/>
        </p:blipFill>
        <p:spPr>
          <a:xfrm>
            <a:off x="4351337" y="0"/>
            <a:ext cx="6249642" cy="53731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42" y="4222956"/>
            <a:ext cx="3566465" cy="3481181"/>
          </a:xfrm>
          <a:prstGeom prst="rect">
            <a:avLst/>
          </a:prstGeom>
        </p:spPr>
      </p:pic>
      <p:sp>
        <p:nvSpPr>
          <p:cNvPr id="7" name="Right Brace 6"/>
          <p:cNvSpPr/>
          <p:nvPr/>
        </p:nvSpPr>
        <p:spPr bwMode="auto">
          <a:xfrm>
            <a:off x="3720063" y="5037137"/>
            <a:ext cx="152400" cy="685800"/>
          </a:xfrm>
          <a:prstGeom prst="rightBrac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48663" y="5113337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Helvetica Neue Light"/>
                <a:cs typeface="Helvetica Neue Light"/>
              </a:rPr>
              <a:t>κ</a:t>
            </a:r>
            <a:r>
              <a:rPr lang="en-US" baseline="-25000" dirty="0" err="1" smtClean="0">
                <a:latin typeface="Helvetica Neue Light"/>
                <a:cs typeface="Helvetica Neue Light"/>
              </a:rPr>
              <a:t>V</a:t>
            </a:r>
            <a:endParaRPr lang="en-US" baseline="-25000" dirty="0">
              <a:latin typeface="Helvetica Neue Light"/>
              <a:cs typeface="Helvetica Neue Light"/>
            </a:endParaRPr>
          </a:p>
        </p:txBody>
      </p:sp>
      <p:sp>
        <p:nvSpPr>
          <p:cNvPr id="9" name="Right Brace 8"/>
          <p:cNvSpPr/>
          <p:nvPr/>
        </p:nvSpPr>
        <p:spPr bwMode="auto">
          <a:xfrm>
            <a:off x="3720063" y="5875337"/>
            <a:ext cx="152400" cy="228600"/>
          </a:xfrm>
          <a:prstGeom prst="rightBrac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10" name="Right Brace 9"/>
          <p:cNvSpPr/>
          <p:nvPr/>
        </p:nvSpPr>
        <p:spPr bwMode="auto">
          <a:xfrm>
            <a:off x="3720063" y="6332537"/>
            <a:ext cx="174074" cy="838200"/>
          </a:xfrm>
          <a:prstGeom prst="rightBrace">
            <a:avLst>
              <a:gd name="adj1" fmla="val 8333"/>
              <a:gd name="adj2" fmla="val 17259"/>
            </a:avLst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948663" y="5810805"/>
            <a:ext cx="3827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Helvetica Neue Light"/>
                <a:cs typeface="Helvetica Neue Light"/>
              </a:rPr>
              <a:t>κ</a:t>
            </a:r>
            <a:r>
              <a:rPr lang="en-US" baseline="-25000" dirty="0" err="1" smtClean="0">
                <a:latin typeface="Helvetica Neue Light"/>
                <a:cs typeface="Helvetica Neue Light"/>
              </a:rPr>
              <a:t>u</a:t>
            </a:r>
            <a:endParaRPr lang="en-US" baseline="-25000" dirty="0">
              <a:latin typeface="Helvetica Neue Light"/>
              <a:cs typeface="Helvetica Neue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48663" y="6268005"/>
            <a:ext cx="388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Helvetica Neue Light"/>
                <a:cs typeface="Helvetica Neue Light"/>
              </a:rPr>
              <a:t>κ</a:t>
            </a:r>
            <a:r>
              <a:rPr lang="en-US" baseline="-25000" dirty="0" err="1" smtClean="0">
                <a:latin typeface="Helvetica Neue Light"/>
                <a:cs typeface="Helvetica Neue Light"/>
              </a:rPr>
              <a:t>d</a:t>
            </a:r>
            <a:endParaRPr lang="en-US" baseline="-25000" dirty="0">
              <a:latin typeface="Helvetica Neue Light"/>
              <a:cs typeface="Helvetica Neue Light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94137" y="5037137"/>
            <a:ext cx="3129813" cy="1785870"/>
          </a:xfrm>
          <a:prstGeom prst="rect">
            <a:avLst/>
          </a:prstGeom>
        </p:spPr>
      </p:pic>
      <p:cxnSp>
        <p:nvCxnSpPr>
          <p:cNvPr id="17" name="Straight Arrow Connector 16"/>
          <p:cNvCxnSpPr/>
          <p:nvPr/>
        </p:nvCxnSpPr>
        <p:spPr bwMode="auto">
          <a:xfrm flipV="1">
            <a:off x="6713537" y="4351338"/>
            <a:ext cx="1752600" cy="160019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78</a:t>
            </a:fld>
            <a:endParaRPr lang="nl-NL" dirty="0">
              <a:latin typeface="Helvetica Neue Light"/>
              <a:cs typeface="Helvetica Neue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99696" y="5381406"/>
            <a:ext cx="17524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Helvetica Neue Light"/>
                <a:cs typeface="Helvetica Neue Light"/>
              </a:rPr>
              <a:t>SM decoupling</a:t>
            </a:r>
            <a:br>
              <a:rPr lang="en-US" i="1" dirty="0" smtClean="0">
                <a:latin typeface="Helvetica Neue Light"/>
                <a:cs typeface="Helvetica Neue Light"/>
              </a:rPr>
            </a:br>
            <a:r>
              <a:rPr lang="en-US" i="1" dirty="0" smtClean="0">
                <a:latin typeface="Helvetica Neue Light"/>
                <a:cs typeface="Helvetica Neue Light"/>
              </a:rPr>
              <a:t>limit at m</a:t>
            </a:r>
            <a:r>
              <a:rPr lang="en-US" i="1" baseline="-25000" dirty="0" smtClean="0">
                <a:latin typeface="Helvetica Neue Light"/>
                <a:cs typeface="Helvetica Neue Light"/>
              </a:rPr>
              <a:t>A</a:t>
            </a:r>
            <a:r>
              <a:rPr lang="en-US" i="1" dirty="0" smtClean="0">
                <a:latin typeface="Helvetica Neue Light"/>
                <a:cs typeface="Helvetica Neue Light"/>
              </a:rPr>
              <a:t>=∞</a:t>
            </a:r>
            <a:endParaRPr lang="en-US" i="1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2959376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 on invisible Higgs decays from Higgs couplings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721" y="1102961"/>
            <a:ext cx="3995816" cy="5854171"/>
          </a:xfrm>
        </p:spPr>
        <p:txBody>
          <a:bodyPr/>
          <a:lstStyle/>
          <a:p>
            <a:r>
              <a:rPr lang="en-US" dirty="0" smtClean="0"/>
              <a:t>Assuming SM-like</a:t>
            </a:r>
            <a:br>
              <a:rPr lang="en-US" dirty="0" smtClean="0"/>
            </a:br>
            <a:r>
              <a:rPr lang="en-US" dirty="0" err="1" smtClean="0"/>
              <a:t>treel</a:t>
            </a:r>
            <a:r>
              <a:rPr lang="en-US" dirty="0" smtClean="0"/>
              <a:t>-level couplings</a:t>
            </a:r>
            <a:br>
              <a:rPr lang="en-US" dirty="0" smtClean="0"/>
            </a:br>
            <a:r>
              <a:rPr lang="en-US" dirty="0" smtClean="0"/>
              <a:t>(loop couplings profiled)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Wouter Verkerke, NIKHEF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494337" y="1150937"/>
            <a:ext cx="3995816" cy="5854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5534" tIns="52768" rIns="105534" bIns="52768" numCol="1" anchor="t" anchorCtr="0" compatLnSpc="1">
            <a:prstTxWarp prst="textNoShape">
              <a:avLst/>
            </a:prstTxWarp>
          </a:bodyPr>
          <a:lstStyle>
            <a:lvl1pPr marL="395752" indent="-395752" algn="l" rtl="0" fontAlgn="base">
              <a:spcBef>
                <a:spcPct val="50000"/>
              </a:spcBef>
              <a:spcAft>
                <a:spcPct val="0"/>
              </a:spcAft>
              <a:buChar char="•"/>
              <a:defRPr sz="2300" b="0" i="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857463" indent="-329793" algn="l" rtl="0" fontAlgn="base">
              <a:spcBef>
                <a:spcPct val="50000"/>
              </a:spcBef>
              <a:spcAft>
                <a:spcPct val="0"/>
              </a:spcAft>
              <a:buChar char="–"/>
              <a:defRPr sz="1800" b="0" i="0">
                <a:solidFill>
                  <a:schemeClr val="tx1"/>
                </a:solidFill>
                <a:latin typeface="Helvetica Neue Light"/>
                <a:cs typeface="Helvetica Neue Light"/>
              </a:defRPr>
            </a:lvl2pPr>
            <a:lvl3pPr marL="1319173" indent="-263835" algn="l" rtl="0" fontAlgn="base">
              <a:spcBef>
                <a:spcPct val="50000"/>
              </a:spcBef>
              <a:spcAft>
                <a:spcPct val="0"/>
              </a:spcAft>
              <a:buChar char="•"/>
              <a:defRPr sz="1400" b="0" i="0">
                <a:solidFill>
                  <a:schemeClr val="tx1"/>
                </a:solidFill>
                <a:latin typeface="Helvetica Neue Light"/>
                <a:cs typeface="Helvetica Neue Light"/>
              </a:defRPr>
            </a:lvl3pPr>
            <a:lvl4pPr marL="1846843" indent="-263835" algn="l" rtl="0" fontAlgn="base">
              <a:spcBef>
                <a:spcPct val="50000"/>
              </a:spcBef>
              <a:spcAft>
                <a:spcPct val="0"/>
              </a:spcAft>
              <a:buChar char="–"/>
              <a:defRPr sz="1400" b="0" i="0">
                <a:solidFill>
                  <a:schemeClr val="tx1"/>
                </a:solidFill>
                <a:latin typeface="Helvetica Neue Light"/>
                <a:cs typeface="Helvetica Neue Light"/>
              </a:defRPr>
            </a:lvl4pPr>
            <a:lvl5pPr marL="2374512" indent="-263835" algn="l" rtl="0" fontAlgn="base">
              <a:spcBef>
                <a:spcPct val="50000"/>
              </a:spcBef>
              <a:spcAft>
                <a:spcPct val="0"/>
              </a:spcAft>
              <a:buChar char="»"/>
              <a:defRPr sz="1400" b="0" i="0">
                <a:solidFill>
                  <a:schemeClr val="tx1"/>
                </a:solidFill>
                <a:latin typeface="Helvetica Neue Light"/>
                <a:cs typeface="Helvetica Neue Light"/>
              </a:defRPr>
            </a:lvl5pPr>
            <a:lvl6pPr marL="2902181" indent="-263835" algn="l" rtl="0" fontAlgn="base">
              <a:spcBef>
                <a:spcPct val="5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3429850" indent="-263835" algn="l" rtl="0" fontAlgn="base">
              <a:spcBef>
                <a:spcPct val="5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957520" indent="-263835" algn="l" rtl="0" fontAlgn="base">
              <a:spcBef>
                <a:spcPct val="5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4485188" indent="-263835" algn="l" rtl="0" fontAlgn="base">
              <a:spcBef>
                <a:spcPct val="5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/>
              <a:t>Assuming kV&lt;1</a:t>
            </a:r>
            <a:br>
              <a:rPr lang="en-US" dirty="0" smtClean="0"/>
            </a:br>
            <a:r>
              <a:rPr lang="en-US" dirty="0" smtClean="0"/>
              <a:t>(loop and fundamental</a:t>
            </a:r>
            <a:br>
              <a:rPr lang="en-US" dirty="0" smtClean="0"/>
            </a:br>
            <a:r>
              <a:rPr lang="en-US" dirty="0" smtClean="0"/>
              <a:t> couplings profiled)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137" y="2584032"/>
            <a:ext cx="4798695" cy="33675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3671" y="2522537"/>
            <a:ext cx="4097866" cy="33528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3737" y="6081851"/>
            <a:ext cx="47979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ATLAS </a:t>
            </a:r>
            <a:r>
              <a:rPr lang="en-US" sz="20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BR</a:t>
            </a:r>
            <a:r>
              <a:rPr lang="en-US" sz="2000" baseline="-250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u.i</a:t>
            </a:r>
            <a:r>
              <a:rPr lang="en-US" sz="2000" baseline="-250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.</a:t>
            </a:r>
            <a:r>
              <a:rPr lang="en-US" sz="20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&lt;0.27 </a:t>
            </a:r>
            <a: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(95% C.L)  </a:t>
            </a:r>
            <a:r>
              <a:rPr lang="en-US" sz="2000" dirty="0" err="1" smtClean="0">
                <a:solidFill>
                  <a:schemeClr val="tx1"/>
                </a:solidFill>
                <a:latin typeface="Helvetica Neue Light"/>
                <a:cs typeface="Helvetica Neue Light"/>
              </a:rPr>
              <a:t>exp</a:t>
            </a:r>
            <a: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&lt;0.37 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CMS </a:t>
            </a:r>
            <a:r>
              <a:rPr lang="en-US" sz="2000" dirty="0">
                <a:solidFill>
                  <a:schemeClr val="tx1"/>
                </a:solidFill>
                <a:latin typeface="Helvetica Neue Light"/>
                <a:cs typeface="Helvetica Neue Light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 </a:t>
            </a:r>
            <a:r>
              <a:rPr lang="en-US" sz="20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BR</a:t>
            </a:r>
            <a:r>
              <a:rPr lang="en-US" sz="2000" baseline="-250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u.i</a:t>
            </a:r>
            <a:r>
              <a:rPr lang="en-US" sz="2000" baseline="-250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.</a:t>
            </a:r>
            <a:r>
              <a:rPr lang="en-US" sz="20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Helvetica Neue Light"/>
                <a:cs typeface="Helvetica Neue Light"/>
              </a:rPr>
              <a:t>&lt; </a:t>
            </a:r>
            <a:r>
              <a:rPr lang="en-US" sz="20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0.32 </a:t>
            </a:r>
            <a: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(95% C.L.) </a:t>
            </a:r>
            <a:r>
              <a:rPr lang="en-US" sz="2000" dirty="0" err="1" smtClean="0">
                <a:solidFill>
                  <a:schemeClr val="tx1"/>
                </a:solidFill>
                <a:latin typeface="Helvetica Neue Light"/>
                <a:cs typeface="Helvetica Neue Light"/>
              </a:rPr>
              <a:t>exp</a:t>
            </a:r>
            <a: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&lt;0.42</a:t>
            </a:r>
            <a:endParaRPr lang="en-US" sz="2000" dirty="0">
              <a:solidFill>
                <a:schemeClr val="tx1"/>
              </a:solidFill>
              <a:latin typeface="Helvetica Neue Light"/>
              <a:cs typeface="Helvetica Neue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99137" y="6081851"/>
            <a:ext cx="47371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ATLAS </a:t>
            </a:r>
            <a:r>
              <a:rPr lang="en-US" sz="20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BR</a:t>
            </a:r>
            <a:r>
              <a:rPr lang="en-US" sz="2000" baseline="-250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u.i</a:t>
            </a:r>
            <a:r>
              <a:rPr lang="en-US" sz="2000" baseline="-250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.</a:t>
            </a:r>
            <a:r>
              <a:rPr lang="en-US" sz="20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&lt;0.49 </a:t>
            </a:r>
            <a: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(95% C.L.) </a:t>
            </a:r>
            <a:r>
              <a:rPr lang="en-US" sz="2000" dirty="0" err="1" smtClean="0">
                <a:solidFill>
                  <a:schemeClr val="tx1"/>
                </a:solidFill>
                <a:latin typeface="Helvetica Neue Light"/>
                <a:cs typeface="Helvetica Neue Light"/>
              </a:rPr>
              <a:t>exp</a:t>
            </a:r>
            <a: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&lt;0.48</a:t>
            </a:r>
          </a:p>
          <a:p>
            <a:r>
              <a:rPr lang="en-US" sz="2000" dirty="0">
                <a:solidFill>
                  <a:srgbClr val="000000"/>
                </a:solidFill>
                <a:latin typeface="Helvetica Neue Light"/>
                <a:cs typeface="Helvetica Neue Light"/>
              </a:rPr>
              <a:t>CMS </a:t>
            </a:r>
            <a:r>
              <a:rPr lang="en-US" sz="20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  </a:t>
            </a:r>
            <a:r>
              <a:rPr lang="en-US" sz="20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BR</a:t>
            </a:r>
            <a:r>
              <a:rPr lang="en-US" sz="2000" baseline="-250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u.i</a:t>
            </a:r>
            <a:r>
              <a:rPr lang="en-US" sz="2000" baseline="-250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.</a:t>
            </a:r>
            <a:r>
              <a:rPr lang="en-US" sz="20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Helvetica Neue Light"/>
                <a:cs typeface="Helvetica Neue Light"/>
              </a:rPr>
              <a:t>&lt;</a:t>
            </a:r>
            <a:r>
              <a:rPr lang="en-US" sz="20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0.57 </a:t>
            </a:r>
            <a:r>
              <a:rPr lang="en-US" sz="20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(95% C.L.) </a:t>
            </a:r>
            <a:r>
              <a:rPr lang="en-US" sz="2000" dirty="0" err="1" smtClean="0">
                <a:solidFill>
                  <a:srgbClr val="000000"/>
                </a:solidFill>
                <a:latin typeface="Helvetica Neue Light"/>
                <a:cs typeface="Helvetica Neue Light"/>
              </a:rPr>
              <a:t>exp</a:t>
            </a:r>
            <a:r>
              <a:rPr lang="en-US" sz="20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&lt;0.52</a:t>
            </a:r>
            <a:endParaRPr lang="en-US" sz="2000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3737" y="6890761"/>
            <a:ext cx="403832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Helvetica Neue Light"/>
                <a:cs typeface="Helvetica Neue Light"/>
              </a:rPr>
              <a:t>ATLAS observed  better than SM expected</a:t>
            </a:r>
            <a:br>
              <a:rPr lang="en-US" sz="1600" i="1" dirty="0" smtClean="0">
                <a:latin typeface="Helvetica Neue Light"/>
                <a:cs typeface="Helvetica Neue Light"/>
              </a:rPr>
            </a:br>
            <a:r>
              <a:rPr lang="en-US" sz="1600" i="1" dirty="0" smtClean="0">
                <a:latin typeface="Helvetica Neue Light"/>
                <a:cs typeface="Helvetica Neue Light"/>
              </a:rPr>
              <a:t>due to observed global strength &gt; 1</a:t>
            </a:r>
            <a:endParaRPr lang="en-US" sz="1600" i="1" dirty="0">
              <a:latin typeface="Helvetica Neue Light"/>
              <a:cs typeface="Helvetica Neue L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79</a:t>
            </a:fld>
            <a:endParaRPr lang="nl-NL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9501366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Today’s focus - Higgs boson couplings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721" y="1102961"/>
            <a:ext cx="9710816" cy="5854171"/>
          </a:xfrm>
        </p:spPr>
        <p:txBody>
          <a:bodyPr/>
          <a:lstStyle/>
          <a:p>
            <a:r>
              <a:rPr lang="en-US" dirty="0" smtClean="0"/>
              <a:t>Rich experimental area of Higgs properties: </a:t>
            </a:r>
            <a:br>
              <a:rPr lang="en-US" dirty="0" smtClean="0"/>
            </a:br>
            <a:r>
              <a:rPr lang="en-US" dirty="0" smtClean="0"/>
              <a:t>the Higgs coupling strength to other SM particles, e.g.</a:t>
            </a:r>
            <a:br>
              <a:rPr lang="en-US" dirty="0" smtClean="0"/>
            </a:b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>
                <a:solidFill>
                  <a:srgbClr val="FF0000"/>
                </a:solidFill>
              </a:rPr>
              <a:t>All coupling strengths predicted by SM, given known Higgs boson mass</a:t>
            </a:r>
          </a:p>
          <a:p>
            <a:r>
              <a:rPr lang="en-US" dirty="0" smtClean="0"/>
              <a:t>Accessible in various combinations and admixtures. </a:t>
            </a:r>
            <a:br>
              <a:rPr lang="en-US" dirty="0" smtClean="0"/>
            </a:br>
            <a:r>
              <a:rPr lang="en-US" dirty="0" smtClean="0"/>
              <a:t>Large variety of ATLAS &amp; CMS observed Higgs boson decay rates</a:t>
            </a:r>
          </a:p>
          <a:p>
            <a:r>
              <a:rPr lang="en-US" dirty="0" smtClean="0"/>
              <a:t>Powerful test of nature of Higgs boson: </a:t>
            </a:r>
            <a:r>
              <a:rPr lang="en-US" dirty="0" smtClean="0">
                <a:solidFill>
                  <a:srgbClr val="FF0000"/>
                </a:solidFill>
              </a:rPr>
              <a:t>SM, or subtly different?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Wouter Verkerke, NIKHEF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3337" y="2370137"/>
            <a:ext cx="2971800" cy="17235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1137" y="2370137"/>
            <a:ext cx="2286000" cy="178203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986665" y="2304117"/>
            <a:ext cx="14408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 smtClean="0">
                <a:solidFill>
                  <a:srgbClr val="FF0000"/>
                </a:solidFill>
                <a:latin typeface="Helvetica Neue"/>
                <a:cs typeface="Helvetica Neue"/>
              </a:rPr>
              <a:t>gg</a:t>
            </a:r>
            <a:r>
              <a:rPr lang="en-US" sz="28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 </a:t>
            </a:r>
            <a:r>
              <a:rPr lang="en-US" sz="2800" b="1" dirty="0" smtClean="0">
                <a:solidFill>
                  <a:srgbClr val="FF0000"/>
                </a:solidFill>
                <a:latin typeface="Helvetica Neue"/>
                <a:cs typeface="Helvetica Neue"/>
                <a:sym typeface="Wingdings"/>
              </a:rPr>
              <a:t> H</a:t>
            </a:r>
            <a:endParaRPr lang="en-US" sz="2800" b="1" dirty="0">
              <a:solidFill>
                <a:srgbClr val="FF0000"/>
              </a:solidFill>
              <a:latin typeface="Helvetica Neue"/>
              <a:cs typeface="Helvetica Neue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484937" y="2370137"/>
            <a:ext cx="14545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latin typeface="Helvetica Neue"/>
                <a:cs typeface="Helvetica Neue"/>
              </a:rPr>
              <a:t>H </a:t>
            </a:r>
            <a:r>
              <a:rPr lang="en-US" sz="2800" b="1" dirty="0" smtClean="0">
                <a:solidFill>
                  <a:srgbClr val="FF0000"/>
                </a:solidFill>
                <a:latin typeface="Helvetica Neue"/>
                <a:cs typeface="Helvetica Neue"/>
                <a:sym typeface="Wingdings"/>
              </a:rPr>
              <a:t> VV</a:t>
            </a:r>
            <a:endParaRPr lang="en-US" sz="2800" b="1" dirty="0">
              <a:solidFill>
                <a:srgbClr val="FF0000"/>
              </a:solidFill>
              <a:latin typeface="Helvetica Neue"/>
              <a:cs typeface="Helvetica Neue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8</a:t>
            </a:fld>
            <a:endParaRPr lang="nl-NL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331042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Limit on invisible Higgs decays from Higgs couplings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721" y="1102961"/>
            <a:ext cx="3995816" cy="5854171"/>
          </a:xfrm>
        </p:spPr>
        <p:txBody>
          <a:bodyPr/>
          <a:lstStyle/>
          <a:p>
            <a:r>
              <a:rPr lang="en-US" dirty="0" smtClean="0"/>
              <a:t>Assuming SM-like</a:t>
            </a:r>
            <a:br>
              <a:rPr lang="en-US" dirty="0" smtClean="0"/>
            </a:br>
            <a:r>
              <a:rPr lang="en-US" dirty="0" smtClean="0"/>
              <a:t>fundamental couplings</a:t>
            </a:r>
            <a:br>
              <a:rPr lang="en-US" dirty="0" smtClean="0"/>
            </a:br>
            <a:r>
              <a:rPr lang="en-US" dirty="0" smtClean="0"/>
              <a:t>(loop couplings profiled)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 smtClean="0"/>
              <a:t>Wouter Verkerke, NIKHEF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5494337" y="1150937"/>
            <a:ext cx="3995816" cy="58541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5534" tIns="52768" rIns="105534" bIns="52768" numCol="1" anchor="t" anchorCtr="0" compatLnSpc="1">
            <a:prstTxWarp prst="textNoShape">
              <a:avLst/>
            </a:prstTxWarp>
          </a:bodyPr>
          <a:lstStyle>
            <a:lvl1pPr marL="395752" indent="-395752" algn="l" rtl="0" fontAlgn="base">
              <a:spcBef>
                <a:spcPct val="50000"/>
              </a:spcBef>
              <a:spcAft>
                <a:spcPct val="0"/>
              </a:spcAft>
              <a:buChar char="•"/>
              <a:defRPr sz="2300" b="0" i="0">
                <a:solidFill>
                  <a:schemeClr val="tx1"/>
                </a:solidFill>
                <a:latin typeface="Helvetica Neue Light"/>
                <a:ea typeface="+mn-ea"/>
                <a:cs typeface="Helvetica Neue Light"/>
              </a:defRPr>
            </a:lvl1pPr>
            <a:lvl2pPr marL="857463" indent="-329793" algn="l" rtl="0" fontAlgn="base">
              <a:spcBef>
                <a:spcPct val="50000"/>
              </a:spcBef>
              <a:spcAft>
                <a:spcPct val="0"/>
              </a:spcAft>
              <a:buChar char="–"/>
              <a:defRPr sz="1800" b="0" i="0">
                <a:solidFill>
                  <a:schemeClr val="tx1"/>
                </a:solidFill>
                <a:latin typeface="Helvetica Neue Light"/>
                <a:cs typeface="Helvetica Neue Light"/>
              </a:defRPr>
            </a:lvl2pPr>
            <a:lvl3pPr marL="1319173" indent="-263835" algn="l" rtl="0" fontAlgn="base">
              <a:spcBef>
                <a:spcPct val="50000"/>
              </a:spcBef>
              <a:spcAft>
                <a:spcPct val="0"/>
              </a:spcAft>
              <a:buChar char="•"/>
              <a:defRPr sz="1400" b="0" i="0">
                <a:solidFill>
                  <a:schemeClr val="tx1"/>
                </a:solidFill>
                <a:latin typeface="Helvetica Neue Light"/>
                <a:cs typeface="Helvetica Neue Light"/>
              </a:defRPr>
            </a:lvl3pPr>
            <a:lvl4pPr marL="1846843" indent="-263835" algn="l" rtl="0" fontAlgn="base">
              <a:spcBef>
                <a:spcPct val="50000"/>
              </a:spcBef>
              <a:spcAft>
                <a:spcPct val="0"/>
              </a:spcAft>
              <a:buChar char="–"/>
              <a:defRPr sz="1400" b="0" i="0">
                <a:solidFill>
                  <a:schemeClr val="tx1"/>
                </a:solidFill>
                <a:latin typeface="Helvetica Neue Light"/>
                <a:cs typeface="Helvetica Neue Light"/>
              </a:defRPr>
            </a:lvl4pPr>
            <a:lvl5pPr marL="2374512" indent="-263835" algn="l" rtl="0" fontAlgn="base">
              <a:spcBef>
                <a:spcPct val="50000"/>
              </a:spcBef>
              <a:spcAft>
                <a:spcPct val="0"/>
              </a:spcAft>
              <a:buChar char="»"/>
              <a:defRPr sz="1400" b="0" i="0">
                <a:solidFill>
                  <a:schemeClr val="tx1"/>
                </a:solidFill>
                <a:latin typeface="Helvetica Neue Light"/>
                <a:cs typeface="Helvetica Neue Light"/>
              </a:defRPr>
            </a:lvl5pPr>
            <a:lvl6pPr marL="2902181" indent="-263835" algn="l" rtl="0" fontAlgn="base">
              <a:spcBef>
                <a:spcPct val="5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6pPr>
            <a:lvl7pPr marL="3429850" indent="-263835" algn="l" rtl="0" fontAlgn="base">
              <a:spcBef>
                <a:spcPct val="5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7pPr>
            <a:lvl8pPr marL="3957520" indent="-263835" algn="l" rtl="0" fontAlgn="base">
              <a:spcBef>
                <a:spcPct val="5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8pPr>
            <a:lvl9pPr marL="4485188" indent="-263835" algn="l" rtl="0" fontAlgn="base">
              <a:spcBef>
                <a:spcPct val="50000"/>
              </a:spcBef>
              <a:spcAft>
                <a:spcPct val="0"/>
              </a:spcAft>
              <a:buChar char="»"/>
              <a:defRPr sz="14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dirty="0" smtClean="0"/>
              <a:t>Assuming kV&lt;1</a:t>
            </a:r>
            <a:br>
              <a:rPr lang="en-US" dirty="0" smtClean="0"/>
            </a:br>
            <a:r>
              <a:rPr lang="en-US" dirty="0" smtClean="0"/>
              <a:t>(loop and tree-level</a:t>
            </a:r>
            <a:br>
              <a:rPr lang="en-US" dirty="0" smtClean="0"/>
            </a:br>
            <a:r>
              <a:rPr lang="en-US" dirty="0" smtClean="0"/>
              <a:t> couplings profiled)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137" y="2584032"/>
            <a:ext cx="4798695" cy="336750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63671" y="2522537"/>
            <a:ext cx="4097866" cy="335280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3737" y="6081851"/>
            <a:ext cx="479794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ATLAS </a:t>
            </a:r>
            <a:r>
              <a:rPr lang="en-US" sz="20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BR</a:t>
            </a:r>
            <a:r>
              <a:rPr lang="en-US" sz="2000" baseline="-250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u.i</a:t>
            </a:r>
            <a:r>
              <a:rPr lang="en-US" sz="2000" baseline="-250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.</a:t>
            </a:r>
            <a:r>
              <a:rPr lang="en-US" sz="20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&lt;0.27 </a:t>
            </a:r>
            <a: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(95% C.L)  </a:t>
            </a:r>
            <a:r>
              <a:rPr lang="en-US" sz="2000" dirty="0" err="1" smtClean="0">
                <a:solidFill>
                  <a:schemeClr val="tx1"/>
                </a:solidFill>
                <a:latin typeface="Helvetica Neue Light"/>
                <a:cs typeface="Helvetica Neue Light"/>
              </a:rPr>
              <a:t>exp</a:t>
            </a:r>
            <a: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&lt;0.37 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CMS </a:t>
            </a:r>
            <a:r>
              <a:rPr lang="en-US" sz="2000" dirty="0">
                <a:solidFill>
                  <a:schemeClr val="tx1"/>
                </a:solidFill>
                <a:latin typeface="Helvetica Neue Light"/>
                <a:cs typeface="Helvetica Neue Light"/>
              </a:rPr>
              <a:t> </a:t>
            </a:r>
            <a: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 </a:t>
            </a:r>
            <a:r>
              <a:rPr lang="en-US" sz="2000" dirty="0" err="1" smtClean="0">
                <a:solidFill>
                  <a:schemeClr val="tx1"/>
                </a:solidFill>
                <a:latin typeface="Helvetica Neue Light"/>
                <a:cs typeface="Helvetica Neue Light"/>
              </a:rPr>
              <a:t>BR</a:t>
            </a:r>
            <a:r>
              <a:rPr lang="en-US" sz="2000" baseline="-25000" dirty="0" err="1" smtClean="0">
                <a:solidFill>
                  <a:schemeClr val="tx1"/>
                </a:solidFill>
                <a:latin typeface="Helvetica Neue Light"/>
                <a:cs typeface="Helvetica Neue Light"/>
              </a:rPr>
              <a:t>u.i</a:t>
            </a:r>
            <a:r>
              <a:rPr lang="en-US" sz="2000" baseline="-25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.</a:t>
            </a:r>
            <a: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Helvetica Neue Light"/>
                <a:cs typeface="Helvetica Neue Light"/>
              </a:rPr>
              <a:t>&lt; </a:t>
            </a:r>
            <a: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0.32 (95% C.L.) </a:t>
            </a:r>
            <a:r>
              <a:rPr lang="en-US" sz="2000" dirty="0" err="1" smtClean="0">
                <a:solidFill>
                  <a:schemeClr val="tx1"/>
                </a:solidFill>
                <a:latin typeface="Helvetica Neue Light"/>
                <a:cs typeface="Helvetica Neue Light"/>
              </a:rPr>
              <a:t>exp</a:t>
            </a:r>
            <a: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&lt;0.42</a:t>
            </a:r>
            <a:endParaRPr lang="en-US" sz="2000" dirty="0">
              <a:solidFill>
                <a:schemeClr val="tx1"/>
              </a:solidFill>
              <a:latin typeface="Helvetica Neue Light"/>
              <a:cs typeface="Helvetica Neue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799137" y="6081851"/>
            <a:ext cx="47371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ATLAS </a:t>
            </a:r>
            <a:r>
              <a:rPr lang="en-US" sz="2000" dirty="0" err="1" smtClean="0">
                <a:solidFill>
                  <a:schemeClr val="tx1"/>
                </a:solidFill>
                <a:latin typeface="Helvetica Neue Light"/>
                <a:cs typeface="Helvetica Neue Light"/>
              </a:rPr>
              <a:t>BR</a:t>
            </a:r>
            <a:r>
              <a:rPr lang="en-US" sz="2000" baseline="-25000" dirty="0" err="1" smtClean="0">
                <a:solidFill>
                  <a:schemeClr val="tx1"/>
                </a:solidFill>
                <a:latin typeface="Helvetica Neue Light"/>
                <a:cs typeface="Helvetica Neue Light"/>
              </a:rPr>
              <a:t>u.i</a:t>
            </a:r>
            <a:r>
              <a:rPr lang="en-US" sz="2000" baseline="-25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.</a:t>
            </a:r>
            <a: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&lt;0.49 (95% C.L.) </a:t>
            </a:r>
            <a:r>
              <a:rPr lang="en-US" sz="2000" dirty="0" err="1" smtClean="0">
                <a:solidFill>
                  <a:schemeClr val="tx1"/>
                </a:solidFill>
                <a:latin typeface="Helvetica Neue Light"/>
                <a:cs typeface="Helvetica Neue Light"/>
              </a:rPr>
              <a:t>exp</a:t>
            </a:r>
            <a:r>
              <a:rPr lang="en-US" sz="2000" dirty="0" smtClean="0">
                <a:solidFill>
                  <a:schemeClr val="tx1"/>
                </a:solidFill>
                <a:latin typeface="Helvetica Neue Light"/>
                <a:cs typeface="Helvetica Neue Light"/>
              </a:rPr>
              <a:t>&lt;0.48</a:t>
            </a:r>
          </a:p>
          <a:p>
            <a:r>
              <a:rPr lang="en-US" sz="2000" dirty="0">
                <a:solidFill>
                  <a:srgbClr val="000000"/>
                </a:solidFill>
                <a:latin typeface="Helvetica Neue Light"/>
                <a:cs typeface="Helvetica Neue Light"/>
              </a:rPr>
              <a:t>CMS </a:t>
            </a:r>
            <a:r>
              <a:rPr lang="en-US" sz="20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  </a:t>
            </a:r>
            <a:r>
              <a:rPr lang="en-US" sz="20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BR</a:t>
            </a:r>
            <a:r>
              <a:rPr lang="en-US" sz="2000" baseline="-25000" dirty="0" err="1" smtClean="0">
                <a:solidFill>
                  <a:srgbClr val="FF0000"/>
                </a:solidFill>
                <a:latin typeface="Helvetica Neue Light"/>
                <a:cs typeface="Helvetica Neue Light"/>
              </a:rPr>
              <a:t>u.i</a:t>
            </a:r>
            <a:r>
              <a:rPr lang="en-US" sz="2000" baseline="-250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.</a:t>
            </a:r>
            <a:r>
              <a:rPr lang="en-US" sz="20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Helvetica Neue Light"/>
                <a:cs typeface="Helvetica Neue Light"/>
              </a:rPr>
              <a:t>&lt;</a:t>
            </a:r>
            <a:r>
              <a:rPr lang="en-US" sz="2000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0.57 </a:t>
            </a:r>
            <a:r>
              <a:rPr lang="en-US" sz="20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(95% C.L.) </a:t>
            </a:r>
            <a:r>
              <a:rPr lang="en-US" sz="2000" dirty="0" err="1" smtClean="0">
                <a:solidFill>
                  <a:srgbClr val="000000"/>
                </a:solidFill>
                <a:latin typeface="Helvetica Neue Light"/>
                <a:cs typeface="Helvetica Neue Light"/>
              </a:rPr>
              <a:t>exp</a:t>
            </a:r>
            <a:r>
              <a:rPr lang="en-US" sz="2000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&lt;0.52</a:t>
            </a:r>
            <a:endParaRPr lang="en-US" sz="2000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93737" y="6890761"/>
            <a:ext cx="36353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latin typeface="Helvetica Neue Light"/>
                <a:cs typeface="Helvetica Neue Light"/>
              </a:rPr>
              <a:t>ATLAS result better than SM expected</a:t>
            </a:r>
            <a:br>
              <a:rPr lang="en-US" sz="1600" i="1" dirty="0" smtClean="0">
                <a:latin typeface="Helvetica Neue Light"/>
                <a:cs typeface="Helvetica Neue Light"/>
              </a:rPr>
            </a:br>
            <a:r>
              <a:rPr lang="en-US" sz="1600" i="1" dirty="0" smtClean="0">
                <a:latin typeface="Helvetica Neue Light"/>
                <a:cs typeface="Helvetica Neue Light"/>
              </a:rPr>
              <a:t>due to observed global strength &gt; 1</a:t>
            </a:r>
            <a:endParaRPr lang="en-US" sz="1600" i="1" dirty="0">
              <a:latin typeface="Helvetica Neue Light"/>
              <a:cs typeface="Helvetica Neue Light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236537" y="922337"/>
            <a:ext cx="5181600" cy="6629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rgbClr val="3333CC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Helvetica Neue Medium"/>
              <a:cs typeface="Helvetica Neue Medium"/>
            </a:endParaRPr>
          </a:p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Helvetica Neue Medium"/>
              <a:cs typeface="Helvetica Neue Medium"/>
            </a:endParaRPr>
          </a:p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Helvetica Neue Medium"/>
              <a:cs typeface="Helvetica Neue Medium"/>
            </a:endParaRPr>
          </a:p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Helvetica Neue Medium"/>
              <a:cs typeface="Helvetica Neue Medium"/>
            </a:endParaRPr>
          </a:p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Helvetica Neue Medium"/>
              <a:cs typeface="Helvetica Neue Medium"/>
            </a:endParaRPr>
          </a:p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Helvetica Neue Medium"/>
              <a:cs typeface="Helvetica Neue Medium"/>
            </a:endParaRPr>
          </a:p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Helvetica Neue Medium"/>
              <a:cs typeface="Helvetica Neue Medium"/>
            </a:endParaRPr>
          </a:p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Helvetica Neue Medium"/>
              <a:cs typeface="Helvetica Neue Medium"/>
            </a:endParaRPr>
          </a:p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Helvetica Neue Medium"/>
              <a:cs typeface="Helvetica Neue Medium"/>
            </a:endParaRPr>
          </a:p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Helvetica Neue Medium"/>
              <a:cs typeface="Helvetica Neue Medium"/>
            </a:endParaRPr>
          </a:p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Helvetica Neue Medium"/>
              <a:cs typeface="Helvetica Neue Medium"/>
            </a:endParaRPr>
          </a:p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Helvetica Neue Medium"/>
              <a:cs typeface="Helvetica Neue Medium"/>
            </a:endParaRPr>
          </a:p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Helvetica Neue Medium"/>
              <a:cs typeface="Helvetica Neue Medium"/>
            </a:endParaRPr>
          </a:p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Helvetica Neue Medium"/>
              <a:cs typeface="Helvetica Neue Medium"/>
            </a:endParaRPr>
          </a:p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Helvetica Neue Medium"/>
              <a:cs typeface="Helvetica Neue Medium"/>
            </a:endParaRPr>
          </a:p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Helvetica Neue Medium"/>
              <a:cs typeface="Helvetica Neue Medium"/>
            </a:endParaRPr>
          </a:p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Helvetica Neue Medium"/>
              <a:cs typeface="Helvetica Neue Medium"/>
            </a:endParaRPr>
          </a:p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Helvetica Neue Medium"/>
              <a:cs typeface="Helvetica Neue Medium"/>
            </a:endParaRPr>
          </a:p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Helvetica Neue Medium"/>
              <a:cs typeface="Helvetica Neue Medium"/>
            </a:endParaRPr>
          </a:p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sz="1600" dirty="0">
              <a:latin typeface="Helvetica Neue Medium"/>
              <a:cs typeface="Helvetica Neue Medium"/>
            </a:endParaRPr>
          </a:p>
          <a:p>
            <a:pPr marL="0" marR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Helvetica Neue Medium"/>
                <a:cs typeface="Helvetica Neue Medium"/>
              </a:rPr>
              <a:t>      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000" dirty="0">
                <a:latin typeface="Helvetica Neue Light"/>
                <a:cs typeface="Helvetica Neue Light"/>
              </a:rPr>
              <a:t> </a:t>
            </a:r>
            <a:r>
              <a:rPr lang="en-US" sz="2000" dirty="0" smtClean="0">
                <a:latin typeface="Helvetica Neue Light"/>
                <a:cs typeface="Helvetica Neue Light"/>
              </a:rPr>
              <a:t>      New combined ATLAS+CMS result          </a:t>
            </a:r>
          </a:p>
          <a:p>
            <a:pPr marL="0" marR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000" b="1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  <a:latin typeface="Helvetica Neue"/>
                <a:cs typeface="Helvetica Neue"/>
              </a:rPr>
              <a:t> </a:t>
            </a:r>
            <a:r>
              <a:rPr kumimoji="0" lang="en-US" sz="2000" b="1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Helvetica Neue"/>
                <a:cs typeface="Helvetica Neue"/>
              </a:rPr>
              <a:t>      </a:t>
            </a:r>
            <a:r>
              <a:rPr kumimoji="0" lang="en-US" sz="2000" b="1" u="none" strike="noStrike" cap="none" normalizeH="0" baseline="0" dirty="0" err="1" smtClean="0">
                <a:ln>
                  <a:noFill/>
                </a:ln>
                <a:solidFill>
                  <a:schemeClr val="accent2"/>
                </a:solidFill>
                <a:effectLst/>
                <a:latin typeface="Helvetica Neue"/>
                <a:cs typeface="Helvetica Neue"/>
              </a:rPr>
              <a:t>BR</a:t>
            </a:r>
            <a:r>
              <a:rPr kumimoji="0" lang="en-US" sz="2000" b="1" u="none" strike="noStrike" cap="none" normalizeH="0" baseline="-25000" dirty="0" err="1" smtClean="0">
                <a:ln>
                  <a:noFill/>
                </a:ln>
                <a:solidFill>
                  <a:schemeClr val="accent2"/>
                </a:solidFill>
                <a:effectLst/>
                <a:latin typeface="Helvetica Neue"/>
                <a:cs typeface="Helvetica Neue"/>
              </a:rPr>
              <a:t>u.i</a:t>
            </a:r>
            <a:r>
              <a:rPr kumimoji="0" lang="en-US" sz="2000" b="1" u="none" strike="noStrike" cap="none" normalizeH="0" baseline="-25000" dirty="0" smtClean="0">
                <a:ln>
                  <a:noFill/>
                </a:ln>
                <a:solidFill>
                  <a:schemeClr val="accent2"/>
                </a:solidFill>
                <a:effectLst/>
                <a:latin typeface="Helvetica Neue"/>
                <a:cs typeface="Helvetica Neue"/>
              </a:rPr>
              <a:t>.</a:t>
            </a:r>
            <a:r>
              <a:rPr kumimoji="0" lang="en-US" sz="2000" b="1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Helvetica Neue"/>
                <a:cs typeface="Helvetica Neue"/>
              </a:rPr>
              <a:t> &lt; 0.34 (95%</a:t>
            </a:r>
            <a:r>
              <a:rPr kumimoji="0" lang="en-US" sz="2000" b="1" u="none" strike="noStrike" cap="none" normalizeH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Helvetica Neue"/>
                <a:cs typeface="Helvetica Neue"/>
              </a:rPr>
              <a:t> C.L.)</a:t>
            </a:r>
            <a:br>
              <a:rPr kumimoji="0" lang="en-US" sz="2000" b="1" u="none" strike="noStrike" cap="none" normalizeH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Helvetica Neue"/>
                <a:cs typeface="Helvetica Neue"/>
              </a:rPr>
            </a:br>
            <a:r>
              <a:rPr kumimoji="0" lang="en-US" sz="2000" b="1" u="none" strike="noStrike" cap="none" normalizeH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Helvetica Neue"/>
                <a:cs typeface="Helvetica Neue"/>
              </a:rPr>
              <a:t>       </a:t>
            </a:r>
            <a:r>
              <a:rPr kumimoji="0" lang="en-US" sz="2000" u="none" strike="noStrike" cap="none" normalizeH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Helvetica Neue Light"/>
                <a:cs typeface="Helvetica Neue Light"/>
              </a:rPr>
              <a:t>assuming kV&lt;1 (all couplings floating)</a:t>
            </a:r>
            <a:endParaRPr kumimoji="0" lang="en-US" sz="2000" u="none" strike="noStrike" cap="none" normalizeH="0" baseline="0" dirty="0" smtClean="0">
              <a:ln>
                <a:noFill/>
              </a:ln>
              <a:solidFill>
                <a:schemeClr val="accent2"/>
              </a:solidFill>
              <a:effectLst/>
              <a:latin typeface="Helvetica Neue Light"/>
              <a:cs typeface="Helvetica Neue Light"/>
            </a:endParaRPr>
          </a:p>
        </p:txBody>
      </p:sp>
      <p:sp>
        <p:nvSpPr>
          <p:cNvPr id="13" name="Rectangle 12"/>
          <p:cNvSpPr/>
          <p:nvPr/>
        </p:nvSpPr>
        <p:spPr bwMode="auto">
          <a:xfrm>
            <a:off x="846137" y="1227137"/>
            <a:ext cx="4419600" cy="35052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12737" y="1150937"/>
            <a:ext cx="5084763" cy="4043669"/>
          </a:xfrm>
          <a:prstGeom prst="rect">
            <a:avLst/>
          </a:prstGeom>
        </p:spPr>
      </p:pic>
      <p:sp>
        <p:nvSpPr>
          <p:cNvPr id="14" name="Left Brace 13"/>
          <p:cNvSpPr/>
          <p:nvPr/>
        </p:nvSpPr>
        <p:spPr bwMode="auto">
          <a:xfrm>
            <a:off x="5494337" y="6180137"/>
            <a:ext cx="152400" cy="609600"/>
          </a:xfrm>
          <a:prstGeom prst="leftBrace">
            <a:avLst/>
          </a:prstGeom>
          <a:noFill/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cxnSp>
        <p:nvCxnSpPr>
          <p:cNvPr id="16" name="Straight Arrow Connector 15"/>
          <p:cNvCxnSpPr>
            <a:stCxn id="14" idx="1"/>
          </p:cNvCxnSpPr>
          <p:nvPr/>
        </p:nvCxnSpPr>
        <p:spPr bwMode="auto">
          <a:xfrm flipH="1">
            <a:off x="3589337" y="6484937"/>
            <a:ext cx="1905000" cy="7620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3333CC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80</a:t>
            </a:fld>
            <a:endParaRPr lang="nl-NL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7466540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direct limits on </a:t>
            </a:r>
            <a:r>
              <a:rPr lang="en-US" dirty="0" err="1" smtClean="0"/>
              <a:t>H</a:t>
            </a:r>
            <a:r>
              <a:rPr lang="en-US" dirty="0" err="1" smtClean="0">
                <a:sym typeface="Wingdings"/>
              </a:rPr>
              <a:t>inv</a:t>
            </a:r>
            <a:r>
              <a:rPr lang="en-US" dirty="0" smtClean="0">
                <a:sym typeface="Wingdings"/>
              </a:rPr>
              <a:t> decays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Searches for associated (VH) or VBF Higgs productions with </a:t>
            </a:r>
            <a:r>
              <a:rPr lang="en-US" dirty="0" err="1" smtClean="0"/>
              <a:t>H</a:t>
            </a:r>
            <a:r>
              <a:rPr lang="en-US" dirty="0" err="1" smtClean="0">
                <a:sym typeface="Wingdings"/>
              </a:rPr>
              <a:t>invisible</a:t>
            </a:r>
            <a:r>
              <a:rPr lang="en-US" dirty="0" smtClean="0">
                <a:sym typeface="Wingdings"/>
              </a:rPr>
              <a:t> decays also set limits on </a:t>
            </a:r>
            <a:r>
              <a:rPr lang="en-US" dirty="0" err="1" smtClean="0">
                <a:sym typeface="Wingdings"/>
              </a:rPr>
              <a:t>Br</a:t>
            </a:r>
            <a:r>
              <a:rPr lang="en-US" baseline="-25000" dirty="0" err="1" smtClean="0">
                <a:sym typeface="Wingdings"/>
              </a:rPr>
              <a:t>inv</a:t>
            </a:r>
            <a:endParaRPr lang="en-US" baseline="-25000" dirty="0" smtClean="0">
              <a:sym typeface="Wingdings"/>
            </a:endParaRPr>
          </a:p>
          <a:p>
            <a:pPr lvl="1"/>
            <a:r>
              <a:rPr lang="en-US" dirty="0" smtClean="0">
                <a:sym typeface="Wingdings"/>
              </a:rPr>
              <a:t>Experimental signature: associated products plus large missing ET</a:t>
            </a:r>
          </a:p>
          <a:p>
            <a:r>
              <a:rPr lang="en-US" dirty="0" smtClean="0">
                <a:sym typeface="Wingdings"/>
              </a:rPr>
              <a:t>Individual ATLAS and CMS searches in ZH, WH and VBF channels</a:t>
            </a:r>
            <a:br>
              <a:rPr lang="en-US" dirty="0" smtClean="0">
                <a:sym typeface="Wingdings"/>
              </a:rPr>
            </a:br>
            <a:r>
              <a:rPr lang="en-US" dirty="0" smtClean="0">
                <a:sym typeface="Wingdings"/>
              </a:rPr>
              <a:t>set limits between 182% and 28% </a:t>
            </a:r>
            <a:endParaRPr lang="en-US" dirty="0">
              <a:sym typeface="Wingding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Wouter Verkerke, NIKHEF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2242" y="3360737"/>
            <a:ext cx="5203295" cy="27432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04137" y="5381406"/>
            <a:ext cx="18897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VBF searches</a:t>
            </a:r>
            <a:br>
              <a:rPr lang="en-US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</a:br>
            <a:r>
              <a:rPr lang="en-US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most powerful…</a:t>
            </a:r>
            <a:endParaRPr lang="en-US" i="1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8" name="Rectangle 7"/>
          <p:cNvSpPr/>
          <p:nvPr/>
        </p:nvSpPr>
        <p:spPr bwMode="auto">
          <a:xfrm>
            <a:off x="2293937" y="5418137"/>
            <a:ext cx="5181600" cy="685800"/>
          </a:xfrm>
          <a:prstGeom prst="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795463" y="6408737"/>
            <a:ext cx="91090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Helvetica Neue Light"/>
                <a:cs typeface="Helvetica Neue Light"/>
                <a:sym typeface="Wingdings"/>
              </a:rPr>
              <a:t>ATLAS </a:t>
            </a:r>
            <a:r>
              <a:rPr lang="en-US" sz="2000" dirty="0" smtClean="0">
                <a:latin typeface="Helvetica Neue Light"/>
                <a:cs typeface="Helvetica Neue Light"/>
                <a:sym typeface="Wingdings"/>
              </a:rPr>
              <a:t>Direct Combined </a:t>
            </a:r>
            <a:r>
              <a:rPr lang="en-US" sz="2000" dirty="0">
                <a:latin typeface="Helvetica Neue Light"/>
                <a:cs typeface="Helvetica Neue Light"/>
                <a:sym typeface="Wingdings"/>
              </a:rPr>
              <a:t>result: </a:t>
            </a:r>
            <a:r>
              <a:rPr lang="en-US" sz="2000" dirty="0" err="1">
                <a:latin typeface="Helvetica Neue Light"/>
                <a:cs typeface="Helvetica Neue Light"/>
                <a:sym typeface="Wingdings"/>
              </a:rPr>
              <a:t>BR</a:t>
            </a:r>
            <a:r>
              <a:rPr lang="en-US" sz="2000" baseline="-25000" dirty="0" err="1">
                <a:latin typeface="Helvetica Neue Light"/>
                <a:cs typeface="Helvetica Neue Light"/>
                <a:sym typeface="Wingdings"/>
              </a:rPr>
              <a:t>inv</a:t>
            </a:r>
            <a:r>
              <a:rPr lang="en-US" sz="2000" dirty="0">
                <a:latin typeface="Helvetica Neue Light"/>
                <a:cs typeface="Helvetica Neue Light"/>
                <a:sym typeface="Wingdings"/>
              </a:rPr>
              <a:t> &lt; 0.25 at 95% C.L.  </a:t>
            </a:r>
            <a:r>
              <a:rPr lang="en-US" sz="2000" dirty="0" smtClean="0">
                <a:latin typeface="Helvetica Neue Light"/>
                <a:cs typeface="Helvetica Neue Light"/>
                <a:sym typeface="Wingdings"/>
              </a:rPr>
              <a:t>(&lt;0.27 expected)</a:t>
            </a:r>
            <a:endParaRPr lang="en-US" sz="2000" dirty="0">
              <a:latin typeface="Helvetica Neue Light"/>
              <a:cs typeface="Helvetica Neue Light"/>
              <a:sym typeface="Wingdings"/>
            </a:endParaRPr>
          </a:p>
          <a:p>
            <a:r>
              <a:rPr lang="en-US" sz="2000" dirty="0">
                <a:latin typeface="Helvetica Neue Light"/>
                <a:cs typeface="Helvetica Neue Light"/>
                <a:sym typeface="Wingdings"/>
              </a:rPr>
              <a:t>CMS </a:t>
            </a:r>
            <a:r>
              <a:rPr lang="en-US" sz="2000" dirty="0" smtClean="0">
                <a:latin typeface="Helvetica Neue Light"/>
                <a:cs typeface="Helvetica Neue Light"/>
                <a:sym typeface="Wingdings"/>
              </a:rPr>
              <a:t>  Direct Combined </a:t>
            </a:r>
            <a:r>
              <a:rPr lang="en-US" sz="2000" dirty="0">
                <a:latin typeface="Helvetica Neue Light"/>
                <a:cs typeface="Helvetica Neue Light"/>
                <a:sym typeface="Wingdings"/>
              </a:rPr>
              <a:t>result: </a:t>
            </a:r>
            <a:r>
              <a:rPr lang="en-US" sz="2000" dirty="0" smtClean="0">
                <a:latin typeface="Helvetica Neue Light"/>
                <a:cs typeface="Helvetica Neue Light"/>
                <a:sym typeface="Wingdings"/>
              </a:rPr>
              <a:t> </a:t>
            </a:r>
            <a:r>
              <a:rPr lang="en-US" sz="2000" dirty="0" err="1" smtClean="0">
                <a:latin typeface="Helvetica Neue Light"/>
                <a:cs typeface="Helvetica Neue Light"/>
                <a:sym typeface="Wingdings"/>
              </a:rPr>
              <a:t>BR</a:t>
            </a:r>
            <a:r>
              <a:rPr lang="en-US" sz="2000" baseline="-25000" dirty="0" err="1" smtClean="0">
                <a:latin typeface="Helvetica Neue Light"/>
                <a:cs typeface="Helvetica Neue Light"/>
                <a:sym typeface="Wingdings"/>
              </a:rPr>
              <a:t>inv</a:t>
            </a:r>
            <a:r>
              <a:rPr lang="en-US" sz="2000" dirty="0" smtClean="0">
                <a:latin typeface="Helvetica Neue Light"/>
                <a:cs typeface="Helvetica Neue Light"/>
                <a:sym typeface="Wingdings"/>
              </a:rPr>
              <a:t> </a:t>
            </a:r>
            <a:r>
              <a:rPr lang="en-US" sz="2000" dirty="0">
                <a:latin typeface="Helvetica Neue Light"/>
                <a:cs typeface="Helvetica Neue Light"/>
                <a:sym typeface="Wingdings"/>
              </a:rPr>
              <a:t>&lt; 0.46 at 95% C.L. </a:t>
            </a:r>
            <a:r>
              <a:rPr lang="en-US" sz="2000" dirty="0" smtClean="0">
                <a:latin typeface="Helvetica Neue Light"/>
                <a:cs typeface="Helvetica Neue Light"/>
                <a:sym typeface="Wingdings"/>
              </a:rPr>
              <a:t>(&lt;0.35 expected) </a:t>
            </a:r>
            <a:endParaRPr lang="en-US" sz="2000" dirty="0">
              <a:latin typeface="Helvetica Neue Light"/>
              <a:cs typeface="Helvetica Neue Light"/>
              <a:sym typeface="Wingdings"/>
            </a:endParaRPr>
          </a:p>
        </p:txBody>
      </p:sp>
      <p:sp>
        <p:nvSpPr>
          <p:cNvPr id="10" name="TextBox 9"/>
          <p:cNvSpPr txBox="1"/>
          <p:nvPr/>
        </p:nvSpPr>
        <p:spPr>
          <a:xfrm rot="20947638">
            <a:off x="7856537" y="3436937"/>
            <a:ext cx="22858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Direct searches</a:t>
            </a:r>
            <a:br>
              <a:rPr lang="en-US" sz="2000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</a:br>
            <a:r>
              <a:rPr lang="en-US" sz="2000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assume SM Higgs</a:t>
            </a:r>
            <a:br>
              <a:rPr lang="en-US" sz="2000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</a:br>
            <a:r>
              <a:rPr lang="en-US" sz="2000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production rate!</a:t>
            </a:r>
            <a:endParaRPr lang="en-US" sz="2000" i="1" dirty="0">
              <a:solidFill>
                <a:srgbClr val="FF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81</a:t>
            </a:fld>
            <a:endParaRPr lang="nl-NL" dirty="0">
              <a:latin typeface="Helvetica Neue Light"/>
              <a:cs typeface="Helvetica Neue Light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36537" y="3741737"/>
            <a:ext cx="18653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chemeClr val="tx1"/>
                </a:solidFill>
                <a:latin typeface="Helvetica Neue Light"/>
                <a:cs typeface="Helvetica Neue Light"/>
              </a:rPr>
              <a:t>PRL 112, 201802 (2014)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44748" y="4122737"/>
            <a:ext cx="16571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chemeClr val="tx1"/>
                </a:solidFill>
                <a:latin typeface="Helvetica Neue Light"/>
                <a:cs typeface="Helvetica Neue Light"/>
              </a:rPr>
              <a:t>EPJC 74 (2014) 2980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44748" y="4503737"/>
            <a:ext cx="165713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chemeClr val="tx1"/>
                </a:solidFill>
                <a:latin typeface="Helvetica Neue Light"/>
                <a:cs typeface="Helvetica Neue Light"/>
              </a:rPr>
              <a:t>EPJC 74 (2014) 2980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30310" y="4808537"/>
            <a:ext cx="15715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chemeClr val="tx1"/>
                </a:solidFill>
                <a:latin typeface="Helvetica Neue Light"/>
                <a:cs typeface="Helvetica Neue Light"/>
              </a:rPr>
              <a:t>EPJC (2015) 75:337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16874" y="5189537"/>
            <a:ext cx="178501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chemeClr val="tx1"/>
                </a:solidFill>
                <a:latin typeface="Helvetica Neue Light"/>
                <a:cs typeface="Helvetica Neue Light"/>
              </a:rPr>
              <a:t>CMS-PAS-EXO-12-055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51037" y="5494337"/>
            <a:ext cx="175084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chemeClr val="tx1"/>
                </a:solidFill>
                <a:latin typeface="Helvetica Neue Light"/>
                <a:cs typeface="Helvetica Neue Light"/>
              </a:rPr>
              <a:t>CMS-PAS-HIG-14-038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42684" y="5799137"/>
            <a:ext cx="18592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chemeClr val="tx1"/>
                </a:solidFill>
                <a:latin typeface="Helvetica Neue Light"/>
                <a:cs typeface="Helvetica Neue Light"/>
              </a:rPr>
              <a:t>ATLAS-CONF-2015-004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90403" y="6801405"/>
            <a:ext cx="172253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CMS PAS HIG-14-038</a:t>
            </a:r>
            <a:endParaRPr lang="en-US" sz="1200" i="1" dirty="0">
              <a:solidFill>
                <a:srgbClr val="000000"/>
              </a:solidFill>
              <a:latin typeface="Helvetica Neue Light"/>
              <a:cs typeface="Helvetica Neue Ligh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96236" y="6484937"/>
            <a:ext cx="1716701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solidFill>
                  <a:srgbClr val="000000"/>
                </a:solidFill>
                <a:latin typeface="Helvetica Neue Light"/>
                <a:cs typeface="Helvetica Neue Light"/>
              </a:rPr>
              <a:t>ATLAS HIGG-2015-03</a:t>
            </a:r>
          </a:p>
        </p:txBody>
      </p:sp>
    </p:spTree>
    <p:extLst>
      <p:ext uri="{BB962C8B-B14F-4D97-AF65-F5344CB8AC3E}">
        <p14:creationId xmlns:p14="http://schemas.microsoft.com/office/powerpoint/2010/main" val="3054494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Combining direct and indirect measurements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latin typeface="Helvetica Neue"/>
                <a:cs typeface="Helvetica Neue"/>
              </a:rPr>
              <a:t>Indirect</a:t>
            </a:r>
            <a:r>
              <a:rPr lang="en-US" dirty="0" smtClean="0"/>
              <a:t> measurements from couplings measure sum of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invisible decays (</a:t>
            </a:r>
            <a:r>
              <a:rPr lang="en-US" dirty="0" err="1" smtClean="0">
                <a:solidFill>
                  <a:srgbClr val="FF0000"/>
                </a:solidFill>
              </a:rPr>
              <a:t>BR</a:t>
            </a:r>
            <a:r>
              <a:rPr lang="en-US" baseline="-25000" dirty="0" err="1" smtClean="0">
                <a:solidFill>
                  <a:srgbClr val="FF0000"/>
                </a:solidFill>
              </a:rPr>
              <a:t>inv</a:t>
            </a:r>
            <a:r>
              <a:rPr lang="en-US" dirty="0" smtClean="0">
                <a:solidFill>
                  <a:srgbClr val="FF0000"/>
                </a:solidFill>
              </a:rPr>
              <a:t>) </a:t>
            </a:r>
            <a:r>
              <a:rPr lang="en-US" dirty="0" smtClean="0"/>
              <a:t>and </a:t>
            </a:r>
            <a:r>
              <a:rPr lang="en-US" dirty="0" smtClean="0">
                <a:solidFill>
                  <a:schemeClr val="accent2"/>
                </a:solidFill>
              </a:rPr>
              <a:t>undetected decays </a:t>
            </a:r>
            <a:br>
              <a:rPr lang="en-US" dirty="0" smtClean="0">
                <a:solidFill>
                  <a:schemeClr val="accent2"/>
                </a:solidFill>
              </a:rPr>
            </a:br>
            <a:r>
              <a:rPr lang="en-US" dirty="0" smtClean="0">
                <a:solidFill>
                  <a:schemeClr val="accent2"/>
                </a:solidFill>
              </a:rPr>
              <a:t>(</a:t>
            </a:r>
            <a:r>
              <a:rPr lang="en-US" dirty="0" err="1" smtClean="0">
                <a:solidFill>
                  <a:schemeClr val="accent2"/>
                </a:solidFill>
              </a:rPr>
              <a:t>BR</a:t>
            </a:r>
            <a:r>
              <a:rPr lang="en-US" baseline="-25000" dirty="0" err="1" smtClean="0">
                <a:solidFill>
                  <a:schemeClr val="accent2"/>
                </a:solidFill>
              </a:rPr>
              <a:t>undet</a:t>
            </a:r>
            <a:r>
              <a:rPr lang="en-US" dirty="0" smtClean="0">
                <a:solidFill>
                  <a:schemeClr val="accent2"/>
                </a:solidFill>
              </a:rPr>
              <a:t>, e.g. BSM H decays to </a:t>
            </a:r>
            <a:r>
              <a:rPr lang="en-US" dirty="0" err="1" smtClean="0">
                <a:solidFill>
                  <a:schemeClr val="accent2"/>
                </a:solidFill>
              </a:rPr>
              <a:t>lepton+jets</a:t>
            </a:r>
            <a:r>
              <a:rPr lang="en-US" dirty="0" smtClean="0">
                <a:solidFill>
                  <a:schemeClr val="accent2"/>
                </a:solidFill>
              </a:rPr>
              <a:t>)</a:t>
            </a:r>
          </a:p>
          <a:p>
            <a:r>
              <a:rPr lang="en-US" b="1" dirty="0" smtClean="0">
                <a:latin typeface="Helvetica Neue"/>
                <a:cs typeface="Helvetica Neue"/>
              </a:rPr>
              <a:t>Direct</a:t>
            </a:r>
            <a:r>
              <a:rPr lang="en-US" dirty="0" smtClean="0"/>
              <a:t> searches requiring MET only constrain </a:t>
            </a:r>
            <a:r>
              <a:rPr lang="en-US" dirty="0" smtClean="0">
                <a:solidFill>
                  <a:srgbClr val="FF0000"/>
                </a:solidFill>
              </a:rPr>
              <a:t>invisible decays (</a:t>
            </a:r>
            <a:r>
              <a:rPr lang="en-US" dirty="0" err="1" smtClean="0">
                <a:solidFill>
                  <a:srgbClr val="FF0000"/>
                </a:solidFill>
              </a:rPr>
              <a:t>BR</a:t>
            </a:r>
            <a:r>
              <a:rPr lang="en-US" baseline="-25000" dirty="0" err="1" smtClean="0">
                <a:solidFill>
                  <a:srgbClr val="FF0000"/>
                </a:solidFill>
              </a:rPr>
              <a:t>inv</a:t>
            </a:r>
            <a:r>
              <a:rPr lang="en-US" dirty="0" smtClean="0">
                <a:solidFill>
                  <a:srgbClr val="FF0000"/>
                </a:solidFill>
              </a:rPr>
              <a:t>)</a:t>
            </a:r>
          </a:p>
          <a:p>
            <a:r>
              <a:rPr lang="en-US" dirty="0" smtClean="0"/>
              <a:t>Can (weakly) constrain </a:t>
            </a:r>
            <a:r>
              <a:rPr lang="en-US" dirty="0" err="1" smtClean="0"/>
              <a:t>BR</a:t>
            </a:r>
            <a:r>
              <a:rPr lang="en-US" baseline="-25000" dirty="0" err="1" smtClean="0"/>
              <a:t>undet</a:t>
            </a:r>
            <a:r>
              <a:rPr lang="en-US" dirty="0" smtClean="0"/>
              <a:t> by combining direct &amp; indirect measurements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Wouter Verkerke, NIKHEF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3337" y="3665537"/>
            <a:ext cx="3939125" cy="374173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5293" y="3589337"/>
            <a:ext cx="3709044" cy="3657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20102345">
            <a:off x="4114167" y="5357236"/>
            <a:ext cx="2743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Helvetica Neue Light"/>
                <a:cs typeface="Helvetica Neue Light"/>
              </a:rPr>
              <a:t>Direct searches included:</a:t>
            </a:r>
            <a:br>
              <a:rPr lang="en-US" i="1" dirty="0" smtClean="0">
                <a:latin typeface="Helvetica Neue Light"/>
                <a:cs typeface="Helvetica Neue Light"/>
              </a:rPr>
            </a:br>
            <a:r>
              <a:rPr lang="en-US" i="1" dirty="0" smtClean="0">
                <a:latin typeface="Helvetica Neue Light"/>
                <a:cs typeface="Helvetica Neue Light"/>
              </a:rPr>
              <a:t>VBF H(</a:t>
            </a:r>
            <a:r>
              <a:rPr lang="en-US" i="1" dirty="0" err="1" smtClean="0">
                <a:latin typeface="Helvetica Neue Light"/>
                <a:cs typeface="Helvetica Neue Light"/>
              </a:rPr>
              <a:t>inv</a:t>
            </a:r>
            <a:r>
              <a:rPr lang="en-US" i="1" dirty="0" smtClean="0">
                <a:latin typeface="Helvetica Neue Light"/>
                <a:cs typeface="Helvetica Neue Light"/>
              </a:rPr>
              <a:t>) and Z(</a:t>
            </a:r>
            <a:r>
              <a:rPr lang="en-US" i="1" dirty="0" err="1" smtClean="0">
                <a:latin typeface="Helvetica Neue Light"/>
                <a:cs typeface="Helvetica Neue Light"/>
              </a:rPr>
              <a:t>ll</a:t>
            </a:r>
            <a:r>
              <a:rPr lang="en-US" i="1" dirty="0" smtClean="0">
                <a:latin typeface="Helvetica Neue Light"/>
                <a:cs typeface="Helvetica Neue Light"/>
              </a:rPr>
              <a:t>)H(</a:t>
            </a:r>
            <a:r>
              <a:rPr lang="en-US" i="1" dirty="0" err="1" smtClean="0">
                <a:latin typeface="Helvetica Neue Light"/>
                <a:cs typeface="Helvetica Neue Light"/>
              </a:rPr>
              <a:t>inv</a:t>
            </a:r>
            <a:r>
              <a:rPr lang="en-US" i="1" dirty="0" smtClean="0">
                <a:latin typeface="Helvetica Neue Light"/>
                <a:cs typeface="Helvetica Neue Light"/>
              </a:rPr>
              <a:t>)</a:t>
            </a:r>
            <a:endParaRPr lang="en-US" i="1" dirty="0">
              <a:latin typeface="Helvetica Neue Light"/>
              <a:cs typeface="Helvetica Neue Ligh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82</a:t>
            </a:fld>
            <a:endParaRPr lang="nl-NL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14762933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2189" y="3733799"/>
            <a:ext cx="3741348" cy="35893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Combining direct and indirect measurements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9937" y="1102962"/>
            <a:ext cx="9210834" cy="2486376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Alternatively, (conservatively) </a:t>
            </a:r>
            <a:r>
              <a:rPr lang="en-US" dirty="0" smtClean="0">
                <a:solidFill>
                  <a:srgbClr val="FF0000"/>
                </a:solidFill>
              </a:rPr>
              <a:t>assume </a:t>
            </a:r>
            <a:r>
              <a:rPr lang="en-US" dirty="0" err="1" smtClean="0">
                <a:solidFill>
                  <a:srgbClr val="FF0000"/>
                </a:solidFill>
              </a:rPr>
              <a:t>BR</a:t>
            </a:r>
            <a:r>
              <a:rPr lang="en-US" baseline="-25000" dirty="0" err="1" smtClean="0">
                <a:solidFill>
                  <a:srgbClr val="FF0000"/>
                </a:solidFill>
              </a:rPr>
              <a:t>undet</a:t>
            </a:r>
            <a:r>
              <a:rPr lang="en-US" dirty="0" smtClean="0">
                <a:solidFill>
                  <a:srgbClr val="FF0000"/>
                </a:solidFill>
              </a:rPr>
              <a:t>=0 </a:t>
            </a:r>
            <a:r>
              <a:rPr lang="en-US" dirty="0" smtClean="0">
                <a:sym typeface="Wingdings"/>
              </a:rPr>
              <a:t> Both direct and indirect searches measure </a:t>
            </a:r>
            <a:r>
              <a:rPr lang="en-US" dirty="0" err="1" smtClean="0">
                <a:sym typeface="Wingdings"/>
              </a:rPr>
              <a:t>BR</a:t>
            </a:r>
            <a:r>
              <a:rPr lang="en-US" baseline="-25000" dirty="0" err="1" smtClean="0">
                <a:sym typeface="Wingdings"/>
              </a:rPr>
              <a:t>inv</a:t>
            </a:r>
            <a:endParaRPr lang="en-US" baseline="-25000" dirty="0" smtClean="0">
              <a:sym typeface="Wingdings"/>
            </a:endParaRPr>
          </a:p>
          <a:p>
            <a:r>
              <a:rPr lang="en-US" dirty="0" smtClean="0"/>
              <a:t>In direct searches can </a:t>
            </a:r>
            <a:r>
              <a:rPr lang="en-US" dirty="0" smtClean="0">
                <a:solidFill>
                  <a:srgbClr val="008000"/>
                </a:solidFill>
              </a:rPr>
              <a:t>release assumption of SM production rate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sym typeface="Wingdings"/>
              </a:rPr>
              <a:t> substitute measured rate from couplings fit</a:t>
            </a:r>
          </a:p>
          <a:p>
            <a:r>
              <a:rPr lang="en-US" dirty="0" smtClean="0">
                <a:sym typeface="Wingdings"/>
              </a:rPr>
              <a:t>In coupling fit can </a:t>
            </a:r>
            <a:r>
              <a:rPr lang="en-US" dirty="0" smtClean="0">
                <a:solidFill>
                  <a:srgbClr val="008000"/>
                </a:solidFill>
                <a:sym typeface="Wingdings"/>
              </a:rPr>
              <a:t>release assumption k</a:t>
            </a:r>
            <a:r>
              <a:rPr lang="en-US" baseline="-25000" dirty="0" smtClean="0">
                <a:solidFill>
                  <a:srgbClr val="008000"/>
                </a:solidFill>
                <a:sym typeface="Wingdings"/>
              </a:rPr>
              <a:t>V</a:t>
            </a:r>
            <a:r>
              <a:rPr lang="en-US" dirty="0" smtClean="0">
                <a:solidFill>
                  <a:srgbClr val="008000"/>
                </a:solidFill>
                <a:sym typeface="Wingdings"/>
              </a:rPr>
              <a:t>&lt;1</a:t>
            </a:r>
            <a:br>
              <a:rPr lang="en-US" dirty="0" smtClean="0">
                <a:solidFill>
                  <a:srgbClr val="008000"/>
                </a:solidFill>
                <a:sym typeface="Wingdings"/>
              </a:rPr>
            </a:br>
            <a:r>
              <a:rPr lang="en-US" dirty="0" smtClean="0">
                <a:sym typeface="Wingdings"/>
              </a:rPr>
              <a:t> direct limit on </a:t>
            </a:r>
            <a:r>
              <a:rPr lang="en-US" dirty="0" err="1" smtClean="0">
                <a:sym typeface="Wingdings"/>
              </a:rPr>
              <a:t>BR</a:t>
            </a:r>
            <a:r>
              <a:rPr lang="en-US" baseline="-25000" dirty="0" err="1" smtClean="0">
                <a:sym typeface="Wingdings"/>
              </a:rPr>
              <a:t>inv</a:t>
            </a:r>
            <a:r>
              <a:rPr lang="en-US" dirty="0" smtClean="0">
                <a:sym typeface="Wingdings"/>
              </a:rPr>
              <a:t> is sufficiently strong to bound Γ</a:t>
            </a:r>
            <a:r>
              <a:rPr lang="en-US" baseline="-25000" dirty="0" smtClean="0">
                <a:sym typeface="Wingdings"/>
              </a:rPr>
              <a:t>H</a:t>
            </a:r>
            <a:r>
              <a:rPr lang="en-US" dirty="0" smtClean="0">
                <a:sym typeface="Wingdings"/>
              </a:rPr>
              <a:t> </a:t>
            </a:r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Wouter Verkerke, NIKHEF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1150937" y="3863121"/>
            <a:ext cx="6019800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Helvetica Neue Light"/>
                <a:cs typeface="Helvetica Neue Light"/>
              </a:rPr>
              <a:t>Most general result (assumes only </a:t>
            </a:r>
            <a:r>
              <a:rPr lang="en-US" sz="2000" dirty="0" err="1" smtClean="0">
                <a:latin typeface="Helvetica Neue Light"/>
                <a:cs typeface="Helvetica Neue Light"/>
              </a:rPr>
              <a:t>BR</a:t>
            </a:r>
            <a:r>
              <a:rPr lang="en-US" sz="2000" baseline="-25000" dirty="0" err="1" smtClean="0">
                <a:latin typeface="Helvetica Neue Light"/>
                <a:cs typeface="Helvetica Neue Light"/>
              </a:rPr>
              <a:t>undet</a:t>
            </a:r>
            <a:r>
              <a:rPr lang="en-US" sz="2000" dirty="0" smtClean="0">
                <a:latin typeface="Helvetica Neue Light"/>
                <a:cs typeface="Helvetica Neue Light"/>
              </a:rPr>
              <a:t>=0)</a:t>
            </a:r>
          </a:p>
          <a:p>
            <a:r>
              <a:rPr lang="en-US" sz="2000" dirty="0" smtClean="0">
                <a:latin typeface="Helvetica Neue Light"/>
                <a:cs typeface="Helvetica Neue Light"/>
              </a:rPr>
              <a:t>ATLAS</a:t>
            </a:r>
            <a:r>
              <a:rPr lang="en-US" sz="2000" dirty="0">
                <a:latin typeface="Helvetica Neue Light"/>
                <a:cs typeface="Helvetica Neue Light"/>
              </a:rPr>
              <a:t>: </a:t>
            </a:r>
            <a:r>
              <a:rPr lang="en-US" sz="2000" b="1" dirty="0" err="1">
                <a:latin typeface="Helvetica Neue"/>
                <a:cs typeface="Helvetica Neue"/>
              </a:rPr>
              <a:t>BR</a:t>
            </a:r>
            <a:r>
              <a:rPr lang="en-US" sz="2000" b="1" baseline="-25000" dirty="0" err="1">
                <a:latin typeface="Helvetica Neue"/>
                <a:cs typeface="Helvetica Neue"/>
              </a:rPr>
              <a:t>inv</a:t>
            </a:r>
            <a:r>
              <a:rPr lang="en-US" sz="2000" b="1" dirty="0">
                <a:latin typeface="Helvetica Neue"/>
                <a:cs typeface="Helvetica Neue"/>
              </a:rPr>
              <a:t>&lt;0.23 at 95% C.L</a:t>
            </a:r>
            <a:r>
              <a:rPr lang="en-US" sz="2000" b="1" dirty="0" smtClean="0">
                <a:latin typeface="Helvetica Neue"/>
                <a:cs typeface="Helvetica Neue"/>
              </a:rPr>
              <a:t>.</a:t>
            </a:r>
            <a:r>
              <a:rPr lang="en-US" sz="2000" dirty="0" smtClean="0">
                <a:latin typeface="Helvetica Neue Light"/>
                <a:cs typeface="Helvetica Neue Light"/>
              </a:rPr>
              <a:t> (</a:t>
            </a:r>
            <a:r>
              <a:rPr lang="en-US" sz="2000" dirty="0" err="1" smtClean="0">
                <a:latin typeface="Helvetica Neue Light"/>
                <a:cs typeface="Helvetica Neue Light"/>
              </a:rPr>
              <a:t>exp</a:t>
            </a:r>
            <a:r>
              <a:rPr lang="en-US" sz="2000" dirty="0" smtClean="0">
                <a:latin typeface="Helvetica Neue Light"/>
                <a:cs typeface="Helvetica Neue Light"/>
              </a:rPr>
              <a:t> &lt;0.24) </a:t>
            </a:r>
            <a:r>
              <a:rPr lang="en-US" sz="2000" dirty="0">
                <a:latin typeface="Helvetica Neue Light"/>
                <a:cs typeface="Helvetica Neue Light"/>
              </a:rPr>
              <a:t/>
            </a:r>
            <a:br>
              <a:rPr lang="en-US" sz="2000" dirty="0">
                <a:latin typeface="Helvetica Neue Light"/>
                <a:cs typeface="Helvetica Neue Light"/>
              </a:rPr>
            </a:br>
            <a:r>
              <a:rPr lang="en-US" sz="2000" dirty="0" smtClean="0">
                <a:latin typeface="Helvetica Neue Light"/>
                <a:cs typeface="Helvetica Neue Light"/>
              </a:rPr>
              <a:t>CMS</a:t>
            </a:r>
            <a:r>
              <a:rPr lang="en-US" sz="2000" dirty="0">
                <a:latin typeface="Helvetica Neue Light"/>
                <a:cs typeface="Helvetica Neue Light"/>
              </a:rPr>
              <a:t>: </a:t>
            </a:r>
            <a:r>
              <a:rPr lang="en-US" sz="2000" dirty="0" smtClean="0">
                <a:latin typeface="Helvetica Neue Light"/>
                <a:cs typeface="Helvetica Neue Light"/>
              </a:rPr>
              <a:t>  </a:t>
            </a:r>
            <a:r>
              <a:rPr lang="en-US" sz="2000" b="1" dirty="0" err="1" smtClean="0">
                <a:latin typeface="Helvetica Neue"/>
                <a:cs typeface="Helvetica Neue"/>
              </a:rPr>
              <a:t>BR</a:t>
            </a:r>
            <a:r>
              <a:rPr lang="en-US" sz="2000" b="1" baseline="-25000" dirty="0" err="1" smtClean="0">
                <a:latin typeface="Helvetica Neue"/>
                <a:cs typeface="Helvetica Neue"/>
              </a:rPr>
              <a:t>inv</a:t>
            </a:r>
            <a:r>
              <a:rPr lang="en-US" sz="2000" b="1" dirty="0">
                <a:latin typeface="Helvetica Neue"/>
                <a:cs typeface="Helvetica Neue"/>
              </a:rPr>
              <a:t>&lt; </a:t>
            </a:r>
            <a:r>
              <a:rPr lang="en-US" sz="2000" b="1" dirty="0" smtClean="0">
                <a:latin typeface="Helvetica Neue"/>
                <a:cs typeface="Helvetica Neue"/>
              </a:rPr>
              <a:t>0.49 </a:t>
            </a:r>
            <a:r>
              <a:rPr lang="en-US" sz="2000" b="1" dirty="0">
                <a:latin typeface="Helvetica Neue"/>
                <a:cs typeface="Helvetica Neue"/>
              </a:rPr>
              <a:t>at 95% </a:t>
            </a:r>
            <a:r>
              <a:rPr lang="en-US" sz="2000" b="1" dirty="0" smtClean="0">
                <a:latin typeface="Helvetica Neue"/>
                <a:cs typeface="Helvetica Neue"/>
              </a:rPr>
              <a:t>C.L</a:t>
            </a:r>
            <a:r>
              <a:rPr lang="en-US" sz="2000" b="1" dirty="0">
                <a:latin typeface="Helvetica Neue"/>
                <a:cs typeface="Helvetica Neue"/>
              </a:rPr>
              <a:t>.</a:t>
            </a:r>
            <a:r>
              <a:rPr lang="en-US" sz="2000" b="1" dirty="0" smtClean="0">
                <a:latin typeface="Helvetica Neue"/>
                <a:cs typeface="Helvetica Neue"/>
              </a:rPr>
              <a:t>  </a:t>
            </a:r>
            <a:r>
              <a:rPr lang="en-US" sz="2000" dirty="0" smtClean="0">
                <a:latin typeface="Helvetica Neue Light"/>
                <a:cs typeface="Helvetica Neue Light"/>
              </a:rPr>
              <a:t>(</a:t>
            </a:r>
            <a:r>
              <a:rPr lang="en-US" sz="2000" dirty="0" err="1" smtClean="0">
                <a:latin typeface="Helvetica Neue Light"/>
                <a:cs typeface="Helvetica Neue Light"/>
              </a:rPr>
              <a:t>exp</a:t>
            </a:r>
            <a:r>
              <a:rPr lang="en-US" sz="2000" dirty="0" smtClean="0">
                <a:latin typeface="Helvetica Neue Light"/>
                <a:cs typeface="Helvetica Neue Light"/>
              </a:rPr>
              <a:t>&lt;0.32)</a:t>
            </a:r>
            <a:r>
              <a:rPr lang="en-US" sz="2000" dirty="0">
                <a:latin typeface="Helvetica Neue Light"/>
                <a:cs typeface="Helvetica Neue Light"/>
              </a:rPr>
              <a:t/>
            </a:r>
            <a:br>
              <a:rPr lang="en-US" sz="2000" dirty="0">
                <a:latin typeface="Helvetica Neue Light"/>
                <a:cs typeface="Helvetica Neue Light"/>
              </a:rPr>
            </a:br>
            <a:r>
              <a:rPr lang="en-US" sz="2000" dirty="0">
                <a:latin typeface="Helvetica Neue Light"/>
                <a:cs typeface="Helvetica Neue Light"/>
              </a:rPr>
              <a:t/>
            </a:r>
            <a:br>
              <a:rPr lang="en-US" sz="2000" dirty="0">
                <a:latin typeface="Helvetica Neue Light"/>
                <a:cs typeface="Helvetica Neue Light"/>
              </a:rPr>
            </a:br>
            <a:endParaRPr lang="en-US" sz="2000" dirty="0">
              <a:latin typeface="Helvetica Neue Light"/>
              <a:cs typeface="Helvetica Neue Light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6180137" y="4351337"/>
            <a:ext cx="1219200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accent2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4" name="TextBox 13"/>
          <p:cNvSpPr txBox="1"/>
          <p:nvPr/>
        </p:nvSpPr>
        <p:spPr>
          <a:xfrm rot="16200000">
            <a:off x="261196" y="6300405"/>
            <a:ext cx="929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>
                <a:latin typeface="Helvetica Neue Light"/>
                <a:cs typeface="Helvetica Neue Light"/>
              </a:rPr>
              <a:t>ATLAS</a:t>
            </a:r>
            <a:endParaRPr lang="en-US" i="1" dirty="0">
              <a:latin typeface="Helvetica Neue Light"/>
              <a:cs typeface="Helvetica Neue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83</a:t>
            </a:fld>
            <a:endParaRPr lang="nl-NL" dirty="0">
              <a:latin typeface="Helvetica Neue Light"/>
              <a:cs typeface="Helvetica Neue Light"/>
            </a:endParaRPr>
          </a:p>
        </p:txBody>
      </p:sp>
      <p:sp>
        <p:nvSpPr>
          <p:cNvPr id="17" name="TextBox 16"/>
          <p:cNvSpPr txBox="1"/>
          <p:nvPr/>
        </p:nvSpPr>
        <p:spPr>
          <a:xfrm rot="16200000">
            <a:off x="-330567" y="4241433"/>
            <a:ext cx="21980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Helvetica Neue Light"/>
                <a:cs typeface="Helvetica Neue Light"/>
              </a:rPr>
              <a:t>Includes </a:t>
            </a:r>
            <a:r>
              <a:rPr lang="en-US" sz="1400" i="1" dirty="0" err="1" smtClean="0">
                <a:latin typeface="Helvetica Neue Light"/>
                <a:cs typeface="Helvetica Neue Light"/>
              </a:rPr>
              <a:t>VBFHinv+ZllHinv</a:t>
            </a:r>
            <a:endParaRPr lang="en-US" sz="1400" i="1" dirty="0">
              <a:latin typeface="Helvetica Neue Light"/>
              <a:cs typeface="Helvetica Neue Light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08537" y="4820205"/>
            <a:ext cx="14597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latin typeface="Helvetica Neue Light"/>
                <a:cs typeface="Helvetica Neue Light"/>
              </a:rPr>
              <a:t>(assumes kV&lt;1)</a:t>
            </a:r>
            <a:endParaRPr lang="en-US" sz="1400" i="1" dirty="0">
              <a:latin typeface="Helvetica Neue Light"/>
              <a:cs typeface="Helvetica Neue Light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338" y="5869017"/>
            <a:ext cx="5638800" cy="1166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749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5737" y="4427537"/>
            <a:ext cx="3200400" cy="307036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 err="1" smtClean="0"/>
              <a:t>Interpreting</a:t>
            </a:r>
            <a:r>
              <a:rPr lang="nl-NL" dirty="0" smtClean="0"/>
              <a:t> </a:t>
            </a:r>
            <a:r>
              <a:rPr lang="nl-NL" dirty="0" err="1" smtClean="0"/>
              <a:t>H</a:t>
            </a:r>
            <a:r>
              <a:rPr lang="nl-NL" dirty="0" err="1" smtClean="0">
                <a:sym typeface="Wingdings"/>
              </a:rPr>
              <a:t>inv</a:t>
            </a:r>
            <a:r>
              <a:rPr lang="nl-NL" dirty="0" smtClean="0">
                <a:sym typeface="Wingdings"/>
              </a:rPr>
              <a:t> as BSM </a:t>
            </a:r>
            <a:r>
              <a:rPr lang="nl-NL" dirty="0" err="1" smtClean="0">
                <a:sym typeface="Wingdings"/>
              </a:rPr>
              <a:t>physics</a:t>
            </a:r>
            <a:r>
              <a:rPr lang="nl-NL" dirty="0" smtClean="0">
                <a:sym typeface="Wingdings"/>
              </a:rPr>
              <a:t>: Higgs portal model</a:t>
            </a:r>
            <a:endParaRPr lang="nl-NL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 smtClean="0"/>
              <a:t>Higgs portal model: </a:t>
            </a:r>
            <a:r>
              <a:rPr lang="nl-NL" i="1" dirty="0" smtClean="0"/>
              <a:t>h</a:t>
            </a:r>
            <a:r>
              <a:rPr lang="nl-NL" dirty="0" smtClean="0"/>
              <a:t> </a:t>
            </a:r>
            <a:r>
              <a:rPr lang="nl-NL" dirty="0" err="1" smtClean="0"/>
              <a:t>decays</a:t>
            </a:r>
            <a:r>
              <a:rPr lang="nl-NL" dirty="0" smtClean="0"/>
              <a:t> </a:t>
            </a:r>
            <a:r>
              <a:rPr lang="nl-NL" dirty="0" err="1" smtClean="0"/>
              <a:t>to</a:t>
            </a:r>
            <a:r>
              <a:rPr lang="nl-NL" dirty="0" smtClean="0"/>
              <a:t> </a:t>
            </a:r>
            <a:r>
              <a:rPr lang="nl-NL" dirty="0" err="1" smtClean="0"/>
              <a:t>invisible</a:t>
            </a:r>
            <a:r>
              <a:rPr lang="nl-NL" dirty="0" smtClean="0"/>
              <a:t> WIMP pairs</a:t>
            </a:r>
            <a:br>
              <a:rPr lang="nl-NL" dirty="0" smtClean="0"/>
            </a:br>
            <a:r>
              <a:rPr lang="nl-NL" dirty="0" smtClean="0">
                <a:sym typeface="Wingdings"/>
              </a:rPr>
              <a:t> </a:t>
            </a:r>
            <a:r>
              <a:rPr lang="nl-NL" dirty="0" err="1" smtClean="0">
                <a:sym typeface="Wingdings"/>
              </a:rPr>
              <a:t>Can</a:t>
            </a:r>
            <a:r>
              <a:rPr lang="nl-NL" dirty="0" smtClean="0">
                <a:sym typeface="Wingdings"/>
              </a:rPr>
              <a:t> map BR(</a:t>
            </a:r>
            <a:r>
              <a:rPr lang="nl-NL" dirty="0" err="1" smtClean="0">
                <a:sym typeface="Wingdings"/>
              </a:rPr>
              <a:t>hWIMP</a:t>
            </a:r>
            <a:r>
              <a:rPr lang="nl-NL" dirty="0" smtClean="0">
                <a:sym typeface="Wingdings"/>
              </a:rPr>
              <a:t>) </a:t>
            </a:r>
            <a:r>
              <a:rPr lang="nl-NL" dirty="0" err="1" smtClean="0">
                <a:sym typeface="Wingdings"/>
              </a:rPr>
              <a:t>to</a:t>
            </a:r>
            <a:r>
              <a:rPr lang="nl-NL" dirty="0" smtClean="0">
                <a:sym typeface="Wingdings"/>
              </a:rPr>
              <a:t> WIMP/nucleon cross-</a:t>
            </a:r>
            <a:r>
              <a:rPr lang="nl-NL" dirty="0" err="1" smtClean="0">
                <a:sym typeface="Wingdings"/>
              </a:rPr>
              <a:t>section</a:t>
            </a:r>
            <a:endParaRPr lang="nl-NL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Wouter Verkerke, NIKHEF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2492" b="52436"/>
          <a:stretch/>
        </p:blipFill>
        <p:spPr>
          <a:xfrm>
            <a:off x="1912937" y="2293937"/>
            <a:ext cx="2406688" cy="1676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8136" t="51639"/>
          <a:stretch/>
        </p:blipFill>
        <p:spPr>
          <a:xfrm>
            <a:off x="6159587" y="2217737"/>
            <a:ext cx="2154150" cy="175260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 bwMode="auto">
          <a:xfrm>
            <a:off x="4960937" y="2370137"/>
            <a:ext cx="609600" cy="1219200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1600" b="0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Verdana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l="43324"/>
          <a:stretch/>
        </p:blipFill>
        <p:spPr>
          <a:xfrm>
            <a:off x="4891571" y="4351337"/>
            <a:ext cx="4793766" cy="3252483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618537" y="2899072"/>
            <a:ext cx="2209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/>
            <a:r>
              <a:rPr lang="nl-NL" sz="1200" i="1" dirty="0" smtClean="0">
                <a:latin typeface="Helvetica Neue Light"/>
                <a:cs typeface="Helvetica Neue Light"/>
              </a:rPr>
              <a:t>NB: </a:t>
            </a:r>
            <a:r>
              <a:rPr lang="nl-NL" sz="1200" i="1" dirty="0" err="1" smtClean="0">
                <a:latin typeface="Helvetica Neue Light"/>
                <a:cs typeface="Helvetica Neue Light"/>
              </a:rPr>
              <a:t>σ</a:t>
            </a:r>
            <a:r>
              <a:rPr lang="nl-NL" sz="1200" i="1" dirty="0" smtClean="0">
                <a:latin typeface="Helvetica Neue Light"/>
                <a:cs typeface="Helvetica Neue Light"/>
              </a:rPr>
              <a:t> </a:t>
            </a:r>
            <a:r>
              <a:rPr lang="nl-NL" sz="1200" i="1" dirty="0" err="1" smtClean="0">
                <a:latin typeface="Helvetica Neue Light"/>
                <a:cs typeface="Helvetica Neue Light"/>
              </a:rPr>
              <a:t>depends</a:t>
            </a:r>
            <a:r>
              <a:rPr lang="nl-NL" sz="1200" i="1" dirty="0" smtClean="0">
                <a:latin typeface="Helvetica Neue Light"/>
                <a:cs typeface="Helvetica Neue Light"/>
              </a:rPr>
              <a:t> on</a:t>
            </a:r>
            <a:br>
              <a:rPr lang="nl-NL" sz="1200" i="1" dirty="0" smtClean="0">
                <a:latin typeface="Helvetica Neue Light"/>
                <a:cs typeface="Helvetica Neue Light"/>
              </a:rPr>
            </a:br>
            <a:r>
              <a:rPr lang="nl-NL" sz="1200" i="1" dirty="0" smtClean="0">
                <a:latin typeface="Helvetica Neue Light"/>
                <a:cs typeface="Helvetica Neue Light"/>
              </a:rPr>
              <a:t> </a:t>
            </a:r>
            <a:r>
              <a:rPr lang="nl-NL" sz="1200" i="1" dirty="0" err="1" smtClean="0">
                <a:latin typeface="Helvetica Neue Light"/>
                <a:cs typeface="Helvetica Neue Light"/>
              </a:rPr>
              <a:t>assumed</a:t>
            </a:r>
            <a:r>
              <a:rPr lang="nl-NL" sz="1200" i="1" dirty="0" smtClean="0">
                <a:latin typeface="Helvetica Neue Light"/>
                <a:cs typeface="Helvetica Neue Light"/>
              </a:rPr>
              <a:t> spin </a:t>
            </a:r>
            <a:r>
              <a:rPr lang="nl-NL" sz="1200" i="1" dirty="0" err="1" smtClean="0">
                <a:latin typeface="Helvetica Neue Light"/>
                <a:cs typeface="Helvetica Neue Light"/>
              </a:rPr>
              <a:t>Χ</a:t>
            </a:r>
            <a:r>
              <a:rPr lang="nl-NL" sz="1200" i="1" dirty="0" smtClean="0">
                <a:latin typeface="Helvetica Neue Light"/>
                <a:cs typeface="Helvetica Neue Light"/>
              </a:rPr>
              <a:t> </a:t>
            </a:r>
            <a:endParaRPr lang="nl-NL" sz="1200" i="1" dirty="0">
              <a:latin typeface="Helvetica Neue Light"/>
              <a:cs typeface="Helvetica Neue Ligh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22337" y="2903537"/>
            <a:ext cx="1167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smtClean="0">
                <a:latin typeface="Helvetica Neue Light"/>
                <a:cs typeface="Helvetica Neue Light"/>
              </a:rPr>
              <a:t>BR(</a:t>
            </a:r>
            <a:r>
              <a:rPr lang="nl-NL" dirty="0" err="1" smtClean="0">
                <a:latin typeface="Helvetica Neue Light"/>
                <a:cs typeface="Helvetica Neue Light"/>
              </a:rPr>
              <a:t>h</a:t>
            </a:r>
            <a:r>
              <a:rPr lang="nl-NL" dirty="0" err="1" smtClean="0">
                <a:latin typeface="Helvetica Neue Light"/>
                <a:cs typeface="Helvetica Neue Light"/>
                <a:sym typeface="Wingdings"/>
              </a:rPr>
              <a:t>χχ</a:t>
            </a:r>
            <a:r>
              <a:rPr lang="nl-NL" dirty="0" smtClean="0">
                <a:latin typeface="Helvetica Neue Light"/>
                <a:cs typeface="Helvetica Neue Light"/>
                <a:sym typeface="Wingdings"/>
              </a:rPr>
              <a:t>)</a:t>
            </a:r>
            <a:endParaRPr lang="nl-NL" baseline="-25000" dirty="0">
              <a:latin typeface="Helvetica Neue Light"/>
              <a:cs typeface="Helvetica Neue Ligh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008937" y="2903537"/>
            <a:ext cx="1190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 smtClean="0">
                <a:latin typeface="Helvetica Neue Light"/>
                <a:cs typeface="Helvetica Neue Light"/>
              </a:rPr>
              <a:t>σ</a:t>
            </a:r>
            <a:r>
              <a:rPr lang="nl-NL" dirty="0" smtClean="0">
                <a:latin typeface="Helvetica Neue Light"/>
                <a:cs typeface="Helvetica Neue Light"/>
              </a:rPr>
              <a:t>(</a:t>
            </a:r>
            <a:r>
              <a:rPr lang="nl-NL" dirty="0" err="1">
                <a:latin typeface="Helvetica Neue Light"/>
                <a:cs typeface="Helvetica Neue Light"/>
              </a:rPr>
              <a:t>N</a:t>
            </a:r>
            <a:r>
              <a:rPr lang="nl-NL" dirty="0" err="1" smtClean="0">
                <a:latin typeface="Helvetica Neue Light"/>
                <a:cs typeface="Helvetica Neue Light"/>
                <a:sym typeface="Wingdings"/>
              </a:rPr>
              <a:t>χNχ</a:t>
            </a:r>
            <a:r>
              <a:rPr lang="nl-NL" dirty="0" smtClean="0">
                <a:latin typeface="Helvetica Neue Light"/>
                <a:cs typeface="Helvetica Neue Light"/>
                <a:sym typeface="Wingdings"/>
              </a:rPr>
              <a:t>)</a:t>
            </a:r>
            <a:endParaRPr lang="nl-NL" baseline="-25000" dirty="0">
              <a:latin typeface="Helvetica Neue Light"/>
              <a:cs typeface="Helvetica Neue Ligh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84</a:t>
            </a:fld>
            <a:endParaRPr lang="nl-NL" dirty="0">
              <a:latin typeface="Helvetica Neue Light"/>
              <a:cs typeface="Helvetica Neue Light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608137" y="4058205"/>
            <a:ext cx="3370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ATLAS: </a:t>
            </a:r>
            <a:r>
              <a:rPr lang="en-US" dirty="0" err="1" smtClean="0">
                <a:solidFill>
                  <a:srgbClr val="000000"/>
                </a:solidFill>
                <a:latin typeface="Helvetica Neue Light"/>
                <a:cs typeface="Helvetica Neue Light"/>
              </a:rPr>
              <a:t>BR</a:t>
            </a:r>
            <a:r>
              <a:rPr lang="en-US" baseline="-25000" dirty="0" err="1" smtClean="0">
                <a:solidFill>
                  <a:srgbClr val="000000"/>
                </a:solidFill>
                <a:latin typeface="Helvetica Neue Light"/>
                <a:cs typeface="Helvetica Neue Light"/>
              </a:rPr>
              <a:t>inv</a:t>
            </a:r>
            <a:r>
              <a:rPr lang="en-US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&lt;0.22 </a:t>
            </a:r>
            <a:r>
              <a:rPr lang="en-US" b="1" dirty="0" smtClean="0">
                <a:solidFill>
                  <a:srgbClr val="000000"/>
                </a:solidFill>
                <a:latin typeface="Helvetica Neue"/>
                <a:cs typeface="Helvetica Neue"/>
              </a:rPr>
              <a:t>at 90% C.L </a:t>
            </a:r>
            <a:endParaRPr lang="en-US" b="1" dirty="0">
              <a:solidFill>
                <a:srgbClr val="000000"/>
              </a:solidFill>
              <a:latin typeface="Helvetica Neue"/>
              <a:cs typeface="Helvetica Neue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27737" y="4046537"/>
            <a:ext cx="31598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CMS: </a:t>
            </a:r>
            <a:r>
              <a:rPr lang="en-US" dirty="0" err="1" smtClean="0">
                <a:solidFill>
                  <a:srgbClr val="000000"/>
                </a:solidFill>
                <a:latin typeface="Helvetica Neue Light"/>
                <a:cs typeface="Helvetica Neue Light"/>
              </a:rPr>
              <a:t>BR</a:t>
            </a:r>
            <a:r>
              <a:rPr lang="en-US" baseline="-25000" dirty="0" err="1" smtClean="0">
                <a:solidFill>
                  <a:srgbClr val="000000"/>
                </a:solidFill>
                <a:latin typeface="Helvetica Neue Light"/>
                <a:cs typeface="Helvetica Neue Light"/>
              </a:rPr>
              <a:t>inv</a:t>
            </a:r>
            <a:r>
              <a:rPr lang="en-US" dirty="0" smtClean="0">
                <a:solidFill>
                  <a:srgbClr val="000000"/>
                </a:solidFill>
                <a:latin typeface="Helvetica Neue Light"/>
                <a:cs typeface="Helvetica Neue Light"/>
              </a:rPr>
              <a:t>&lt;0.51 </a:t>
            </a:r>
            <a:r>
              <a:rPr lang="en-US" b="1" dirty="0" smtClean="0">
                <a:solidFill>
                  <a:srgbClr val="000000"/>
                </a:solidFill>
                <a:latin typeface="Helvetica Neue"/>
                <a:cs typeface="Helvetica Neue"/>
              </a:rPr>
              <a:t>at 90% C.L </a:t>
            </a:r>
            <a:endParaRPr lang="en-US" b="1" dirty="0">
              <a:solidFill>
                <a:srgbClr val="000000"/>
              </a:solidFill>
              <a:latin typeface="Helvetica Neue"/>
              <a:cs typeface="Helvetica Neue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00889" y="7094537"/>
            <a:ext cx="17508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dirty="0">
                <a:latin typeface="Helvetica Neue Light"/>
                <a:cs typeface="Helvetica Neue Light"/>
              </a:rPr>
              <a:t>CMS-PAS-HIG-13-030</a:t>
            </a:r>
          </a:p>
        </p:txBody>
      </p:sp>
    </p:spTree>
    <p:extLst>
      <p:ext uri="{BB962C8B-B14F-4D97-AF65-F5344CB8AC3E}">
        <p14:creationId xmlns:p14="http://schemas.microsoft.com/office/powerpoint/2010/main" val="4038528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Higgs bosons – Alternatives to the SM Higgs boson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2721" y="1102961"/>
            <a:ext cx="9558416" cy="5854171"/>
          </a:xfrm>
        </p:spPr>
        <p:txBody>
          <a:bodyPr/>
          <a:lstStyle/>
          <a:p>
            <a:r>
              <a:rPr lang="en-US" b="1" dirty="0" smtClean="0">
                <a:latin typeface="Helvetica Neue"/>
                <a:cs typeface="Helvetica Neue"/>
              </a:rPr>
              <a:t>What else could the 125</a:t>
            </a:r>
            <a:r>
              <a:rPr lang="en-US" b="1" dirty="0">
                <a:latin typeface="Helvetica Neue"/>
                <a:cs typeface="Helvetica Neue"/>
              </a:rPr>
              <a:t> </a:t>
            </a:r>
            <a:r>
              <a:rPr lang="en-US" b="1" dirty="0" err="1" smtClean="0">
                <a:latin typeface="Helvetica Neue"/>
                <a:cs typeface="Helvetica Neue"/>
              </a:rPr>
              <a:t>GeV</a:t>
            </a:r>
            <a:r>
              <a:rPr lang="en-US" b="1" dirty="0" smtClean="0">
                <a:latin typeface="Helvetica Neue"/>
                <a:cs typeface="Helvetica Neue"/>
              </a:rPr>
              <a:t> state be? </a:t>
            </a:r>
            <a:br>
              <a:rPr lang="en-US" b="1" dirty="0" smtClean="0">
                <a:latin typeface="Helvetica Neue"/>
                <a:cs typeface="Helvetica Neue"/>
              </a:rPr>
            </a:br>
            <a:r>
              <a:rPr lang="en-US" dirty="0" smtClean="0"/>
              <a:t>Many alternative theories exist, for example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 smtClean="0"/>
              <a:t>Light CP-even h(125) of a Two Higgs Doublet Model (</a:t>
            </a:r>
            <a:r>
              <a:rPr lang="en-US" dirty="0" err="1" smtClean="0"/>
              <a:t>h,H,H</a:t>
            </a:r>
            <a:r>
              <a:rPr lang="en-US" baseline="30000" dirty="0" err="1" smtClean="0"/>
              <a:t>±</a:t>
            </a:r>
            <a:r>
              <a:rPr lang="en-US" dirty="0" err="1" smtClean="0"/>
              <a:t>,A</a:t>
            </a:r>
            <a:r>
              <a:rPr lang="en-US" dirty="0" smtClean="0"/>
              <a:t>)</a:t>
            </a:r>
            <a:br>
              <a:rPr lang="en-US" dirty="0" smtClean="0"/>
            </a:br>
            <a:r>
              <a:rPr lang="en-US" dirty="0" smtClean="0"/>
              <a:t> </a:t>
            </a:r>
          </a:p>
          <a:p>
            <a:r>
              <a:rPr lang="en-US" dirty="0" smtClean="0"/>
              <a:t>Pseudo NG boson from higher energy theory (Composite Higgs)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Goal here is not to pick a specific model – but to develop a </a:t>
            </a:r>
            <a:br>
              <a:rPr lang="en-US" dirty="0" smtClean="0"/>
            </a:br>
            <a:r>
              <a:rPr lang="en-US" dirty="0" smtClean="0">
                <a:solidFill>
                  <a:srgbClr val="FF0000"/>
                </a:solidFill>
              </a:rPr>
              <a:t>generic framework to quantify possible deviations </a:t>
            </a:r>
            <a:r>
              <a:rPr lang="en-US" dirty="0" smtClean="0"/>
              <a:t>in Higgs couplings</a:t>
            </a:r>
            <a:br>
              <a:rPr lang="en-US" dirty="0" smtClean="0"/>
            </a:br>
            <a:r>
              <a:rPr lang="en-US" dirty="0" smtClean="0"/>
              <a:t>from SM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Wouter Verkerke, NIKHEF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1379537" y="4176851"/>
            <a:ext cx="77374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In either case couplings of BSM h(125) candidate (slightly)</a:t>
            </a:r>
            <a:br>
              <a:rPr lang="en-US" sz="2000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</a:br>
            <a:r>
              <a:rPr lang="en-US" sz="2000" i="1" dirty="0" smtClean="0">
                <a:solidFill>
                  <a:srgbClr val="FF0000"/>
                </a:solidFill>
                <a:latin typeface="Helvetica Neue Light"/>
                <a:cs typeface="Helvetica Neue Light"/>
              </a:rPr>
              <a:t>different from SM Higgs boson</a:t>
            </a:r>
            <a:endParaRPr lang="en-US" sz="2000" i="1" dirty="0">
              <a:latin typeface="Helvetica Neue Light"/>
              <a:cs typeface="Helvetica Neue Ligh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384765" y="7211660"/>
            <a:ext cx="341472" cy="383566"/>
          </a:xfrm>
          <a:prstGeom prst="rect">
            <a:avLst/>
          </a:prstGeom>
          <a:noFill/>
        </p:spPr>
        <p:txBody>
          <a:bodyPr wrap="none" lIns="105534" tIns="52768" rIns="105534" bIns="52768" rtlCol="0">
            <a:spAutoFit/>
          </a:bodyPr>
          <a:lstStyle/>
          <a:p>
            <a:fld id="{8CA92D8E-6082-5742-9F20-8DC8DBD55F47}" type="slidenum">
              <a:rPr lang="nl-NL" smtClean="0">
                <a:latin typeface="Helvetica Neue Light"/>
                <a:cs typeface="Helvetica Neue Light"/>
              </a:rPr>
              <a:t>9</a:t>
            </a:fld>
            <a:endParaRPr lang="nl-NL" dirty="0">
              <a:latin typeface="Helvetica Neue Light"/>
              <a:cs typeface="Helvetica Neue Light"/>
            </a:endParaRPr>
          </a:p>
        </p:txBody>
      </p:sp>
    </p:spTree>
    <p:extLst>
      <p:ext uri="{BB962C8B-B14F-4D97-AF65-F5344CB8AC3E}">
        <p14:creationId xmlns:p14="http://schemas.microsoft.com/office/powerpoint/2010/main" val="37519609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25685</TotalTime>
  <Words>3655</Words>
  <Application>Microsoft Macintosh PowerPoint</Application>
  <PresentationFormat>Custom</PresentationFormat>
  <Paragraphs>767</Paragraphs>
  <Slides>84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84</vt:i4>
      </vt:variant>
    </vt:vector>
  </HeadingPairs>
  <TitlesOfParts>
    <vt:vector size="86" baseType="lpstr">
      <vt:lpstr>Default Design</vt:lpstr>
      <vt:lpstr>Equation</vt:lpstr>
      <vt:lpstr>Constraints on Higgs couplings from a combination of ATLAS and CMS measurements</vt:lpstr>
      <vt:lpstr>Outline of this presentation</vt:lpstr>
      <vt:lpstr>Introduction – Brout-Englert-Higgs mechanism in the SM</vt:lpstr>
      <vt:lpstr>Run 1- Discovery of SM-like Higgs boson</vt:lpstr>
      <vt:lpstr>The observed Higgs boson is a spin-0 particle, compatible with CP-even</vt:lpstr>
      <vt:lpstr>Mass of Higgs boson measured with &lt;0.2% precision</vt:lpstr>
      <vt:lpstr>Mass of Higgs boson measured with &lt;0.2% precision</vt:lpstr>
      <vt:lpstr>Today’s focus - Higgs boson couplings </vt:lpstr>
      <vt:lpstr>Higgs bosons – Alternatives to the SM Higgs boson</vt:lpstr>
      <vt:lpstr>Outline of this presentation</vt:lpstr>
      <vt:lpstr>Standard Model Higgs boson decays</vt:lpstr>
      <vt:lpstr>Higgs boson production in the SM</vt:lpstr>
      <vt:lpstr>Higgs boson production in the SM</vt:lpstr>
      <vt:lpstr>Higgs boson production in the SM</vt:lpstr>
      <vt:lpstr>Higgs boson production in the SM</vt:lpstr>
      <vt:lpstr>Higgs production and decay – Run 1 input measurements</vt:lpstr>
      <vt:lpstr>Higgs production and decay – Run 1 measurements</vt:lpstr>
      <vt:lpstr>Understanding signal strengths for process i  H  f</vt:lpstr>
      <vt:lpstr>Interpretation beyond signal strengths – the κ framework</vt:lpstr>
      <vt:lpstr>Interpretation beyond signal strengths – the κ framework</vt:lpstr>
      <vt:lpstr>The κ framework – the total width</vt:lpstr>
      <vt:lpstr>The kappa framework – the dictionary</vt:lpstr>
      <vt:lpstr>The kappa framework – the dictionary</vt:lpstr>
      <vt:lpstr>Outline of this presentation</vt:lpstr>
      <vt:lpstr>Signal strength measurements by ATLAS and CMS</vt:lpstr>
      <vt:lpstr>Signal strength measurements by ATLAS and CMS</vt:lpstr>
      <vt:lpstr>Anatomy of a single measurement</vt:lpstr>
      <vt:lpstr>Profile likelihood formalism for (systematic) uncertainties</vt:lpstr>
      <vt:lpstr>Profile likelihood formalism for (systematic) uncertainties</vt:lpstr>
      <vt:lpstr>Decomposition of Higgs signal contributions in channels</vt:lpstr>
      <vt:lpstr>Measurements of backgrounds often data-driven using control regions</vt:lpstr>
      <vt:lpstr>Most expected distributions subject to systematic uncertainties</vt:lpstr>
      <vt:lpstr>Profile likelihood formalism for (systematic) uncertainties</vt:lpstr>
      <vt:lpstr>Profile likelihood formalism for (systematic) uncertainties</vt:lpstr>
      <vt:lpstr>Correlated uncertainties in ATLAS/CMS combination</vt:lpstr>
      <vt:lpstr>Statistical treatment – profile likelihood</vt:lpstr>
      <vt:lpstr>Outline of this presentation</vt:lpstr>
      <vt:lpstr>Reminder – the signal strengths in the individual channels</vt:lpstr>
      <vt:lpstr>The global signal strength</vt:lpstr>
      <vt:lpstr>Higgs signal strength by production and decay mode</vt:lpstr>
      <vt:lpstr>Significance of combined observations</vt:lpstr>
      <vt:lpstr>Signal strength in V,F-mediated production by decay </vt:lpstr>
      <vt:lpstr>Outline of this presentation</vt:lpstr>
      <vt:lpstr>Constraints for Higgs couplings to fermions, bosons</vt:lpstr>
      <vt:lpstr>Constraints for Higgs couplings to fermions, bosons</vt:lpstr>
      <vt:lpstr>Constraints on tree-level Higgs couplings</vt:lpstr>
      <vt:lpstr>Constraints on tree-level Higgs couplings</vt:lpstr>
      <vt:lpstr>Allowing for BSM contributions in Higgs coupling interpretations</vt:lpstr>
      <vt:lpstr>Limit on invisible Higgs decays from Higgs couplings</vt:lpstr>
      <vt:lpstr>Focus on effective couplings for loop processes</vt:lpstr>
      <vt:lpstr>Constraints on Higgs couplings allowing BSM physics in loops &amp; decays</vt:lpstr>
      <vt:lpstr>Focus on up/down-type fermion and lepton/quark asymmetries</vt:lpstr>
      <vt:lpstr>Focus on up/down-type fermion and lepton/quark asymmetries</vt:lpstr>
      <vt:lpstr>Outline of this presentation</vt:lpstr>
      <vt:lpstr>Generic parameterizations</vt:lpstr>
      <vt:lpstr>Signal strength models with ratios</vt:lpstr>
      <vt:lpstr>Alternatively, measure ratio of coupling strengths</vt:lpstr>
      <vt:lpstr>Higgs coupling model with ratios</vt:lpstr>
      <vt:lpstr>Higgs coupling model with ratios</vt:lpstr>
      <vt:lpstr>Summary &amp; outlook</vt:lpstr>
      <vt:lpstr>PowerPoint Presentation</vt:lpstr>
      <vt:lpstr>P-values w.r.t Standard Model for all models</vt:lpstr>
      <vt:lpstr>Adjustments made to the input measurements</vt:lpstr>
      <vt:lpstr>Couplings kV vs kF – likelihood scans by channel</vt:lpstr>
      <vt:lpstr>Coupling combination with off-shell measurements</vt:lpstr>
      <vt:lpstr>Correlation matrix of ATLAS generic measurements</vt:lpstr>
      <vt:lpstr>Contributions of loop processes to sign(kt)</vt:lpstr>
      <vt:lpstr>Minimal Composite Higgs models: MCHM</vt:lpstr>
      <vt:lpstr>Minimal Composite Higgs models: MCHM</vt:lpstr>
      <vt:lpstr>Physics motivated SM extensions – Composite Higgs models </vt:lpstr>
      <vt:lpstr>SM extensions with additional H fields – Electroweak Singlet</vt:lpstr>
      <vt:lpstr>SM extensions with additions H fields – 2 Higgs doublets</vt:lpstr>
      <vt:lpstr>SM extensions with additions H fields – 2 Higgs doublets</vt:lpstr>
      <vt:lpstr>SM extensions with additions H boson – 2 Higgs doublets</vt:lpstr>
      <vt:lpstr>SM extensions with additions H boson – 2 Higgs doublets</vt:lpstr>
      <vt:lpstr>SM extensions with additions H boson – 2 Higgs doublets</vt:lpstr>
      <vt:lpstr>Beyond 2HDM-Type 2 – A simplified MSSM (hMSSM) </vt:lpstr>
      <vt:lpstr>Simplified MSSM</vt:lpstr>
      <vt:lpstr>Limit on invisible Higgs decays from Higgs couplings</vt:lpstr>
      <vt:lpstr>Limit on invisible Higgs decays from Higgs couplings</vt:lpstr>
      <vt:lpstr>What about direct limits on Hinv decays</vt:lpstr>
      <vt:lpstr>Combining direct and indirect measurements</vt:lpstr>
      <vt:lpstr>Combining direct and indirect measurements</vt:lpstr>
      <vt:lpstr>Interpreting Hinv as BSM physics: Higgs portal model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verkerke</dc:creator>
  <cp:lastModifiedBy>Wouter Verkerke</cp:lastModifiedBy>
  <cp:revision>4707</cp:revision>
  <cp:lastPrinted>2015-09-21T07:44:45Z</cp:lastPrinted>
  <dcterms:created xsi:type="dcterms:W3CDTF">2001-03-20T09:34:26Z</dcterms:created>
  <dcterms:modified xsi:type="dcterms:W3CDTF">2015-10-16T09:34:40Z</dcterms:modified>
</cp:coreProperties>
</file>