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703" r:id="rId3"/>
    <p:sldMasterId id="2147483993" r:id="rId4"/>
    <p:sldMasterId id="2147484005" r:id="rId5"/>
    <p:sldMasterId id="2147484017" r:id="rId6"/>
    <p:sldMasterId id="2147484029" r:id="rId7"/>
    <p:sldMasterId id="2147484041" r:id="rId8"/>
    <p:sldMasterId id="2147484054" r:id="rId9"/>
    <p:sldMasterId id="2147484067" r:id="rId10"/>
    <p:sldMasterId id="2147484079" r:id="rId11"/>
    <p:sldMasterId id="2147484092" r:id="rId12"/>
    <p:sldMasterId id="2147484105" r:id="rId13"/>
    <p:sldMasterId id="2147484117" r:id="rId14"/>
  </p:sldMasterIdLst>
  <p:notesMasterIdLst>
    <p:notesMasterId r:id="rId76"/>
  </p:notesMasterIdLst>
  <p:sldIdLst>
    <p:sldId id="257" r:id="rId15"/>
    <p:sldId id="259" r:id="rId16"/>
    <p:sldId id="260" r:id="rId17"/>
    <p:sldId id="263" r:id="rId18"/>
    <p:sldId id="265" r:id="rId19"/>
    <p:sldId id="266" r:id="rId20"/>
    <p:sldId id="267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3" r:id="rId29"/>
    <p:sldId id="284" r:id="rId30"/>
    <p:sldId id="287" r:id="rId31"/>
    <p:sldId id="288" r:id="rId32"/>
    <p:sldId id="343" r:id="rId33"/>
    <p:sldId id="291" r:id="rId34"/>
    <p:sldId id="285" r:id="rId35"/>
    <p:sldId id="289" r:id="rId36"/>
    <p:sldId id="290" r:id="rId37"/>
    <p:sldId id="292" r:id="rId38"/>
    <p:sldId id="293" r:id="rId39"/>
    <p:sldId id="294" r:id="rId40"/>
    <p:sldId id="295" r:id="rId41"/>
    <p:sldId id="296" r:id="rId42"/>
    <p:sldId id="297" r:id="rId43"/>
    <p:sldId id="338" r:id="rId44"/>
    <p:sldId id="350" r:id="rId45"/>
    <p:sldId id="344" r:id="rId46"/>
    <p:sldId id="298" r:id="rId47"/>
    <p:sldId id="299" r:id="rId48"/>
    <p:sldId id="300" r:id="rId49"/>
    <p:sldId id="301" r:id="rId50"/>
    <p:sldId id="302" r:id="rId51"/>
    <p:sldId id="340" r:id="rId52"/>
    <p:sldId id="345" r:id="rId53"/>
    <p:sldId id="349" r:id="rId54"/>
    <p:sldId id="305" r:id="rId55"/>
    <p:sldId id="304" r:id="rId56"/>
    <p:sldId id="306" r:id="rId57"/>
    <p:sldId id="307" r:id="rId58"/>
    <p:sldId id="311" r:id="rId59"/>
    <p:sldId id="341" r:id="rId60"/>
    <p:sldId id="308" r:id="rId61"/>
    <p:sldId id="351" r:id="rId62"/>
    <p:sldId id="348" r:id="rId63"/>
    <p:sldId id="335" r:id="rId64"/>
    <p:sldId id="346" r:id="rId65"/>
    <p:sldId id="317" r:id="rId66"/>
    <p:sldId id="314" r:id="rId67"/>
    <p:sldId id="315" r:id="rId68"/>
    <p:sldId id="347" r:id="rId69"/>
    <p:sldId id="339" r:id="rId70"/>
    <p:sldId id="336" r:id="rId71"/>
    <p:sldId id="313" r:id="rId72"/>
    <p:sldId id="342" r:id="rId73"/>
    <p:sldId id="320" r:id="rId74"/>
    <p:sldId id="352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9494" autoAdjust="0"/>
  </p:normalViewPr>
  <p:slideViewPr>
    <p:cSldViewPr snapToGrid="0" snapToObjects="1">
      <p:cViewPr>
        <p:scale>
          <a:sx n="85" d="100"/>
          <a:sy n="85" d="100"/>
        </p:scale>
        <p:origin x="-91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63" Type="http://schemas.openxmlformats.org/officeDocument/2006/relationships/slide" Target="slides/slide49.xml"/><Relationship Id="rId64" Type="http://schemas.openxmlformats.org/officeDocument/2006/relationships/slide" Target="slides/slide50.xml"/><Relationship Id="rId65" Type="http://schemas.openxmlformats.org/officeDocument/2006/relationships/slide" Target="slides/slide51.xml"/><Relationship Id="rId66" Type="http://schemas.openxmlformats.org/officeDocument/2006/relationships/slide" Target="slides/slide52.xml"/><Relationship Id="rId67" Type="http://schemas.openxmlformats.org/officeDocument/2006/relationships/slide" Target="slides/slide53.xml"/><Relationship Id="rId68" Type="http://schemas.openxmlformats.org/officeDocument/2006/relationships/slide" Target="slides/slide54.xml"/><Relationship Id="rId69" Type="http://schemas.openxmlformats.org/officeDocument/2006/relationships/slide" Target="slides/slide5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slide" Target="slides/slide42.xml"/><Relationship Id="rId57" Type="http://schemas.openxmlformats.org/officeDocument/2006/relationships/slide" Target="slides/slide43.xml"/><Relationship Id="rId58" Type="http://schemas.openxmlformats.org/officeDocument/2006/relationships/slide" Target="slides/slide44.xml"/><Relationship Id="rId59" Type="http://schemas.openxmlformats.org/officeDocument/2006/relationships/slide" Target="slides/slide4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56.xml"/><Relationship Id="rId71" Type="http://schemas.openxmlformats.org/officeDocument/2006/relationships/slide" Target="slides/slide57.xml"/><Relationship Id="rId72" Type="http://schemas.openxmlformats.org/officeDocument/2006/relationships/slide" Target="slides/slide58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73" Type="http://schemas.openxmlformats.org/officeDocument/2006/relationships/slide" Target="slides/slide59.xml"/><Relationship Id="rId74" Type="http://schemas.openxmlformats.org/officeDocument/2006/relationships/slide" Target="slides/slide60.xml"/><Relationship Id="rId75" Type="http://schemas.openxmlformats.org/officeDocument/2006/relationships/slide" Target="slides/slide61.xml"/><Relationship Id="rId76" Type="http://schemas.openxmlformats.org/officeDocument/2006/relationships/notesMaster" Target="notesMasters/notes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46.xml"/><Relationship Id="rId61" Type="http://schemas.openxmlformats.org/officeDocument/2006/relationships/slide" Target="slides/slide47.xml"/><Relationship Id="rId62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2BBB4-344C-4947-B9BB-4FAC277CF408}" type="datetimeFigureOut">
              <a:rPr lang="en-US" smtClean="0"/>
              <a:t>5/12/16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98860-FF0D-324B-80CA-154837A02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92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1B8C0161-AA3D-F94D-B4DE-3C71F384FD7D}" type="slidenum">
              <a:rPr lang="en-US" sz="1200">
                <a:solidFill>
                  <a:srgbClr val="000000"/>
                </a:solidFill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D45EF2F6-1995-7D49-9A2E-394B2348ACC5}" type="slidenum">
              <a:rPr lang="en-US" sz="1200">
                <a:solidFill>
                  <a:srgbClr val="000000"/>
                </a:solidFill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b="1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853580-DBC1-0B40-B608-887F5389FD5E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84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712600-0C9C-8A4E-95CC-A1687A34F6D5}" type="slidenum">
              <a:rPr lang="en-US" sz="1200">
                <a:solidFill>
                  <a:srgbClr val="000000"/>
                </a:solidFill>
              </a:rPr>
              <a:pPr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63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86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868E72-8626-D94E-8520-48F6C946E603}" type="slidenum">
              <a:rPr lang="en-US" sz="1200">
                <a:solidFill>
                  <a:srgbClr val="000000"/>
                </a:solidFill>
              </a:rPr>
              <a:pPr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17D54E-90F7-1C4E-A77B-DA43254F75FE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20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2C8361-4C73-6B47-97E0-3B2663A1BA02}" type="slidenum">
              <a:rPr lang="en-US" sz="1200">
                <a:solidFill>
                  <a:srgbClr val="000000"/>
                </a:solidFill>
              </a:rPr>
              <a:pPr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3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08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508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A8D188-3AE9-6D40-BB07-EDC0F484CDA3}" type="slidenum">
              <a:rPr lang="en-US" sz="1200">
                <a:solidFill>
                  <a:srgbClr val="000000"/>
                </a:solidFill>
              </a:rPr>
              <a:pPr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76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76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5CF974-7E77-384F-94B0-B83B7B08E288}" type="slidenum">
              <a:rPr lang="en-US" sz="1200">
                <a:solidFill>
                  <a:srgbClr val="000000"/>
                </a:solidFill>
              </a:rPr>
              <a:pPr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tiff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tiff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tif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36408-6A25-8148-8E4F-30783E279A7D}" type="datetime1">
              <a:rPr lang="en-US">
                <a:latin typeface="Calibri"/>
              </a:rPr>
              <a:pPr>
                <a:defRPr/>
              </a:pPr>
              <a:t>5/12/16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E10BD-CAC7-1C40-8D84-80108B9CBCB9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129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F623D-7434-4542-9873-AE8A6D79F7A3}" type="datetime1">
              <a:rPr lang="en-US">
                <a:latin typeface="Calibri"/>
              </a:rPr>
              <a:pPr>
                <a:defRPr/>
              </a:pPr>
              <a:t>5/12/16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379F7-608D-464C-9668-56504ACA090B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2109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AA9A3-2002-3C4D-8070-4C0FA04A1339}" type="slidenum">
              <a:rPr lang="en-US" altLang="ja-JP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167447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9164C-2156-5041-B914-532F5156D44D}" type="slidenum">
              <a:rPr lang="en-US" altLang="ja-JP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038344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30FBA-5C65-7C46-BE1A-B5D6C8B118F7}" type="slidenum">
              <a:rPr lang="en-US" altLang="ja-JP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318395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61396" cy="83210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tx1"/>
              </a:gs>
              <a:gs pos="81000">
                <a:schemeClr val="bg1">
                  <a:lumMod val="85000"/>
                </a:schemeClr>
              </a:gs>
              <a:gs pos="88000">
                <a:schemeClr val="tx1">
                  <a:lumMod val="65000"/>
                  <a:lumOff val="35000"/>
                </a:schemeClr>
              </a:gs>
            </a:gsLst>
            <a:lin ang="2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" dir="2700000" algn="tl" rotWithShape="0">
              <a:srgbClr val="000000">
                <a:alpha val="8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 w="114300" prst="artDeco"/>
          </a:sp3d>
        </p:spPr>
      </p:sp>
      <p:sp>
        <p:nvSpPr>
          <p:cNvPr id="4" name="Footer Placeholder 4"/>
          <p:cNvSpPr txBox="1">
            <a:spLocks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280000" scaled="0"/>
            <a:tileRect/>
          </a:gradFill>
          <a:ln>
            <a:miter lim="800000"/>
            <a:headEnd/>
            <a:tailEnd/>
          </a:ln>
          <a:effectLst/>
          <a:scene3d>
            <a:camera prst="orthographicFront"/>
            <a:lightRig rig="brightRoom" dir="t"/>
          </a:scene3d>
          <a:sp3d contourW="12700" prstMaterial="metal">
            <a:bevelT/>
            <a:contourClr>
              <a:schemeClr val="bg1"/>
            </a:contourClr>
          </a:sp3d>
        </p:spPr>
        <p:txBody>
          <a:bodyPr anchor="ctr"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5" name="Group 14"/>
          <p:cNvGrpSpPr/>
          <p:nvPr userDrawn="1"/>
        </p:nvGrpSpPr>
        <p:grpSpPr>
          <a:xfrm>
            <a:off x="8004387" y="104422"/>
            <a:ext cx="1097280" cy="605395"/>
            <a:chOff x="8046720" y="228600"/>
            <a:chExt cx="1097280" cy="605395"/>
          </a:xfrm>
          <a:effectLst>
            <a:glow rad="101600">
              <a:schemeClr val="bg1">
                <a:alpha val="75000"/>
              </a:schemeClr>
            </a:glow>
          </a:effectLst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6720" y="228600"/>
              <a:ext cx="1097280" cy="60539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652932" y="457200"/>
              <a:ext cx="100584" cy="32918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8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83820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3716338" y="6342063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smtClean="0">
                <a:solidFill>
                  <a:srgbClr val="FFFFFF"/>
                </a:solidFill>
              </a:rPr>
              <a:t>Wei Li, MIT</a:t>
            </a:r>
          </a:p>
        </p:txBody>
      </p:sp>
      <p:pic>
        <p:nvPicPr>
          <p:cNvPr id="10" name="Picture 12" descr="bnl_logo2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42063"/>
            <a:ext cx="14478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noFill/>
          <a:effectLst/>
        </p:spPr>
        <p:txBody>
          <a:bodyPr/>
          <a:lstStyle>
            <a:lvl1pPr algn="ctr">
              <a:defRPr sz="3600" b="0">
                <a:latin typeface="Times New Roman"/>
                <a:cs typeface="Times New Roman"/>
              </a:defRPr>
            </a:lvl1pPr>
          </a:lstStyle>
          <a:p>
            <a:r>
              <a:rPr lang="en-US" altLang="zh-CN" dirty="0" smtClean="0"/>
              <a:t>Click to edit Master title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F8408-25BA-A541-B8F1-B3FC0D299B7B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 Rounded MT Bold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79301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918D2A6-7014-C84D-9791-BC49D1DEA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986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66A3BA5-3245-064E-957C-65B7C5F17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468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0F0834A-069A-5340-A66B-70B49E586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833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36BACBB-82BC-FD4E-983A-F2A4AFDCF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403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E0A0557-0F5D-2E40-BE76-5CEA84727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698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9385229-5217-A442-85E0-4371B4180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7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39A53-5DB3-4E44-9A35-B68895A2CA49}" type="datetime1">
              <a:rPr lang="en-US">
                <a:latin typeface="Calibri"/>
              </a:rPr>
              <a:pPr>
                <a:defRPr/>
              </a:pPr>
              <a:t>5/12/16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DC482-50DE-E243-B628-0467CB0C06D5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8978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18E4ACF-98CB-374B-B01A-4A6349520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377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9D6AF5F-C5AB-DA41-B681-BB4B037BA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230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EE7FAE4-89C0-6147-A83D-30FD46BC7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554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468CE35-91DA-CA43-8615-7368D7528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598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E41A7-0AC8-6C49-81DE-560819E7F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230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E9CA0DE-C49F-FE45-AC47-20E08CFCB0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388839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CEA75C7-70FE-6341-AD85-8C584D2BE77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831647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4AA7774-15D9-2D49-92ED-B4434CCD447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859160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29408A4-1601-314B-9824-26B06164CB1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75264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8F28123-602D-604D-9C40-4FE8CD0374E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50472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61396" cy="83210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tx1"/>
              </a:gs>
              <a:gs pos="81000">
                <a:schemeClr val="bg1">
                  <a:lumMod val="85000"/>
                </a:schemeClr>
              </a:gs>
              <a:gs pos="88000">
                <a:schemeClr val="tx1">
                  <a:lumMod val="65000"/>
                  <a:lumOff val="35000"/>
                </a:schemeClr>
              </a:gs>
            </a:gsLst>
            <a:lin ang="2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" dir="2700000" algn="tl" rotWithShape="0">
              <a:srgbClr val="000000">
                <a:alpha val="8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 w="114300" prst="artDeco"/>
          </a:sp3d>
        </p:spPr>
      </p:sp>
      <p:sp>
        <p:nvSpPr>
          <p:cNvPr id="4" name="Footer Placeholder 4"/>
          <p:cNvSpPr txBox="1">
            <a:spLocks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280000" scaled="0"/>
            <a:tileRect/>
          </a:gradFill>
          <a:ln>
            <a:miter lim="800000"/>
            <a:headEnd/>
            <a:tailEnd/>
          </a:ln>
          <a:effectLst/>
          <a:scene3d>
            <a:camera prst="orthographicFront"/>
            <a:lightRig rig="brightRoom" dir="t"/>
          </a:scene3d>
          <a:sp3d contourW="12700" prstMaterial="metal">
            <a:bevelT/>
            <a:contourClr>
              <a:schemeClr val="bg1"/>
            </a:contourClr>
          </a:sp3d>
        </p:spPr>
        <p:txBody>
          <a:bodyPr anchor="ctr"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white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5" name="Group 14"/>
          <p:cNvGrpSpPr/>
          <p:nvPr userDrawn="1"/>
        </p:nvGrpSpPr>
        <p:grpSpPr>
          <a:xfrm>
            <a:off x="8004387" y="104422"/>
            <a:ext cx="1097280" cy="605395"/>
            <a:chOff x="8046720" y="228600"/>
            <a:chExt cx="1097280" cy="605395"/>
          </a:xfrm>
          <a:effectLst>
            <a:glow rad="101600">
              <a:schemeClr val="bg1">
                <a:alpha val="75000"/>
              </a:schemeClr>
            </a:glow>
          </a:effectLst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6720" y="228600"/>
              <a:ext cx="1097280" cy="60539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652932" y="457200"/>
              <a:ext cx="100584" cy="32918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8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83820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3716338" y="6342063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smtClean="0">
                <a:solidFill>
                  <a:prstClr val="white"/>
                </a:solidFill>
              </a:rPr>
              <a:t>Wei Li, MIT</a:t>
            </a:r>
          </a:p>
        </p:txBody>
      </p:sp>
      <p:pic>
        <p:nvPicPr>
          <p:cNvPr id="10" name="Picture 12" descr="bnl_logo2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42063"/>
            <a:ext cx="14478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noFill/>
          <a:effectLst/>
        </p:spPr>
        <p:txBody>
          <a:bodyPr/>
          <a:lstStyle>
            <a:lvl1pPr algn="ctr">
              <a:defRPr sz="3600" b="0">
                <a:latin typeface="Times New Roman"/>
                <a:cs typeface="Times New Roman"/>
              </a:defRPr>
            </a:lvl1pPr>
          </a:lstStyle>
          <a:p>
            <a:r>
              <a:rPr lang="en-US" altLang="zh-CN" dirty="0" smtClean="0"/>
              <a:t>Click to edit Master title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1A92F-357A-8542-B390-5F4B2F0BBA5F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597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A6AB1CF-54FD-904E-A0DA-7950BBCD2D7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614242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0F212DF-5351-F048-A827-0491FCA8453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380361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90896A9-FB5E-FD4D-82AA-A1343645936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279764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CCB1C4B-C4F9-824B-AD91-4DF2B051A18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349422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6EDB610-442C-074E-831F-1598A7A846F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17763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B8058DC-9EFB-AA40-81EF-91EB9943BAB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265906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61396" cy="83210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tx1"/>
              </a:gs>
              <a:gs pos="81000">
                <a:schemeClr val="bg1">
                  <a:lumMod val="85000"/>
                </a:schemeClr>
              </a:gs>
              <a:gs pos="88000">
                <a:schemeClr val="tx1">
                  <a:lumMod val="65000"/>
                  <a:lumOff val="35000"/>
                </a:schemeClr>
              </a:gs>
            </a:gsLst>
            <a:lin ang="2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" dir="2700000" algn="tl" rotWithShape="0">
              <a:srgbClr val="000000">
                <a:alpha val="8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 w="114300" prst="artDeco"/>
          </a:sp3d>
        </p:spPr>
      </p:sp>
      <p:sp>
        <p:nvSpPr>
          <p:cNvPr id="4" name="Footer Placeholder 4"/>
          <p:cNvSpPr txBox="1">
            <a:spLocks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280000" scaled="0"/>
            <a:tileRect/>
          </a:gradFill>
          <a:ln>
            <a:miter lim="800000"/>
            <a:headEnd/>
            <a:tailEnd/>
          </a:ln>
          <a:effectLst/>
          <a:scene3d>
            <a:camera prst="orthographicFront"/>
            <a:lightRig rig="brightRoom" dir="t"/>
          </a:scene3d>
          <a:sp3d contourW="12700" prstMaterial="metal">
            <a:bevelT/>
            <a:contourClr>
              <a:schemeClr val="bg1"/>
            </a:contourClr>
          </a:sp3d>
        </p:spPr>
        <p:txBody>
          <a:bodyPr anchor="ctr"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endParaRPr lang="en-US" sz="160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5" name="Group 14"/>
          <p:cNvGrpSpPr/>
          <p:nvPr userDrawn="1"/>
        </p:nvGrpSpPr>
        <p:grpSpPr>
          <a:xfrm>
            <a:off x="8004387" y="104422"/>
            <a:ext cx="1097280" cy="605395"/>
            <a:chOff x="8046720" y="228600"/>
            <a:chExt cx="1097280" cy="605395"/>
          </a:xfrm>
          <a:effectLst>
            <a:glow rad="101600">
              <a:schemeClr val="bg1">
                <a:alpha val="75000"/>
              </a:schemeClr>
            </a:glow>
          </a:effectLst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6720" y="228600"/>
              <a:ext cx="1097280" cy="60539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652932" y="457200"/>
              <a:ext cx="100584" cy="32918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8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83820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3716338" y="6342063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smtClean="0">
                <a:solidFill>
                  <a:srgbClr val="FFFFFF"/>
                </a:solidFill>
              </a:rPr>
              <a:t>Wei Li, MIT</a:t>
            </a:r>
          </a:p>
        </p:txBody>
      </p:sp>
      <p:pic>
        <p:nvPicPr>
          <p:cNvPr id="10" name="Picture 12" descr="bnl_logo2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42063"/>
            <a:ext cx="14478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noFill/>
          <a:effectLst/>
        </p:spPr>
        <p:txBody>
          <a:bodyPr/>
          <a:lstStyle>
            <a:lvl1pPr algn="ctr">
              <a:defRPr sz="3600" b="0">
                <a:latin typeface="Times New Roman"/>
                <a:cs typeface="Times New Roman"/>
              </a:defRPr>
            </a:lvl1pPr>
          </a:lstStyle>
          <a:p>
            <a:r>
              <a:rPr lang="en-US" altLang="zh-CN" dirty="0" smtClean="0"/>
              <a:t>Click to edit Master title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8B45A07-5454-174A-ACC2-516F153791AB}" type="slidenum">
              <a:rPr lang="en-US"/>
              <a:pPr>
                <a:defRPr/>
              </a:pPr>
              <a:t>‹#›</a:t>
            </a:fld>
            <a:endParaRPr lang="en-US"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27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884F4-B96C-1148-8C6F-D1AA8EFEF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5FFA8-24F0-F040-B0FA-DB88767BF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39873-AB19-3B41-975B-B74466D08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FE578-5EA5-1A4D-96CB-1AB1BC1D69FD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B89E7-B732-6B4E-A396-0AEBE6D03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4904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7DF64-4192-CC4D-BA52-4A4D0E35C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6494F-CD24-2046-A803-91428CFED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7494D-C794-3B4A-91CB-239CA3DA7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AC5AF-2C40-8A42-9A9D-6FF3558F4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2E495-747C-D443-B0C2-E6DA9D8F1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BEC4D-0CB5-B14B-B220-87F213E08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A659D-553B-F541-B8EF-43831FEB6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5B6FF-DC39-DB4F-8EF7-B011A2018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26A66-2056-4A4D-B375-ED7DBC0B5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F5A0-BEA8-E74A-92EA-91D2DFBB33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0430-BFC1-5843-8030-E762DFDA38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796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82030-DC0E-B64E-9957-352B4682262F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49614-88C6-6F46-AC1A-83A13B6E0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781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F5A0-BEA8-E74A-92EA-91D2DFBB33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0430-BFC1-5843-8030-E762DFDA38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7062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F5A0-BEA8-E74A-92EA-91D2DFBB33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0430-BFC1-5843-8030-E762DFDA38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98297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F5A0-BEA8-E74A-92EA-91D2DFBB33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0430-BFC1-5843-8030-E762DFDA38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11496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F5A0-BEA8-E74A-92EA-91D2DFBB33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0430-BFC1-5843-8030-E762DFDA38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6342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F5A0-BEA8-E74A-92EA-91D2DFBB33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0430-BFC1-5843-8030-E762DFDA38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30418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F5A0-BEA8-E74A-92EA-91D2DFBB33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0430-BFC1-5843-8030-E762DFDA38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6173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F5A0-BEA8-E74A-92EA-91D2DFBB33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0430-BFC1-5843-8030-E762DFDA38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294671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F5A0-BEA8-E74A-92EA-91D2DFBB33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0430-BFC1-5843-8030-E762DFDA38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8965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F5A0-BEA8-E74A-92EA-91D2DFBB33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0430-BFC1-5843-8030-E762DFDA38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28054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F5A0-BEA8-E74A-92EA-91D2DFBB33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00430-BFC1-5843-8030-E762DFDA38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496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3FA6A-FFF2-7B4C-A1D8-891D4D4AEB3A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DAA90-4325-AD4E-8EA9-CA0FFDEB0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9036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3DC8-A887-2F4D-B724-B5B58F46C1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46B8-8F99-B54C-A584-3BE5B12C3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02960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3DC8-A887-2F4D-B724-B5B58F46C1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46B8-8F99-B54C-A584-3BE5B12C3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61015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3DC8-A887-2F4D-B724-B5B58F46C1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46B8-8F99-B54C-A584-3BE5B12C3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00926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3DC8-A887-2F4D-B724-B5B58F46C1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46B8-8F99-B54C-A584-3BE5B12C3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87777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3DC8-A887-2F4D-B724-B5B58F46C1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46B8-8F99-B54C-A584-3BE5B12C3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099527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3DC8-A887-2F4D-B724-B5B58F46C1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46B8-8F99-B54C-A584-3BE5B12C3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53861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3DC8-A887-2F4D-B724-B5B58F46C1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46B8-8F99-B54C-A584-3BE5B12C3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45028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3DC8-A887-2F4D-B724-B5B58F46C1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46B8-8F99-B54C-A584-3BE5B12C3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670348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3DC8-A887-2F4D-B724-B5B58F46C1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46B8-8F99-B54C-A584-3BE5B12C3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121659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3DC8-A887-2F4D-B724-B5B58F46C1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46B8-8F99-B54C-A584-3BE5B12C3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3085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5AE75-7BAF-7843-AF33-6247BF08ABC1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245BE-8558-DB4F-9B32-8291EDD76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4133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3DC8-A887-2F4D-B724-B5B58F46C1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846B8-8F99-B54C-A584-3BE5B12C3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4077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CB986-2523-6943-BFC5-F880C08A891D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0CB61-0268-FA40-BE0A-C03A4D9D7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08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C15E3-1276-D74B-82C6-C0F1743C9BE4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F63A5-BC36-6045-88B5-1EA777D6E2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58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8D4D5-2032-EA43-8A97-E55A056289EE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776E8-DC3B-D84C-BC86-532E52F8F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3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72B38-C7C9-CD45-B92B-DA0C9490DFD7}" type="datetime1">
              <a:rPr lang="en-US">
                <a:latin typeface="Calibri"/>
              </a:rPr>
              <a:pPr>
                <a:defRPr/>
              </a:pPr>
              <a:t>5/12/16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7D0F3-20A1-3C40-911C-BA1E9B6074FF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431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0A88B-4859-5B49-B62F-11463E1C0CE7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14859-9F7D-5C4D-8DD8-A70425B8C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4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A250-D8A9-B040-8A5B-16AE210FCA86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102A5-B7BD-B841-B43E-6FCD34163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66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8CFCE-E3D5-F340-9B13-E282D45BC65D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1336D-8F1E-084F-A0C5-1C2393BC9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88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F30C3-B21D-2D44-A656-DA62805AC388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D1C6A-FAC6-B841-B1CA-3AD622247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61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61396" cy="83210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tx1"/>
              </a:gs>
              <a:gs pos="81000">
                <a:schemeClr val="bg1">
                  <a:lumMod val="85000"/>
                </a:schemeClr>
              </a:gs>
              <a:gs pos="88000">
                <a:schemeClr val="tx1">
                  <a:lumMod val="65000"/>
                  <a:lumOff val="35000"/>
                </a:schemeClr>
              </a:gs>
            </a:gsLst>
            <a:lin ang="2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" dir="2700000" algn="tl" rotWithShape="0">
              <a:srgbClr val="000000">
                <a:alpha val="8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 w="114300" prst="artDeco"/>
          </a:sp3d>
        </p:spPr>
      </p:sp>
      <p:sp>
        <p:nvSpPr>
          <p:cNvPr id="4" name="Footer Placeholder 4"/>
          <p:cNvSpPr txBox="1">
            <a:spLocks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280000" scaled="0"/>
            <a:tileRect/>
          </a:gradFill>
          <a:ln>
            <a:miter lim="800000"/>
            <a:headEnd/>
            <a:tailEnd/>
          </a:ln>
          <a:effectLst/>
          <a:scene3d>
            <a:camera prst="orthographicFront"/>
            <a:lightRig rig="brightRoom" dir="t"/>
          </a:scene3d>
          <a:sp3d contourW="12700" prstMaterial="metal">
            <a:bevelT/>
            <a:contourClr>
              <a:schemeClr val="bg1"/>
            </a:contourClr>
          </a:sp3d>
        </p:spPr>
        <p:txBody>
          <a:bodyPr anchor="ctr"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white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5" name="Group 14"/>
          <p:cNvGrpSpPr/>
          <p:nvPr userDrawn="1"/>
        </p:nvGrpSpPr>
        <p:grpSpPr>
          <a:xfrm>
            <a:off x="8004387" y="104422"/>
            <a:ext cx="1097280" cy="605395"/>
            <a:chOff x="8046720" y="228600"/>
            <a:chExt cx="1097280" cy="605395"/>
          </a:xfrm>
          <a:effectLst>
            <a:glow rad="101600">
              <a:schemeClr val="bg1">
                <a:alpha val="75000"/>
              </a:schemeClr>
            </a:glow>
          </a:effectLst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6720" y="228600"/>
              <a:ext cx="1097280" cy="60539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652932" y="457200"/>
              <a:ext cx="100584" cy="32918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8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83820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3716338" y="6342063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smtClean="0">
                <a:solidFill>
                  <a:prstClr val="white"/>
                </a:solidFill>
              </a:rPr>
              <a:t>Wei Li, MIT</a:t>
            </a:r>
          </a:p>
        </p:txBody>
      </p:sp>
      <p:pic>
        <p:nvPicPr>
          <p:cNvPr id="10" name="Picture 12" descr="bnl_logo2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42063"/>
            <a:ext cx="14478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noFill/>
          <a:effectLst/>
        </p:spPr>
        <p:txBody>
          <a:bodyPr/>
          <a:lstStyle>
            <a:lvl1pPr algn="ctr">
              <a:defRPr sz="3600" b="0">
                <a:latin typeface="Times New Roman"/>
                <a:cs typeface="Times New Roman"/>
              </a:defRPr>
            </a:lvl1pPr>
          </a:lstStyle>
          <a:p>
            <a:r>
              <a:rPr lang="en-US" altLang="zh-CN" dirty="0" smtClean="0"/>
              <a:t>Click to edit Master title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8A8AE-E818-9A44-9041-1378C516BF6B}" type="slidenum">
              <a:rPr lang="en-US"/>
              <a:pPr>
                <a:defRPr/>
              </a:pPr>
              <a:t>‹#›</a:t>
            </a:fld>
            <a:endParaRPr lang="en-US"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258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3D26F-6B03-5042-AEEF-E0DA7C79A5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70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A0421-939D-F242-852D-27CF1EC528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33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8D327-F8E5-1B40-A88E-12A7926A9D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61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716D3-809A-7A4B-8898-6F063F941F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23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EC72A5-66FC-DA47-AC39-0F8E509FF2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4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01E26-1F14-1C4F-A77E-25816334A10E}" type="datetime1">
              <a:rPr lang="en-US">
                <a:latin typeface="Calibri"/>
              </a:rPr>
              <a:pPr>
                <a:defRPr/>
              </a:pPr>
              <a:t>5/12/16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E5AD9-B6A2-194F-8005-D67D10096E93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7025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D848B-7C27-FE4C-A2B5-1A4F58E93D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68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EF9B8-D2CF-704A-BA58-DFC3DF23B0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06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2C15A-00AA-644F-8375-F69023887D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71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05156-A5D8-3E41-81BD-60E6B41B7A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10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A0A18-08DE-EA4A-BD4C-80AD5ABD40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29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213FD-1D60-784B-8826-4BD3ABDD8F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52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ALICE Overview – Jan Fiete Grosse-Oetringhaus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98996D-47DD-AF40-9D29-DBF6B40CA2FB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65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ALICE Overview – Jan Fiete Grosse-Oetringhaus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858582-1B95-194B-81A7-AA7159B06651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921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ALICE Overview – Jan Fiete Grosse-Oetringhaus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6128DAC-A8E2-BE48-A228-E5B8F00E4400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72151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ALICE Overview – Jan Fiete Grosse-Oetringhaus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D3FDF34-DF3B-A644-A11C-6DEFCEA8B417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1849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C431E-608C-654D-822C-1D019672E7C5}" type="datetime1">
              <a:rPr lang="en-US">
                <a:latin typeface="Calibri"/>
              </a:rPr>
              <a:pPr>
                <a:defRPr/>
              </a:pPr>
              <a:t>5/12/16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BD9E3-DF93-DD40-B4E3-0120D936519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8155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ALICE Overview – Jan Fiete Grosse-Oetringhaus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3CD96C-A434-174D-9485-3C68F14CC0E9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402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ALICE Overview – Jan Fiete Grosse-Oetringhaus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F7372A-6CAE-6240-86B0-75EFF4D3214A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15058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ALICE Overview – Jan Fiete Grosse-Oetringhaus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E3AD7C-4382-2148-8666-04705D766F0D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09983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ALICE Overview – Jan Fiete Grosse-Oetringhaus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F5EE014-6CE8-A849-AD95-16E9353D85DE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3777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ALICE Overview – Jan Fiete Grosse-Oetringhaus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B957E6-A7C5-F840-9DCD-215BCA1F675A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0208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ALICE Overview – Jan Fiete Grosse-Oetringhaus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0C91B8-38C5-F84A-9007-FB3018E33475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48707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9388"/>
            <a:ext cx="2057400" cy="61293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9388"/>
            <a:ext cx="6019800" cy="61293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ALICE Overview – Jan Fiete Grosse-Oetringhaus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3A875D-4498-2244-B0F7-D097B1A40BF9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14773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0510F66-8551-9B4D-B067-AC49CE7F9A17}" type="datetimeFigureOut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1B6FD83-59CB-5D4F-BEC9-61215DD2C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27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0510F66-8551-9B4D-B067-AC49CE7F9A17}" type="datetimeFigureOut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DC25B3B-BA8D-B943-9223-C0F68B90F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18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0510F66-8551-9B4D-B067-AC49CE7F9A17}" type="datetimeFigureOut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B52F2AA-ED32-1441-A00F-BD7DA6646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62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7201E-0BF6-5849-A5A5-FD35B3E1F1F8}" type="datetime1">
              <a:rPr lang="en-US">
                <a:latin typeface="Calibri"/>
              </a:rPr>
              <a:pPr>
                <a:defRPr/>
              </a:pPr>
              <a:t>5/12/16</a:t>
            </a:fld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0B8C6-EE4C-A44F-A1FB-B6F0670600D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40086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0510F66-8551-9B4D-B067-AC49CE7F9A17}" type="datetimeFigureOut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A870F83-09B3-2441-B8F1-CF1FF12AF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86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0510F66-8551-9B4D-B067-AC49CE7F9A17}" type="datetimeFigureOut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518E5D3-E772-6342-AD91-F36E6006A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146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0510F66-8551-9B4D-B067-AC49CE7F9A17}" type="datetimeFigureOut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D435A4-81B1-854D-9C9E-A37FC61EA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449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0510F66-8551-9B4D-B067-AC49CE7F9A17}" type="datetimeFigureOut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315BD1-5B6A-4241-AA4F-D634DA000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966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0510F66-8551-9B4D-B067-AC49CE7F9A17}" type="datetimeFigureOut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6B13E6-5C95-ED42-9541-C69EFABFDA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524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0510F66-8551-9B4D-B067-AC49CE7F9A17}" type="datetimeFigureOut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9C3FD0D-573A-9C4D-AF28-0ADD892F3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683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0510F66-8551-9B4D-B067-AC49CE7F9A17}" type="datetimeFigureOut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356CD03-D658-AD4A-9231-601C4692C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397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0510F66-8551-9B4D-B067-AC49CE7F9A17}" type="datetimeFigureOut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159ACE-2BA5-5143-8DC9-048DE62EB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021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C470C-F7AA-074E-8068-74669B0C4AB6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52460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48036-E458-7644-BE6E-A8909AA8223F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5982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C7E9C-0570-FB4F-AF27-FE81DC2BC611}" type="datetime1">
              <a:rPr lang="en-US">
                <a:latin typeface="Calibri"/>
              </a:rPr>
              <a:pPr>
                <a:defRPr/>
              </a:pPr>
              <a:t>5/12/16</a:t>
            </a:fld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2A9F2-16AA-C14A-9D4E-13E113BF8A75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02529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6756C-DEB7-F743-ACAF-84C31116DBCC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539897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C2D02-2171-FF4E-9D08-654BAB896A98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339761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E03D1-2E72-0549-8774-766978D2A1C8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301515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7E40E-5573-264A-922D-B5BFA1BC7333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204815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D761-6924-3C41-B5A1-BC018C2C119B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556398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ACAC1-0EBB-BE4E-BE97-C58E713E6DF7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393723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B832A-3615-CC49-A0C6-6C774D6B8322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562414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D25F1-EDB7-6A49-9E49-3DD0DF0F6FDB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631274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EEEFD-A270-E748-9138-E586AFC354E6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875234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FE41A8C9-58B2-C040-BD40-323BFC697071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24BCC915-FC49-B941-BBB1-237CA75F5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7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BB8DF-8A3E-174F-819E-9E6E707ADAD3}" type="datetime1">
              <a:rPr lang="en-US">
                <a:latin typeface="Calibri"/>
              </a:rPr>
              <a:pPr>
                <a:defRPr/>
              </a:pPr>
              <a:t>5/12/16</a:t>
            </a:fld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4FFC7-5491-D644-93B2-535B4882CBDC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4360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3F890DA4-A8B6-5546-B2F3-C501146DAC2B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38F96FE2-2AC9-434C-ADF8-AEE9A0B2F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419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DC38B7E9-BDEE-3B4F-949C-F12ABAAA192D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148D1F65-33E5-6744-8613-53AC2B40B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956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B3A7446B-E77B-B247-8950-84C501EACDC6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4E8FF9E0-419C-AE4D-B4E1-C6B55FE30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982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F157738F-9C6F-674C-BF80-6C624B9CA334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C428C5E6-7BD3-EF40-9A48-F7E3D8004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227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EB9D1479-894E-4E4D-8AD6-40E37EC81714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E73858F0-16F5-C642-8841-875C35F60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32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447F7F3A-88AD-F34E-91C4-8F0F43292FB3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6400D644-8271-294C-BDFB-46A923378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325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2206E680-08F2-A541-A540-E3A61F9FA9F8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C61B8035-F10F-7D41-9425-22F94C153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787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88AE64F3-0490-B940-B3B2-9E1820F3F50A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53D1E258-6800-594A-BEDF-ABCAEEA69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389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FFCA34B8-B7E4-BD4A-AA13-EB70350AA278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4D2DA822-FEDA-624B-877A-0B8D83997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613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707DAACD-D307-8649-8FC5-064005DB2451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C5372DD4-A4B6-AF46-87FE-D99951991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6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687C7-97DE-C44C-B54D-3E8A17E6827D}" type="datetime1">
              <a:rPr lang="en-US">
                <a:latin typeface="Calibri"/>
              </a:rPr>
              <a:pPr>
                <a:defRPr/>
              </a:pPr>
              <a:t>5/12/16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7E7AD-0A41-0341-BCFB-618B750E557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58431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E805FBDB-A03F-3F46-8D7A-666B7D373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598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4C545629-63A5-E348-9D66-95383ED96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473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E05915AD-420A-3E43-97FA-0D0BDF427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717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9A3024EC-D738-254C-A1E1-86732C9B6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618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F145ECD-4D8E-BE48-9A24-5496E5737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651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458B637B-27D2-CC48-8FEB-D6A055CCD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093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335EEC39-C8CB-7D4F-9646-D6E651A23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10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EFB2543-2B22-5049-B979-FF69DFF8F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506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A5BC87BD-103D-1A47-8BA8-4530E507A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631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5F0E18EE-2D0D-C941-BDF7-95B3F2F4C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10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33533-7D04-554E-9CDF-45DA16E3F305}" type="datetime1">
              <a:rPr lang="en-US">
                <a:latin typeface="Calibri"/>
              </a:rPr>
              <a:pPr>
                <a:defRPr/>
              </a:pPr>
              <a:t>5/12/16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1BE6-F3F4-A445-B31D-52090DBD8C3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3362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4A2A5D90-FFD9-7E47-91AE-8B81F0894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049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64223C4C-BE66-C148-8508-8D9ACF5A0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545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0AEE0-BB0E-6C44-B822-069D46DD7D7E}" type="slidenum">
              <a:rPr lang="en-US" altLang="ja-JP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934379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FE481-BA40-6E4C-BBB6-7924A2B04B10}" type="slidenum">
              <a:rPr lang="en-US" altLang="ja-JP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241932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CA10F-3862-2342-9DB4-80DE43510C63}" type="slidenum">
              <a:rPr lang="en-US" altLang="ja-JP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597957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56E17-20A0-8149-87F1-1916A483B7AF}" type="slidenum">
              <a:rPr lang="en-US" altLang="ja-JP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510924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2EA48-6544-9B4A-A6CB-ADC9253C7D44}" type="slidenum">
              <a:rPr lang="en-US" altLang="ja-JP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147444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7143A-83BE-A848-90F4-A65FF057F7CE}" type="slidenum">
              <a:rPr lang="en-US" altLang="ja-JP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835400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299CA-D5A7-5045-A4AC-2CB8CBF27721}" type="slidenum">
              <a:rPr lang="en-US" altLang="ja-JP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732273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52AC5-9E78-8D45-B500-917C5FBD1A83}" type="slidenum">
              <a:rPr lang="en-US" altLang="ja-JP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96811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26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38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9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0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9A7B7F-5E20-3B4D-852A-E5B919FB7FDA}" type="datetime1">
              <a:rPr lang="en-US"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5/12/16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5EA4CF-01FF-EF4E-8EF6-9EE5746C1ED2}" type="slidenum">
              <a:rPr lang="en-US"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85C4E54B-E8CF-7E4A-A740-01EF62B33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kumimoji="1" sz="1400" b="0">
                <a:solidFill>
                  <a:srgbClr val="000000"/>
                </a:solidFill>
                <a:latin typeface="Times New Roman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kumimoji="1" sz="1400" b="0">
                <a:solidFill>
                  <a:srgbClr val="000000"/>
                </a:solidFill>
                <a:latin typeface="Times New Roman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kumimoji="1" sz="1400" b="0">
                <a:solidFill>
                  <a:srgbClr val="000000"/>
                </a:solidFill>
                <a:latin typeface="Times New Roman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B65809DC-4C4A-604F-B0E3-AF7CACA2509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  <p:sldLayoutId id="21474840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5684638-3E8D-DF4C-834C-B25288AC9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CF5A0-BEA8-E74A-92EA-91D2DFBB33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00430-BFC1-5843-8030-E762DFDA38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838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63DC8-A887-2F4D-B724-B5B58F46C1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846B8-8F99-B54C-A584-3BE5B12C3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402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CFC852-FBA7-EC46-A2E0-D755A636CCB0}" type="datetime1">
              <a:rPr lang="en-US"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5/12/16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6086D99-BD45-5A4E-9A9E-D1DA8FE9662E}" type="slidenum">
              <a:rPr lang="en-US"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0DBC8D22-8E42-0246-BD28-5A06DDB26657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1" name="Rectangle 3"/>
          <p:cNvSpPr>
            <a:spLocks noChangeArrowheads="1"/>
          </p:cNvSpPr>
          <p:nvPr userDrawn="1"/>
        </p:nvSpPr>
        <p:spPr bwMode="auto">
          <a:xfrm>
            <a:off x="0" y="6467475"/>
            <a:ext cx="9144000" cy="404813"/>
          </a:xfrm>
          <a:prstGeom prst="rect">
            <a:avLst/>
          </a:prstGeom>
          <a:solidFill>
            <a:srgbClr val="1D00C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  <a:cs typeface="Arial"/>
            </a:endParaRPr>
          </a:p>
        </p:txBody>
      </p:sp>
      <p:sp>
        <p:nvSpPr>
          <p:cNvPr id="10926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179388"/>
            <a:ext cx="712787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10926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926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507163"/>
            <a:ext cx="77057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/>
              </a:rPr>
              <a:t>ALICE Overview – Jan Fiete Grosse-Oetringhaus</a:t>
            </a:r>
          </a:p>
        </p:txBody>
      </p:sp>
      <p:sp>
        <p:nvSpPr>
          <p:cNvPr id="10926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07163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2ADCE1F-92EC-554C-A838-FF52A467C146}" type="slidenum"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  <a:cs typeface="Arial"/>
            </a:endParaRPr>
          </a:p>
        </p:txBody>
      </p:sp>
      <p:pic>
        <p:nvPicPr>
          <p:cNvPr id="1092616" name="Picture 1" descr="2011-Nov-24-thumb-ALICE_logo_WithoutStrapline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0325"/>
            <a:ext cx="75565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65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0510F66-8551-9B4D-B067-AC49CE7F9A17}" type="datetimeFigureOut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8CEBE9A8-FF5D-B54B-9A63-DA8EA4C83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A15FD7-8F93-834B-8CCD-A7055314DC0D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38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03E67A-065F-6B48-B111-D62BBF2FC1AF}" type="datetime1">
              <a:rPr lang="en-US"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5/12/16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29569A5-66C1-AB4A-979C-90C813E6E63D}" type="slidenum">
              <a:rPr lang="en-US"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DDFA20-D6B7-B14F-BE81-8A0FEC03A460}" type="slidenum">
              <a:rPr lang="en-US"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 b="0"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 b="0"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05AD48D-2B37-F046-A46D-74D356456CF3}" type="slidenum">
              <a:rPr lang="en-US" altLang="ja-JP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9.png"/><Relationship Id="rId3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41.png"/><Relationship Id="rId3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44.png"/><Relationship Id="rId3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55.emf"/><Relationship Id="rId3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128.xml"/><Relationship Id="rId2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hyperlink" Target="http://inspirehep.net/search?p=collaboration:'CMS'&amp;ln=en" TargetMode="External"/><Relationship Id="rId6" Type="http://schemas.openxmlformats.org/officeDocument/2006/relationships/hyperlink" Target="http://inspirehep.net/author/profile/Khachatryan,%20Vardan?recid=870473&amp;ln=en" TargetMode="External"/><Relationship Id="rId7" Type="http://schemas.openxmlformats.org/officeDocument/2006/relationships/hyperlink" Target="http://inspirehep.net/search?cc=Institutions&amp;p=institution:%22Yerevan%20Phys.%20Inst.%22&amp;ln=en" TargetMode="External"/><Relationship Id="rId8" Type="http://schemas.openxmlformats.org/officeDocument/2006/relationships/hyperlink" Target="http://inspirehep.net/record/870473?ln=en" TargetMode="External"/><Relationship Id="rId9" Type="http://schemas.openxmlformats.org/officeDocument/2006/relationships/hyperlink" Target="http://inspirehep.net/search?ln=en&amp;p=refersto:recid:870473&amp;rm=citation" TargetMode="External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1" Type="http://schemas.openxmlformats.org/officeDocument/2006/relationships/slideLayout" Target="../slideLayouts/slideLayout140.xml"/><Relationship Id="rId2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88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image" Target="../media/image91.png"/><Relationship Id="rId3" Type="http://schemas.openxmlformats.org/officeDocument/2006/relationships/image" Target="../media/image92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emf"/><Relationship Id="rId1" Type="http://schemas.openxmlformats.org/officeDocument/2006/relationships/slideLayout" Target="../slideLayouts/slideLayout140.xml"/><Relationship Id="rId2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0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177" y="75080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</a:rPr>
              <a:t>Probing extreme QCD through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</a:rPr>
              <a:t>ridge-like</a:t>
            </a:r>
          </a:p>
          <a:p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</a:rPr>
              <a:t>    correlations at high energy colliders</a:t>
            </a:r>
            <a:endParaRPr lang="en-U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6468" y="3101370"/>
            <a:ext cx="498090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            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        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Raju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Venugopalan</a:t>
            </a:r>
          </a:p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     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Brookhaven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National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Laboratory/</a:t>
            </a:r>
          </a:p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                Heidelberg University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4607" y="6489503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alibri"/>
              </a:rPr>
              <a:t>VUB, Brussels, May 13, 2016</a:t>
            </a:r>
            <a:endParaRPr lang="en-US" b="1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89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What’s the underlying QCD dynamics?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62191"/>
            <a:ext cx="7772400" cy="3831574"/>
          </a:xfrm>
        </p:spPr>
        <p:txBody>
          <a:bodyPr/>
          <a:lstStyle/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>
                <a:latin typeface="Calibri"/>
                <a:cs typeface="Calibri"/>
              </a:rPr>
              <a:t>Is it the initial state dynamics arising from rare configurations in the hadron </a:t>
            </a:r>
            <a:r>
              <a:rPr lang="en-US" sz="2400" b="1" dirty="0" err="1" smtClean="0">
                <a:latin typeface="Calibri"/>
                <a:cs typeface="Calibri"/>
              </a:rPr>
              <a:t>wavefunctions</a:t>
            </a:r>
            <a:r>
              <a:rPr lang="en-US" sz="2400" b="1" dirty="0" smtClean="0">
                <a:latin typeface="Calibri"/>
                <a:cs typeface="Calibri"/>
              </a:rPr>
              <a:t>?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2400" b="1" dirty="0">
              <a:latin typeface="Calibri"/>
              <a:cs typeface="Calibri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>
                <a:latin typeface="Calibri"/>
                <a:cs typeface="Calibri"/>
              </a:rPr>
              <a:t>Is it final state collective flow of the world’s smallest droplets?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2400" b="1" dirty="0">
              <a:latin typeface="Calibri"/>
              <a:cs typeface="Calibri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>
                <a:latin typeface="Calibri"/>
                <a:cs typeface="Calibri"/>
              </a:rPr>
              <a:t>Or, is it some combination, where there is a smooth transition from one description to the other</a:t>
            </a:r>
            <a:r>
              <a:rPr lang="en-US" sz="2400" b="1" dirty="0" smtClean="0">
                <a:latin typeface="Calibri"/>
                <a:cs typeface="Calibri"/>
              </a:rPr>
              <a:t>?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2400" b="1" dirty="0">
              <a:latin typeface="Calibri"/>
              <a:cs typeface="Calibri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2035" y="5184587"/>
            <a:ext cx="85057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FF"/>
                </a:solidFill>
                <a:latin typeface="Calibri"/>
                <a:cs typeface="Calibri"/>
              </a:rPr>
              <a:t>Option 1 stretches to the limit our understanding of the quark-gluon structure</a:t>
            </a:r>
          </a:p>
          <a:p>
            <a:r>
              <a:rPr lang="en-US" sz="2000" b="1" i="1" dirty="0" smtClean="0">
                <a:solidFill>
                  <a:srgbClr val="0000FF"/>
                </a:solidFill>
                <a:latin typeface="Calibri"/>
                <a:cs typeface="Calibri"/>
              </a:rPr>
              <a:t>Of the hadron</a:t>
            </a:r>
          </a:p>
          <a:p>
            <a:endParaRPr lang="en-US" sz="1000" b="1" i="1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US" sz="2000" b="1" i="1" dirty="0" smtClean="0">
                <a:solidFill>
                  <a:srgbClr val="0000FF"/>
                </a:solidFill>
                <a:latin typeface="Calibri"/>
                <a:cs typeface="Calibri"/>
              </a:rPr>
              <a:t>Option 2 stretches to the limit the applicability of thermodynamic and </a:t>
            </a:r>
          </a:p>
          <a:p>
            <a:r>
              <a:rPr lang="en-US" sz="2000" b="1" i="1" dirty="0" smtClean="0">
                <a:solidFill>
                  <a:srgbClr val="0000FF"/>
                </a:solidFill>
                <a:latin typeface="Calibri"/>
                <a:cs typeface="Calibri"/>
              </a:rPr>
              <a:t>Hydrodynamic concepts in high energy physics</a:t>
            </a:r>
            <a:endParaRPr lang="en-US" sz="2000" b="1" i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066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799" y="2482046"/>
            <a:ext cx="8654638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The initial state in rare, high multiplicity events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072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111" y="20638"/>
            <a:ext cx="9426222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High multiplicities </a:t>
            </a:r>
            <a:r>
              <a:rPr lang="en-US" sz="3200" b="1" dirty="0">
                <a:solidFill>
                  <a:srgbClr val="0000FF"/>
                </a:solidFill>
              </a:rPr>
              <a:t>+</a:t>
            </a:r>
            <a:r>
              <a:rPr lang="en-US" sz="3200" b="1" dirty="0" smtClean="0">
                <a:solidFill>
                  <a:srgbClr val="0000FF"/>
                </a:solidFill>
              </a:rPr>
              <a:t> small systems = gluon saturation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90" y="952146"/>
            <a:ext cx="4953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What does it take to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produce~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150 hadrons per 5 units of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rapidity in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a single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p+p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event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22" y="952146"/>
            <a:ext cx="2154854" cy="119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07502" y="1747541"/>
            <a:ext cx="3022720" cy="3005667"/>
            <a:chOff x="5662613" y="2590800"/>
            <a:chExt cx="3505200" cy="39512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8" r="5327"/>
            <a:stretch>
              <a:fillRect/>
            </a:stretch>
          </p:blipFill>
          <p:spPr bwMode="auto">
            <a:xfrm>
              <a:off x="5662613" y="2590800"/>
              <a:ext cx="3505200" cy="395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7543800" y="3276600"/>
              <a:ext cx="533400" cy="205740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722511" y="2109820"/>
            <a:ext cx="5562600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8000"/>
                </a:solidFill>
                <a:latin typeface="Calibri"/>
              </a:rPr>
              <a:t>For </a:t>
            </a:r>
            <a:r>
              <a:rPr lang="en-US" b="1" dirty="0" err="1">
                <a:solidFill>
                  <a:srgbClr val="008000"/>
                </a:solidFill>
                <a:latin typeface="Calibri"/>
              </a:rPr>
              <a:t>λ</a:t>
            </a:r>
            <a:r>
              <a:rPr lang="en-US" b="1" dirty="0">
                <a:solidFill>
                  <a:srgbClr val="008000"/>
                </a:solidFill>
                <a:latin typeface="Calibri"/>
              </a:rPr>
              <a:t>=0.14, get about </a:t>
            </a:r>
            <a:r>
              <a:rPr lang="en-US" b="1" dirty="0">
                <a:solidFill>
                  <a:srgbClr val="FF6600"/>
                </a:solidFill>
                <a:latin typeface="Calibri"/>
              </a:rPr>
              <a:t>13 gluons produced </a:t>
            </a:r>
            <a:r>
              <a:rPr lang="en-US" b="1" dirty="0">
                <a:solidFill>
                  <a:srgbClr val="008000"/>
                </a:solidFill>
                <a:latin typeface="Calibri"/>
              </a:rPr>
              <a:t>in 5 units ~  </a:t>
            </a:r>
            <a:r>
              <a:rPr lang="en-US" b="1" dirty="0" err="1">
                <a:solidFill>
                  <a:srgbClr val="008000"/>
                </a:solidFill>
                <a:latin typeface="Calibri"/>
              </a:rPr>
              <a:t>min.bias</a:t>
            </a:r>
            <a:r>
              <a:rPr lang="en-US" b="1" dirty="0">
                <a:solidFill>
                  <a:srgbClr val="008000"/>
                </a:solidFill>
                <a:latin typeface="Calibri"/>
              </a:rPr>
              <a:t> hadron multiplicity</a:t>
            </a:r>
          </a:p>
          <a:p>
            <a:pPr>
              <a:defRPr/>
            </a:pP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b="1" dirty="0" err="1">
                <a:solidFill>
                  <a:srgbClr val="008000"/>
                </a:solidFill>
                <a:latin typeface="Calibri"/>
              </a:rPr>
              <a:t>λ</a:t>
            </a:r>
            <a:r>
              <a:rPr lang="en-US" b="1" dirty="0">
                <a:solidFill>
                  <a:srgbClr val="008000"/>
                </a:solidFill>
                <a:latin typeface="Calibri"/>
              </a:rPr>
              <a:t>=0.3: ~</a:t>
            </a:r>
            <a:r>
              <a:rPr lang="en-US" b="1" dirty="0">
                <a:solidFill>
                  <a:srgbClr val="FF6600"/>
                </a:solidFill>
                <a:latin typeface="Calibri"/>
              </a:rPr>
              <a:t>45 gluons </a:t>
            </a:r>
            <a:r>
              <a:rPr lang="en-US" b="1" dirty="0">
                <a:solidFill>
                  <a:srgbClr val="008000"/>
                </a:solidFill>
                <a:latin typeface="Calibri"/>
              </a:rPr>
              <a:t>in 5 units,</a:t>
            </a:r>
          </a:p>
          <a:p>
            <a:pPr>
              <a:defRPr/>
            </a:pPr>
            <a:r>
              <a:rPr lang="en-US" b="1" dirty="0" err="1">
                <a:solidFill>
                  <a:srgbClr val="008000"/>
                </a:solidFill>
                <a:latin typeface="Calibri"/>
              </a:rPr>
              <a:t>λ</a:t>
            </a:r>
            <a:r>
              <a:rPr lang="en-US" b="1" dirty="0">
                <a:solidFill>
                  <a:srgbClr val="008000"/>
                </a:solidFill>
                <a:latin typeface="Calibri"/>
              </a:rPr>
              <a:t>=0.4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: ~</a:t>
            </a:r>
            <a:r>
              <a:rPr lang="en-US" b="1" dirty="0">
                <a:solidFill>
                  <a:srgbClr val="FF6600"/>
                </a:solidFill>
                <a:latin typeface="Calibri"/>
              </a:rPr>
              <a:t>90 gluons </a:t>
            </a:r>
            <a:r>
              <a:rPr lang="en-US" b="1" dirty="0">
                <a:solidFill>
                  <a:srgbClr val="008000"/>
                </a:solidFill>
                <a:latin typeface="Calibri"/>
              </a:rPr>
              <a:t>in 5 units, in ball park…</a:t>
            </a:r>
          </a:p>
          <a:p>
            <a:pPr>
              <a:defRPr/>
            </a:pP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Very rapid growth of gluon dist. i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n such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events…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271889" y="3160889"/>
            <a:ext cx="1450622" cy="818444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37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111" y="20638"/>
            <a:ext cx="9426222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High multiplicities </a:t>
            </a:r>
            <a:r>
              <a:rPr lang="en-US" sz="3200" b="1" dirty="0">
                <a:solidFill>
                  <a:srgbClr val="0000FF"/>
                </a:solidFill>
              </a:rPr>
              <a:t>+</a:t>
            </a:r>
            <a:r>
              <a:rPr lang="en-US" sz="3200" b="1" dirty="0" smtClean="0">
                <a:solidFill>
                  <a:srgbClr val="0000FF"/>
                </a:solidFill>
              </a:rPr>
              <a:t> small systems = gluon saturation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90" y="952146"/>
            <a:ext cx="4953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What does it take to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produce~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150 hadrons per 5 units of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rapidity in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a single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p+p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event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22" y="952146"/>
            <a:ext cx="2154854" cy="119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07502" y="1747541"/>
            <a:ext cx="3022720" cy="3005667"/>
            <a:chOff x="5662613" y="2590800"/>
            <a:chExt cx="3505200" cy="39512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8" r="5327"/>
            <a:stretch>
              <a:fillRect/>
            </a:stretch>
          </p:blipFill>
          <p:spPr bwMode="auto">
            <a:xfrm>
              <a:off x="5662613" y="2590800"/>
              <a:ext cx="3505200" cy="395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7543800" y="3276600"/>
              <a:ext cx="533400" cy="205740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 flipV="1">
            <a:off x="2271889" y="2689412"/>
            <a:ext cx="1597876" cy="471477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478" y="2269216"/>
            <a:ext cx="33401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30222" y="3166327"/>
            <a:ext cx="5199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Such rapid growth, in an “independent </a:t>
            </a:r>
            <a:r>
              <a:rPr lang="en-US" sz="2000" b="1" dirty="0" err="1" smtClean="0"/>
              <a:t>parton</a:t>
            </a:r>
            <a:r>
              <a:rPr lang="en-US" sz="2000" b="1" dirty="0" smtClean="0"/>
              <a:t>” </a:t>
            </a:r>
          </a:p>
          <a:p>
            <a:r>
              <a:rPr lang="en-US" sz="2000" b="1" dirty="0" smtClean="0"/>
              <a:t>picture lead to very large gluon radii, </a:t>
            </a:r>
            <a:r>
              <a:rPr lang="en-US" sz="2000" b="1" dirty="0" err="1" smtClean="0"/>
              <a:t>R</a:t>
            </a:r>
            <a:r>
              <a:rPr lang="en-US" sz="2000" b="1" baseline="-25000" dirty="0" err="1" smtClean="0"/>
              <a:t>g</a:t>
            </a:r>
            <a:r>
              <a:rPr lang="en-US" sz="2000" b="1" dirty="0" smtClean="0"/>
              <a:t> &gt; 1 </a:t>
            </a:r>
            <a:r>
              <a:rPr lang="en-US" sz="2000" b="1" dirty="0" err="1" smtClean="0"/>
              <a:t>fm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5200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111" y="20638"/>
            <a:ext cx="9426222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High multiplicities </a:t>
            </a:r>
            <a:r>
              <a:rPr lang="en-US" sz="3200" b="1" dirty="0">
                <a:solidFill>
                  <a:srgbClr val="0000FF"/>
                </a:solidFill>
              </a:rPr>
              <a:t>+</a:t>
            </a:r>
            <a:r>
              <a:rPr lang="en-US" sz="3200" b="1" dirty="0" smtClean="0">
                <a:solidFill>
                  <a:srgbClr val="0000FF"/>
                </a:solidFill>
              </a:rPr>
              <a:t> small systems = gluon saturation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90" y="952146"/>
            <a:ext cx="4953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What does it take to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produce~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150 hadrons per 5 units of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rapidity in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a single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p+p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event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22" y="952146"/>
            <a:ext cx="2154854" cy="119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07502" y="1747541"/>
            <a:ext cx="3022720" cy="3005667"/>
            <a:chOff x="5662613" y="2590800"/>
            <a:chExt cx="3505200" cy="39512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8" r="5327"/>
            <a:stretch>
              <a:fillRect/>
            </a:stretch>
          </p:blipFill>
          <p:spPr bwMode="auto">
            <a:xfrm>
              <a:off x="5662613" y="2590800"/>
              <a:ext cx="3505200" cy="395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7543800" y="3276600"/>
              <a:ext cx="533400" cy="205740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>
            <a:off x="2271889" y="3160890"/>
            <a:ext cx="1450622" cy="395110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983599" y="4695998"/>
            <a:ext cx="1892300" cy="2152710"/>
            <a:chOff x="4119739" y="4565386"/>
            <a:chExt cx="1892300" cy="2152710"/>
          </a:xfrm>
        </p:grpSpPr>
        <p:pic>
          <p:nvPicPr>
            <p:cNvPr id="32" name="Picture 31" descr="Ymid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739" y="4717786"/>
              <a:ext cx="1892300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5110339" y="4565386"/>
              <a:ext cx="3331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4119739" y="5022586"/>
              <a:ext cx="3331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4500739" y="6165586"/>
              <a:ext cx="3331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5262739" y="6317986"/>
              <a:ext cx="5032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5567539" y="5098786"/>
              <a:ext cx="3331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722511" y="3327912"/>
            <a:ext cx="51258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Calibri"/>
              </a:rPr>
              <a:t>Saturation regulates this by adding 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increasingly “</a:t>
            </a:r>
            <a:r>
              <a:rPr lang="en-US" sz="2000" b="1" dirty="0">
                <a:solidFill>
                  <a:srgbClr val="0000FF"/>
                </a:solidFill>
                <a:latin typeface="Calibri"/>
              </a:rPr>
              <a:t>smaller” gluons of size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1</a:t>
            </a:r>
            <a:r>
              <a:rPr lang="en-US" sz="2000" b="1" dirty="0">
                <a:solidFill>
                  <a:srgbClr val="FF0000"/>
                </a:solidFill>
                <a:latin typeface="Calibri"/>
              </a:rPr>
              <a:t>/Q</a:t>
            </a:r>
            <a:r>
              <a:rPr lang="en-US" sz="2000" b="1" baseline="-25000" dirty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2000" b="1" dirty="0">
                <a:solidFill>
                  <a:srgbClr val="FF0000"/>
                </a:solidFill>
                <a:latin typeface="Calibri"/>
              </a:rPr>
              <a:t>(x) </a:t>
            </a:r>
            <a:r>
              <a:rPr lang="en-US" sz="2000" b="1" dirty="0">
                <a:solidFill>
                  <a:srgbClr val="0000FF"/>
                </a:solidFill>
                <a:latin typeface="Calibri"/>
              </a:rPr>
              <a:t>with decreasing 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x (increasing energy)</a:t>
            </a:r>
            <a:endParaRPr lang="en-US" sz="2000" b="1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578" y="5146894"/>
            <a:ext cx="304800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4152984" y="5096108"/>
            <a:ext cx="3400778" cy="81909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875899" y="6186204"/>
            <a:ext cx="64092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N</a:t>
            </a:r>
            <a:r>
              <a:rPr lang="en-US" sz="2000" b="1" baseline="-25000" dirty="0">
                <a:solidFill>
                  <a:prstClr val="black"/>
                </a:solidFill>
                <a:latin typeface="Calibri"/>
              </a:rPr>
              <a:t>g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~ </a:t>
            </a:r>
            <a:r>
              <a:rPr lang="en-US" sz="2000" b="1" dirty="0">
                <a:solidFill>
                  <a:srgbClr val="FF6600"/>
                </a:solidFill>
                <a:latin typeface="Calibri"/>
              </a:rPr>
              <a:t>100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in 5 units for Q</a:t>
            </a:r>
            <a:r>
              <a:rPr lang="en-US" sz="2000" b="1" baseline="-25000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000" b="1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~ 2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GeV</a:t>
            </a:r>
            <a:r>
              <a:rPr lang="en-US" sz="2000" b="1" baseline="30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: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a semi-hard scale !</a:t>
            </a:r>
            <a:endParaRPr lang="en-US" sz="2000" b="1" baseline="30000" dirty="0">
              <a:solidFill>
                <a:srgbClr val="FF0000"/>
              </a:solidFill>
              <a:latin typeface="Calibri"/>
            </a:endParaRPr>
          </a:p>
          <a:p>
            <a:pPr>
              <a:defRPr/>
            </a:pPr>
            <a:endParaRPr lang="en-US" sz="2000" b="1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762454" y="5189862"/>
            <a:ext cx="1381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Lappi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: </a:t>
            </a:r>
          </a:p>
          <a:p>
            <a:pPr>
              <a:defRPr/>
            </a:pPr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arXiv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 0711.3039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8600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111" y="20638"/>
            <a:ext cx="9426222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High multiplicities </a:t>
            </a:r>
            <a:r>
              <a:rPr lang="en-US" sz="3200" b="1" dirty="0">
                <a:solidFill>
                  <a:srgbClr val="0000FF"/>
                </a:solidFill>
              </a:rPr>
              <a:t>+</a:t>
            </a:r>
            <a:r>
              <a:rPr lang="en-US" sz="3200" b="1" dirty="0" smtClean="0">
                <a:solidFill>
                  <a:srgbClr val="0000FF"/>
                </a:solidFill>
              </a:rPr>
              <a:t> small systems = gluon saturation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90" y="952146"/>
            <a:ext cx="4953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What does it take to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produce~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150 hadrons per 5 units of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rapidity in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a single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p+p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event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22" y="952146"/>
            <a:ext cx="2154854" cy="119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07502" y="1747541"/>
            <a:ext cx="3022720" cy="3005667"/>
            <a:chOff x="5662613" y="2590800"/>
            <a:chExt cx="3505200" cy="39512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8" r="5327"/>
            <a:stretch>
              <a:fillRect/>
            </a:stretch>
          </p:blipFill>
          <p:spPr bwMode="auto">
            <a:xfrm>
              <a:off x="5662613" y="2590800"/>
              <a:ext cx="3505200" cy="395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7543800" y="3276600"/>
              <a:ext cx="533400" cy="205740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>
            <a:off x="2271889" y="3160890"/>
            <a:ext cx="1450622" cy="395110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983599" y="4695998"/>
            <a:ext cx="1892300" cy="2152710"/>
            <a:chOff x="4119739" y="4565386"/>
            <a:chExt cx="1892300" cy="2152710"/>
          </a:xfrm>
        </p:grpSpPr>
        <p:pic>
          <p:nvPicPr>
            <p:cNvPr id="32" name="Picture 31" descr="Ymid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739" y="4717786"/>
              <a:ext cx="1892300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5110339" y="4565386"/>
              <a:ext cx="3331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4119739" y="5022586"/>
              <a:ext cx="3331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4500739" y="6165586"/>
              <a:ext cx="3331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5262739" y="6317986"/>
              <a:ext cx="5032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5567539" y="5098786"/>
              <a:ext cx="3331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722511" y="3327912"/>
            <a:ext cx="51258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Calibri"/>
              </a:rPr>
              <a:t>Saturation regulates this by adding 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increasingly “</a:t>
            </a:r>
            <a:r>
              <a:rPr lang="en-US" sz="2000" b="1" dirty="0">
                <a:solidFill>
                  <a:srgbClr val="0000FF"/>
                </a:solidFill>
                <a:latin typeface="Calibri"/>
              </a:rPr>
              <a:t>smaller” gluons of size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1</a:t>
            </a:r>
            <a:r>
              <a:rPr lang="en-US" sz="2000" b="1" dirty="0">
                <a:solidFill>
                  <a:srgbClr val="FF0000"/>
                </a:solidFill>
                <a:latin typeface="Calibri"/>
              </a:rPr>
              <a:t>/Q</a:t>
            </a:r>
            <a:r>
              <a:rPr lang="en-US" sz="2000" b="1" baseline="-25000" dirty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2000" b="1" dirty="0">
                <a:solidFill>
                  <a:srgbClr val="FF0000"/>
                </a:solidFill>
                <a:latin typeface="Calibri"/>
              </a:rPr>
              <a:t>(x) </a:t>
            </a:r>
            <a:r>
              <a:rPr lang="en-US" sz="2000" b="1" dirty="0">
                <a:solidFill>
                  <a:srgbClr val="0000FF"/>
                </a:solidFill>
                <a:latin typeface="Calibri"/>
              </a:rPr>
              <a:t>with decreasing 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x (increasing energy)</a:t>
            </a:r>
            <a:endParaRPr lang="en-US" sz="20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18117" y="5306342"/>
            <a:ext cx="6006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Event generators  (such as EPOS) that describe data in </a:t>
            </a:r>
            <a:r>
              <a:rPr lang="en-US" sz="2000" b="1" dirty="0" smtClean="0"/>
              <a:t>high </a:t>
            </a:r>
            <a:r>
              <a:rPr lang="en-US" sz="2000" b="1" dirty="0"/>
              <a:t>multiplicity events,  build in a saturation scale …</a:t>
            </a:r>
          </a:p>
        </p:txBody>
      </p:sp>
    </p:spTree>
    <p:extLst>
      <p:ext uri="{BB962C8B-B14F-4D97-AF65-F5344CB8AC3E}">
        <p14:creationId xmlns:p14="http://schemas.microsoft.com/office/powerpoint/2010/main" val="1512118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Title 1"/>
          <p:cNvSpPr>
            <a:spLocks noGrp="1"/>
          </p:cNvSpPr>
          <p:nvPr>
            <p:ph type="title"/>
          </p:nvPr>
        </p:nvSpPr>
        <p:spPr>
          <a:xfrm>
            <a:off x="-779463" y="12700"/>
            <a:ext cx="11091863" cy="11430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0000FF"/>
                </a:solidFill>
                <a:latin typeface="Calibri" charset="0"/>
              </a:rPr>
              <a:t>High multiplicity events: </a:t>
            </a:r>
            <a:br>
              <a:rPr lang="en-US" sz="3200" b="1">
                <a:solidFill>
                  <a:srgbClr val="0000FF"/>
                </a:solidFill>
                <a:latin typeface="Calibri" charset="0"/>
              </a:rPr>
            </a:br>
            <a:r>
              <a:rPr lang="en-US" sz="2400" b="1">
                <a:solidFill>
                  <a:srgbClr val="008000"/>
                </a:solidFill>
                <a:latin typeface="Calibri" charset="0"/>
              </a:rPr>
              <a:t>“dense-dense” hadron-hadron collisions</a:t>
            </a:r>
          </a:p>
        </p:txBody>
      </p:sp>
      <p:pic>
        <p:nvPicPr>
          <p:cNvPr id="26931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1143000"/>
            <a:ext cx="6367462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5842000"/>
            <a:ext cx="8686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Incoming nuclei are </a:t>
            </a:r>
            <a:r>
              <a:rPr lang="en-US" sz="2400" b="1" dirty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</a:rPr>
              <a:t>Color</a:t>
            </a:r>
            <a:r>
              <a:rPr lang="en-US" sz="2400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Glass</a:t>
            </a:r>
            <a:r>
              <a:rPr lang="en-US" sz="2400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Condensates</a:t>
            </a:r>
            <a:r>
              <a:rPr lang="en-US" sz="2400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: Highly occupied gluon states with  maximal occupancy allowed in 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Q</a:t>
            </a:r>
            <a:r>
              <a:rPr lang="en-US" sz="2400" b="1" dirty="0">
                <a:solidFill>
                  <a:srgbClr val="3366FF"/>
                </a:solidFill>
                <a:latin typeface="Calibri"/>
                <a:ea typeface="ＭＳ Ｐゴシック" charset="0"/>
                <a:cs typeface="ＭＳ Ｐゴシック" charset="0"/>
              </a:rPr>
              <a:t>C</a:t>
            </a:r>
            <a:r>
              <a:rPr lang="en-US" sz="2400" b="1" dirty="0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D</a:t>
            </a:r>
          </a:p>
        </p:txBody>
      </p:sp>
      <p:pic>
        <p:nvPicPr>
          <p:cNvPr id="269316" name="Picture 4" descr="jimwl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3729038"/>
            <a:ext cx="2814637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rot="16200000" flipV="1">
            <a:off x="5926932" y="3386931"/>
            <a:ext cx="1227138" cy="803275"/>
          </a:xfrm>
          <a:prstGeom prst="straightConnector1">
            <a:avLst/>
          </a:prstGeom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Box 24"/>
          <p:cNvSpPr txBox="1">
            <a:spLocks noChangeArrowheads="1"/>
          </p:cNvSpPr>
          <p:nvPr/>
        </p:nvSpPr>
        <p:spPr bwMode="auto">
          <a:xfrm>
            <a:off x="533400" y="228600"/>
            <a:ext cx="8439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FF"/>
                </a:solidFill>
                <a:latin typeface="Calibri" charset="0"/>
                <a:cs typeface="Calibri" charset="0"/>
              </a:rPr>
              <a:t>2 particle correlations in pQCD: counting powers</a:t>
            </a:r>
          </a:p>
        </p:txBody>
      </p:sp>
      <p:pic>
        <p:nvPicPr>
          <p:cNvPr id="18329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990600"/>
            <a:ext cx="7940675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extBox 24"/>
          <p:cNvSpPr txBox="1">
            <a:spLocks noChangeArrowheads="1"/>
          </p:cNvSpPr>
          <p:nvPr/>
        </p:nvSpPr>
        <p:spPr bwMode="auto">
          <a:xfrm>
            <a:off x="533400" y="228600"/>
            <a:ext cx="8439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FF"/>
                </a:solidFill>
                <a:latin typeface="Calibri" charset="0"/>
                <a:cs typeface="Calibri" charset="0"/>
              </a:rPr>
              <a:t>2 particle correlations in pQCD: counting powers</a:t>
            </a:r>
          </a:p>
        </p:txBody>
      </p:sp>
      <p:pic>
        <p:nvPicPr>
          <p:cNvPr id="185346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9"/>
          <a:stretch/>
        </p:blipFill>
        <p:spPr bwMode="auto">
          <a:xfrm>
            <a:off x="1390463" y="990600"/>
            <a:ext cx="7582087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Rectangle 2"/>
          <p:cNvSpPr>
            <a:spLocks noChangeArrowheads="1"/>
          </p:cNvSpPr>
          <p:nvPr/>
        </p:nvSpPr>
        <p:spPr bwMode="auto">
          <a:xfrm>
            <a:off x="1066800" y="6096000"/>
            <a:ext cx="731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Glasma graphs enhanced in high mult. events by α</a:t>
            </a:r>
            <a:r>
              <a:rPr lang="en-US" sz="2400" b="1" i="1" baseline="-2500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S</a:t>
            </a:r>
            <a:r>
              <a:rPr lang="en-US" sz="2400" b="1" i="1" baseline="3000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-8</a:t>
            </a:r>
          </a:p>
        </p:txBody>
      </p:sp>
      <p:cxnSp>
        <p:nvCxnSpPr>
          <p:cNvPr id="185348" name="Curved Connector 3"/>
          <p:cNvCxnSpPr>
            <a:cxnSpLocks noChangeShapeType="1"/>
          </p:cNvCxnSpPr>
          <p:nvPr/>
        </p:nvCxnSpPr>
        <p:spPr bwMode="auto">
          <a:xfrm rot="10800000">
            <a:off x="2882152" y="3473824"/>
            <a:ext cx="990600" cy="304800"/>
          </a:xfrm>
          <a:prstGeom prst="curvedConnector3">
            <a:avLst>
              <a:gd name="adj1" fmla="val 46983"/>
            </a:avLst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5349" name="Rectangle 6"/>
          <p:cNvSpPr>
            <a:spLocks noChangeArrowheads="1"/>
          </p:cNvSpPr>
          <p:nvPr/>
        </p:nvSpPr>
        <p:spPr bwMode="auto">
          <a:xfrm>
            <a:off x="179294" y="3011861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Gluons with </a:t>
            </a:r>
            <a:r>
              <a:rPr lang="en-US" b="1" dirty="0" err="1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k</a:t>
            </a:r>
            <a:r>
              <a:rPr lang="en-US" b="1" baseline="-25000" dirty="0" err="1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T</a:t>
            </a:r>
            <a:r>
              <a:rPr lang="en-US" b="1" dirty="0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 ~ Q</a:t>
            </a:r>
            <a:r>
              <a:rPr lang="en-US" b="1" baseline="-25000" dirty="0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S</a:t>
            </a:r>
            <a:r>
              <a:rPr lang="en-US" b="1" dirty="0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 resolve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n ~ 1/g</a:t>
            </a:r>
            <a:r>
              <a:rPr lang="en-US" b="1" baseline="30000" dirty="0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2</a:t>
            </a:r>
            <a:r>
              <a:rPr lang="en-US" b="1" dirty="0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 color sources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Effective coupling:  g*n ~ 1/g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824"/>
            <a:ext cx="9530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                                  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Glasma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 graphs: 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computing multi-particle production in strong fields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Snapshot 2009-03-29 22-40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678" y="1122042"/>
            <a:ext cx="2966057" cy="45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3" y="1355914"/>
            <a:ext cx="1203745" cy="38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83" y="4919776"/>
            <a:ext cx="1166295" cy="3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atex-image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96" y="3421529"/>
            <a:ext cx="4448316" cy="61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166975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Large quantum corrections/strong field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insertions absorbed 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in RG evolution of W’s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–can be computed in QCD (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JIMWLK eqns.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)</a:t>
            </a:r>
          </a:p>
          <a:p>
            <a:endParaRPr lang="en-US" sz="10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4272" y="5842337"/>
            <a:ext cx="73510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Calibri" charset="0"/>
                <a:cs typeface="Calibri" charset="0"/>
              </a:rPr>
              <a:t>“Multi-</a:t>
            </a:r>
            <a:r>
              <a:rPr lang="en-US" sz="2000" b="1" dirty="0" err="1">
                <a:solidFill>
                  <a:srgbClr val="008000"/>
                </a:solidFill>
                <a:latin typeface="Calibri" charset="0"/>
                <a:cs typeface="Calibri" charset="0"/>
              </a:rPr>
              <a:t>pomeron</a:t>
            </a:r>
            <a:r>
              <a:rPr lang="en-US" sz="2000" b="1" dirty="0">
                <a:solidFill>
                  <a:srgbClr val="008000"/>
                </a:solidFill>
                <a:latin typeface="Calibri" charset="0"/>
                <a:cs typeface="Calibri" charset="0"/>
              </a:rPr>
              <a:t>” insertions in old language of </a:t>
            </a:r>
            <a:r>
              <a:rPr lang="en-US" sz="2000" b="1" dirty="0" err="1">
                <a:solidFill>
                  <a:srgbClr val="008000"/>
                </a:solidFill>
                <a:latin typeface="Calibri" charset="0"/>
                <a:cs typeface="Calibri" charset="0"/>
              </a:rPr>
              <a:t>Reggeon</a:t>
            </a:r>
            <a:r>
              <a:rPr lang="en-US" sz="2000" b="1" dirty="0">
                <a:solidFill>
                  <a:srgbClr val="008000"/>
                </a:solidFill>
                <a:latin typeface="Calibri" charset="0"/>
                <a:cs typeface="Calibri" charset="0"/>
              </a:rPr>
              <a:t> field </a:t>
            </a:r>
            <a:r>
              <a:rPr lang="en-US" sz="2000" b="1" dirty="0" smtClean="0">
                <a:solidFill>
                  <a:srgbClr val="008000"/>
                </a:solidFill>
                <a:latin typeface="Calibri" charset="0"/>
                <a:cs typeface="Calibri" charset="0"/>
              </a:rPr>
              <a:t>theory</a:t>
            </a:r>
          </a:p>
          <a:p>
            <a:r>
              <a:rPr lang="en-US" sz="2000" b="1" dirty="0" smtClean="0">
                <a:solidFill>
                  <a:srgbClr val="008000"/>
                </a:solidFill>
                <a:latin typeface="Calibri" charset="0"/>
                <a:cs typeface="Calibri" charset="0"/>
              </a:rPr>
              <a:t>- similar “Schwinger-</a:t>
            </a:r>
            <a:r>
              <a:rPr lang="en-US" sz="2000" b="1" dirty="0" err="1" smtClean="0">
                <a:solidFill>
                  <a:srgbClr val="008000"/>
                </a:solidFill>
                <a:latin typeface="Calibri" charset="0"/>
                <a:cs typeface="Calibri" charset="0"/>
              </a:rPr>
              <a:t>Keldysh</a:t>
            </a:r>
            <a:r>
              <a:rPr lang="en-US" sz="2000" b="1" dirty="0" smtClean="0">
                <a:solidFill>
                  <a:srgbClr val="008000"/>
                </a:solidFill>
                <a:latin typeface="Calibri" charset="0"/>
                <a:cs typeface="Calibri" charset="0"/>
              </a:rPr>
              <a:t>” formal techniques as pair production  in QED, and Hawking radiation in Gravity</a:t>
            </a:r>
            <a:endParaRPr lang="en-US" sz="2000" b="1" dirty="0">
              <a:solidFill>
                <a:srgbClr val="00800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728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Times New Roman" charset="0"/>
              </a:rPr>
              <a:t>High Multiplicity pp collisions</a:t>
            </a:r>
          </a:p>
        </p:txBody>
      </p:sp>
      <p:sp>
        <p:nvSpPr>
          <p:cNvPr id="251906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3F529D3-F05D-E242-8FE7-E1E418C3B17C}" type="slidenum">
              <a:rPr lang="en-US" sz="1200">
                <a:solidFill>
                  <a:srgbClr val="898989"/>
                </a:solidFill>
              </a:rPr>
              <a:pPr/>
              <a:t>2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251907" name="Rectangle 6"/>
          <p:cNvSpPr>
            <a:spLocks noChangeArrowheads="1"/>
          </p:cNvSpPr>
          <p:nvPr/>
        </p:nvSpPr>
        <p:spPr bwMode="auto">
          <a:xfrm>
            <a:off x="1377950" y="449263"/>
            <a:ext cx="1841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1908" name="Picture 2" descr="Fig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5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Text Box 2"/>
          <p:cNvSpPr txBox="1">
            <a:spLocks noChangeArrowheads="1"/>
          </p:cNvSpPr>
          <p:nvPr/>
        </p:nvSpPr>
        <p:spPr bwMode="auto">
          <a:xfrm>
            <a:off x="284163" y="101600"/>
            <a:ext cx="8683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FF"/>
                </a:solidFill>
                <a:latin typeface="Calibri" charset="0"/>
                <a:cs typeface="Calibri" charset="0"/>
              </a:rPr>
              <a:t>High multiplicity events:  two particle correlations</a:t>
            </a:r>
          </a:p>
        </p:txBody>
      </p:sp>
      <p:pic>
        <p:nvPicPr>
          <p:cNvPr id="300034" name="Picture 18" descr="Snapshot 2009-03-29 22-35-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" b="827"/>
          <a:stretch>
            <a:fillRect/>
          </a:stretch>
        </p:blipFill>
        <p:spPr bwMode="auto">
          <a:xfrm>
            <a:off x="0" y="865187"/>
            <a:ext cx="6453725" cy="467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0035" name="Line 23"/>
          <p:cNvSpPr>
            <a:spLocks noChangeShapeType="1"/>
          </p:cNvSpPr>
          <p:nvPr/>
        </p:nvSpPr>
        <p:spPr bwMode="auto">
          <a:xfrm flipV="1">
            <a:off x="4102285" y="4808445"/>
            <a:ext cx="30163" cy="728662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0036" name="Text Box 24"/>
          <p:cNvSpPr txBox="1">
            <a:spLocks noChangeArrowheads="1"/>
          </p:cNvSpPr>
          <p:nvPr/>
        </p:nvSpPr>
        <p:spPr bwMode="auto">
          <a:xfrm>
            <a:off x="4324257" y="4864893"/>
            <a:ext cx="233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800000"/>
                </a:solidFill>
                <a:latin typeface="Calibri" charset="0"/>
                <a:cs typeface="Calibri" charset="0"/>
              </a:rPr>
              <a:t>Evol</a:t>
            </a:r>
            <a:r>
              <a:rPr lang="en-US" sz="2000" b="1" dirty="0" smtClean="0">
                <a:solidFill>
                  <a:srgbClr val="800000"/>
                </a:solidFill>
                <a:latin typeface="Calibri" charset="0"/>
                <a:cs typeface="Calibri" charset="0"/>
              </a:rPr>
              <a:t>ution</a:t>
            </a:r>
            <a:r>
              <a:rPr lang="en-US" sz="2000" b="1" dirty="0" smtClean="0">
                <a:solidFill>
                  <a:srgbClr val="800000"/>
                </a:solidFill>
                <a:latin typeface="Calibri" charset="0"/>
                <a:cs typeface="Calibri" charset="0"/>
              </a:rPr>
              <a:t> for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800000"/>
                </a:solidFill>
                <a:latin typeface="Calibri" charset="0"/>
                <a:cs typeface="Calibri" charset="0"/>
              </a:rPr>
              <a:t> </a:t>
            </a:r>
            <a:r>
              <a:rPr lang="en-US" sz="2000" b="1" dirty="0" smtClean="0">
                <a:solidFill>
                  <a:srgbClr val="800000"/>
                </a:solidFill>
                <a:latin typeface="Calibri" charset="0"/>
                <a:cs typeface="Calibri" charset="0"/>
              </a:rPr>
              <a:t>Nucleus</a:t>
            </a:r>
            <a:r>
              <a:rPr lang="en-US" sz="2000" b="1" dirty="0" smtClean="0">
                <a:solidFill>
                  <a:srgbClr val="800000"/>
                </a:solidFill>
                <a:latin typeface="Calibri" charset="0"/>
                <a:cs typeface="Calibri" charset="0"/>
              </a:rPr>
              <a:t> </a:t>
            </a:r>
            <a:r>
              <a:rPr lang="en-US" sz="2000" b="1" dirty="0">
                <a:solidFill>
                  <a:srgbClr val="800000"/>
                </a:solidFill>
                <a:latin typeface="Calibri" charset="0"/>
                <a:cs typeface="Calibri" charset="0"/>
              </a:rPr>
              <a:t>2</a:t>
            </a:r>
          </a:p>
        </p:txBody>
      </p:sp>
      <p:pic>
        <p:nvPicPr>
          <p:cNvPr id="300039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27"/>
          <a:stretch/>
        </p:blipFill>
        <p:spPr bwMode="auto">
          <a:xfrm rot="5400000">
            <a:off x="5053715" y="2265197"/>
            <a:ext cx="5380225" cy="258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68291" y="5922247"/>
            <a:ext cx="6224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Framework includes both QCD bremsstrahlung (Logs) </a:t>
            </a:r>
          </a:p>
          <a:p>
            <a:r>
              <a:rPr lang="en-US" sz="2000" b="1" dirty="0">
                <a:latin typeface="Calibri"/>
                <a:cs typeface="Calibri"/>
              </a:rPr>
              <a:t>a</a:t>
            </a:r>
            <a:r>
              <a:rPr lang="en-US" sz="2000" b="1" dirty="0" smtClean="0">
                <a:latin typeface="Calibri"/>
                <a:cs typeface="Calibri"/>
              </a:rPr>
              <a:t>nd multiple scattering  (higher twist power corrections)</a:t>
            </a:r>
            <a:endParaRPr lang="en-US" sz="20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Rectangle 2"/>
          <p:cNvSpPr>
            <a:spLocks noChangeArrowheads="1"/>
          </p:cNvSpPr>
          <p:nvPr/>
        </p:nvSpPr>
        <p:spPr bwMode="auto">
          <a:xfrm>
            <a:off x="1264398" y="304800"/>
            <a:ext cx="707657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Calibri" charset="0"/>
                <a:ea typeface="Osaka" charset="0"/>
                <a:cs typeface="Osaka" charset="0"/>
              </a:rPr>
              <a:t>Glasma</a:t>
            </a:r>
            <a:r>
              <a:rPr lang="en-US" sz="3200" b="1" dirty="0" smtClean="0">
                <a:solidFill>
                  <a:srgbClr val="0000FF"/>
                </a:solidFill>
                <a:latin typeface="Calibri" charset="0"/>
                <a:ea typeface="Osaka" charset="0"/>
                <a:cs typeface="Osaka" charset="0"/>
              </a:rPr>
              <a:t> graphs: two particle correlations</a:t>
            </a:r>
            <a:endParaRPr lang="en-US" sz="3200" b="1" dirty="0">
              <a:solidFill>
                <a:srgbClr val="0000FF"/>
              </a:solidFill>
              <a:latin typeface="Calibri" charset="0"/>
              <a:ea typeface="Osaka" charset="0"/>
              <a:cs typeface="Osaka" charset="0"/>
            </a:endParaRPr>
          </a:p>
        </p:txBody>
      </p:sp>
      <p:sp>
        <p:nvSpPr>
          <p:cNvPr id="302082" name="Text Box 3"/>
          <p:cNvSpPr txBox="1">
            <a:spLocks noChangeArrowheads="1"/>
          </p:cNvSpPr>
          <p:nvPr/>
        </p:nvSpPr>
        <p:spPr bwMode="auto">
          <a:xfrm>
            <a:off x="685800" y="990600"/>
            <a:ext cx="2249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RG evolution</a:t>
            </a:r>
            <a:r>
              <a:rPr lang="en-US">
                <a:solidFill>
                  <a:srgbClr val="000000"/>
                </a:solidFill>
              </a:rPr>
              <a:t>: </a:t>
            </a:r>
          </a:p>
        </p:txBody>
      </p:sp>
      <p:grpSp>
        <p:nvGrpSpPr>
          <p:cNvPr id="302083" name="Group 4"/>
          <p:cNvGrpSpPr>
            <a:grpSpLocks/>
          </p:cNvGrpSpPr>
          <p:nvPr/>
        </p:nvGrpSpPr>
        <p:grpSpPr bwMode="auto">
          <a:xfrm>
            <a:off x="228600" y="1516063"/>
            <a:ext cx="2235200" cy="1600200"/>
            <a:chOff x="720" y="1344"/>
            <a:chExt cx="1408" cy="1008"/>
          </a:xfrm>
        </p:grpSpPr>
        <p:pic>
          <p:nvPicPr>
            <p:cNvPr id="302092" name="Picture 5" descr="dum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392"/>
              <a:ext cx="1312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2093" name="Rectangle 6"/>
            <p:cNvSpPr>
              <a:spLocks noChangeArrowheads="1"/>
            </p:cNvSpPr>
            <p:nvPr/>
          </p:nvSpPr>
          <p:spPr bwMode="auto">
            <a:xfrm>
              <a:off x="720" y="1344"/>
              <a:ext cx="768" cy="480"/>
            </a:xfrm>
            <a:prstGeom prst="rect">
              <a:avLst/>
            </a:prstGeom>
            <a:noFill/>
            <a:ln w="28575">
              <a:solidFill>
                <a:srgbClr val="008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302084" name="Picture 7" descr="dum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295400"/>
            <a:ext cx="290195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5" name="Text Box 8"/>
          <p:cNvSpPr txBox="1">
            <a:spLocks noChangeArrowheads="1"/>
          </p:cNvSpPr>
          <p:nvPr/>
        </p:nvSpPr>
        <p:spPr bwMode="auto">
          <a:xfrm>
            <a:off x="517525" y="4619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2086" name="Text Box 9"/>
          <p:cNvSpPr txBox="1">
            <a:spLocks noChangeArrowheads="1"/>
          </p:cNvSpPr>
          <p:nvPr/>
        </p:nvSpPr>
        <p:spPr bwMode="auto">
          <a:xfrm>
            <a:off x="2660650" y="2106613"/>
            <a:ext cx="361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302087" name="Text Box 10"/>
          <p:cNvSpPr txBox="1">
            <a:spLocks noChangeArrowheads="1"/>
          </p:cNvSpPr>
          <p:nvPr/>
        </p:nvSpPr>
        <p:spPr bwMode="auto">
          <a:xfrm>
            <a:off x="5351463" y="2239963"/>
            <a:ext cx="749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+ …</a:t>
            </a:r>
          </a:p>
        </p:txBody>
      </p:sp>
      <p:sp>
        <p:nvSpPr>
          <p:cNvPr id="302088" name="Text Box 11"/>
          <p:cNvSpPr txBox="1">
            <a:spLocks noChangeArrowheads="1"/>
          </p:cNvSpPr>
          <p:nvPr/>
        </p:nvSpPr>
        <p:spPr bwMode="auto">
          <a:xfrm>
            <a:off x="6170613" y="2235200"/>
            <a:ext cx="9258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Keeping leading logs to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all orders (NLO+NNLO+…) </a:t>
            </a:r>
          </a:p>
        </p:txBody>
      </p:sp>
      <p:pic>
        <p:nvPicPr>
          <p:cNvPr id="302089" name="Picture 13" descr="C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3581415"/>
            <a:ext cx="3440113" cy="208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91" name="Text Box 16"/>
          <p:cNvSpPr txBox="1">
            <a:spLocks noChangeArrowheads="1"/>
          </p:cNvSpPr>
          <p:nvPr/>
        </p:nvSpPr>
        <p:spPr bwMode="auto">
          <a:xfrm>
            <a:off x="5562600" y="990600"/>
            <a:ext cx="346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8040"/>
                </a:solidFill>
              </a:rPr>
              <a:t>Dumitru,Gelis,McLerran,RV: 0804.3858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8040"/>
                </a:solidFill>
              </a:rPr>
              <a:t>Gelis, Lappi, RV, arXiv: 0807.1306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15" name="Picture 14" descr="latex-image-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25691"/>
            <a:ext cx="8616161" cy="75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Title 1"/>
          <p:cNvSpPr>
            <a:spLocks noGrp="1"/>
          </p:cNvSpPr>
          <p:nvPr>
            <p:ph type="title"/>
          </p:nvPr>
        </p:nvSpPr>
        <p:spPr>
          <a:xfrm>
            <a:off x="239713" y="7938"/>
            <a:ext cx="856615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Calibri" charset="0"/>
              </a:rPr>
              <a:t>Lasing gluons: Stimulated emission from Glasma flux tubes</a:t>
            </a:r>
          </a:p>
        </p:txBody>
      </p:sp>
      <p:pic>
        <p:nvPicPr>
          <p:cNvPr id="34611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952500"/>
            <a:ext cx="2819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611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519238"/>
            <a:ext cx="4394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6283325" y="1150938"/>
            <a:ext cx="0" cy="2292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Block Arc 9"/>
          <p:cNvSpPr/>
          <p:nvPr/>
        </p:nvSpPr>
        <p:spPr>
          <a:xfrm>
            <a:off x="5981700" y="1320800"/>
            <a:ext cx="619125" cy="198438"/>
          </a:xfrm>
          <a:prstGeom prst="blockArc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Block Arc 10"/>
          <p:cNvSpPr/>
          <p:nvPr/>
        </p:nvSpPr>
        <p:spPr>
          <a:xfrm>
            <a:off x="5162550" y="1150938"/>
            <a:ext cx="2173288" cy="368300"/>
          </a:xfrm>
          <a:prstGeom prst="blockArc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Block Arc 11"/>
          <p:cNvSpPr/>
          <p:nvPr/>
        </p:nvSpPr>
        <p:spPr>
          <a:xfrm>
            <a:off x="4695825" y="1003300"/>
            <a:ext cx="3090863" cy="317500"/>
          </a:xfrm>
          <a:prstGeom prst="blockArc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Block Arc 14"/>
          <p:cNvSpPr/>
          <p:nvPr/>
        </p:nvSpPr>
        <p:spPr>
          <a:xfrm rot="10800000">
            <a:off x="5967413" y="2768600"/>
            <a:ext cx="617537" cy="198438"/>
          </a:xfrm>
          <a:prstGeom prst="blockArc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Block Arc 15"/>
          <p:cNvSpPr/>
          <p:nvPr/>
        </p:nvSpPr>
        <p:spPr>
          <a:xfrm rot="10800000">
            <a:off x="5162550" y="2768600"/>
            <a:ext cx="2173288" cy="368300"/>
          </a:xfrm>
          <a:prstGeom prst="blockArc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Block Arc 17"/>
          <p:cNvSpPr/>
          <p:nvPr/>
        </p:nvSpPr>
        <p:spPr>
          <a:xfrm rot="10800000">
            <a:off x="4695825" y="3033713"/>
            <a:ext cx="3090863" cy="317500"/>
          </a:xfrm>
          <a:prstGeom prst="blockArc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9713" y="2720975"/>
            <a:ext cx="2795587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Dumitru,Gelis,McLerran,RV</a:t>
            </a:r>
            <a:r>
              <a:rPr lang="en-US" sz="1400" b="1" dirty="0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 (2008)</a:t>
            </a:r>
          </a:p>
          <a:p>
            <a:pPr>
              <a:defRPr/>
            </a:pPr>
            <a:r>
              <a:rPr lang="en-US" sz="1400" b="1" dirty="0" err="1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Dusling,Fernandez-Fraile,RV</a:t>
            </a:r>
            <a:r>
              <a:rPr lang="en-US" sz="1400" b="1" dirty="0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 (2009)</a:t>
            </a:r>
          </a:p>
          <a:p>
            <a:pPr>
              <a:defRPr/>
            </a:pPr>
            <a:r>
              <a:rPr lang="en-US" sz="1400" b="1" dirty="0" err="1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Gelis,Lappi,McLerran</a:t>
            </a:r>
            <a:r>
              <a:rPr lang="en-US" sz="1400" b="1" dirty="0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 (2009)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9713" y="3716338"/>
            <a:ext cx="88138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Color </a:t>
            </a:r>
            <a:r>
              <a:rPr lang="en-US" sz="24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combinatorics</a:t>
            </a:r>
            <a:r>
              <a:rPr lang="en-US" sz="2400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of cut graphs: a negative binomial distribution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Title 1"/>
          <p:cNvSpPr>
            <a:spLocks noGrp="1"/>
          </p:cNvSpPr>
          <p:nvPr>
            <p:ph type="title"/>
          </p:nvPr>
        </p:nvSpPr>
        <p:spPr>
          <a:xfrm>
            <a:off x="239713" y="7938"/>
            <a:ext cx="856615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Calibri" charset="0"/>
              </a:rPr>
              <a:t>Lasing gluons: Stimulated emission from Glasma flux tubes</a:t>
            </a:r>
          </a:p>
        </p:txBody>
      </p:sp>
      <p:pic>
        <p:nvPicPr>
          <p:cNvPr id="34713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952500"/>
            <a:ext cx="2819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713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519238"/>
            <a:ext cx="4394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6283325" y="1150938"/>
            <a:ext cx="0" cy="2292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Block Arc 9"/>
          <p:cNvSpPr/>
          <p:nvPr/>
        </p:nvSpPr>
        <p:spPr>
          <a:xfrm>
            <a:off x="5981700" y="1320800"/>
            <a:ext cx="619125" cy="198438"/>
          </a:xfrm>
          <a:prstGeom prst="blockArc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Block Arc 10"/>
          <p:cNvSpPr/>
          <p:nvPr/>
        </p:nvSpPr>
        <p:spPr>
          <a:xfrm>
            <a:off x="5162550" y="1150938"/>
            <a:ext cx="2173288" cy="368300"/>
          </a:xfrm>
          <a:prstGeom prst="blockArc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Block Arc 11"/>
          <p:cNvSpPr/>
          <p:nvPr/>
        </p:nvSpPr>
        <p:spPr>
          <a:xfrm>
            <a:off x="4695825" y="1003300"/>
            <a:ext cx="3090863" cy="317500"/>
          </a:xfrm>
          <a:prstGeom prst="blockArc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Block Arc 14"/>
          <p:cNvSpPr/>
          <p:nvPr/>
        </p:nvSpPr>
        <p:spPr>
          <a:xfrm rot="10800000">
            <a:off x="5967413" y="2768600"/>
            <a:ext cx="617537" cy="198438"/>
          </a:xfrm>
          <a:prstGeom prst="blockArc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Block Arc 15"/>
          <p:cNvSpPr/>
          <p:nvPr/>
        </p:nvSpPr>
        <p:spPr>
          <a:xfrm rot="10800000">
            <a:off x="5162550" y="2768600"/>
            <a:ext cx="2173288" cy="368300"/>
          </a:xfrm>
          <a:prstGeom prst="blockArc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Block Arc 17"/>
          <p:cNvSpPr/>
          <p:nvPr/>
        </p:nvSpPr>
        <p:spPr>
          <a:xfrm rot="10800000">
            <a:off x="4695825" y="3033713"/>
            <a:ext cx="3090863" cy="317500"/>
          </a:xfrm>
          <a:prstGeom prst="blockArc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9713" y="2720975"/>
            <a:ext cx="2795587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Dumitru,Gelis,McLerran,RV</a:t>
            </a:r>
            <a:r>
              <a:rPr lang="en-US" sz="1400" b="1" dirty="0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 (2008)</a:t>
            </a:r>
          </a:p>
          <a:p>
            <a:pPr>
              <a:defRPr/>
            </a:pPr>
            <a:r>
              <a:rPr lang="en-US" sz="1400" b="1" dirty="0" err="1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Dusling,Fernandez-Fraile,RV</a:t>
            </a:r>
            <a:r>
              <a:rPr lang="en-US" sz="1400" b="1" dirty="0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 (2009)</a:t>
            </a:r>
          </a:p>
          <a:p>
            <a:pPr>
              <a:defRPr/>
            </a:pPr>
            <a:r>
              <a:rPr lang="en-US" sz="1400" b="1" dirty="0" err="1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Gelis,Lappi,McLerran</a:t>
            </a:r>
            <a:r>
              <a:rPr lang="en-US" sz="1400" b="1" dirty="0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 (2009)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9713" y="3716338"/>
            <a:ext cx="88138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Color </a:t>
            </a:r>
            <a:r>
              <a:rPr lang="en-US" sz="24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combinatorics</a:t>
            </a:r>
            <a:r>
              <a:rPr lang="en-US" sz="2400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of cut graphs: a negative binomial distribution</a:t>
            </a:r>
          </a:p>
        </p:txBody>
      </p:sp>
      <p:pic>
        <p:nvPicPr>
          <p:cNvPr id="347149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1" b="14281"/>
          <a:stretch>
            <a:fillRect/>
          </a:stretch>
        </p:blipFill>
        <p:spPr bwMode="auto">
          <a:xfrm>
            <a:off x="0" y="4294188"/>
            <a:ext cx="47752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838700" y="4332288"/>
            <a:ext cx="3568700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k=1: Bose-Einstein dist.</a:t>
            </a:r>
          </a:p>
          <a:p>
            <a:pPr>
              <a:defRPr/>
            </a:pPr>
            <a:r>
              <a:rPr lang="en-US" sz="2400" b="1" dirty="0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k=∞: Poisson distribution</a:t>
            </a:r>
          </a:p>
        </p:txBody>
      </p:sp>
      <p:pic>
        <p:nvPicPr>
          <p:cNvPr id="347151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4163"/>
            <a:ext cx="32083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7152" name="Picture 23" descr="Gelis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8662"/>
          <a:stretch>
            <a:fillRect/>
          </a:stretch>
        </p:blipFill>
        <p:spPr bwMode="auto">
          <a:xfrm>
            <a:off x="3317875" y="5232400"/>
            <a:ext cx="293052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357938" y="5616575"/>
            <a:ext cx="27447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</a:rPr>
              <a:t>For Q</a:t>
            </a:r>
            <a:r>
              <a:rPr lang="en-US" sz="2400" b="1" baseline="-25000" dirty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</a:rPr>
              <a:t>S</a:t>
            </a:r>
            <a:r>
              <a:rPr lang="en-US" sz="2400" b="1" baseline="30000" dirty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</a:rPr>
              <a:t>2</a:t>
            </a:r>
            <a:r>
              <a:rPr lang="en-US" sz="2400" b="1" dirty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</a:rPr>
              <a:t> ≈ 1/S</a:t>
            </a:r>
            <a:r>
              <a:rPr lang="en-US" sz="2400" b="1" baseline="-25000" dirty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</a:rPr>
              <a:t>T </a:t>
            </a:r>
          </a:p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</a:rPr>
              <a:t>close to a Bose-</a:t>
            </a:r>
            <a:r>
              <a:rPr lang="en-US" sz="2400" b="1" dirty="0" err="1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</a:rPr>
              <a:t>dist</a:t>
            </a:r>
            <a:r>
              <a:rPr lang="en-US" sz="2400" b="1" dirty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</a:rPr>
              <a:t>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Title 1"/>
          <p:cNvSpPr>
            <a:spLocks noGrp="1"/>
          </p:cNvSpPr>
          <p:nvPr>
            <p:ph type="title"/>
          </p:nvPr>
        </p:nvSpPr>
        <p:spPr>
          <a:xfrm>
            <a:off x="-152400" y="17463"/>
            <a:ext cx="9448800" cy="11430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Nearside collimation: quantum interference of glue</a:t>
            </a:r>
          </a:p>
        </p:txBody>
      </p:sp>
      <p:pic>
        <p:nvPicPr>
          <p:cNvPr id="249858" name="Picture 8" descr="dum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2163763"/>
            <a:ext cx="91122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TextBox 6"/>
          <p:cNvSpPr txBox="1">
            <a:spLocks noChangeArrowheads="1"/>
          </p:cNvSpPr>
          <p:nvPr/>
        </p:nvSpPr>
        <p:spPr bwMode="auto">
          <a:xfrm>
            <a:off x="312738" y="1331913"/>
            <a:ext cx="8831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alibri" charset="0"/>
                <a:cs typeface="Calibri" charset="0"/>
              </a:rPr>
              <a:t>RG evolved leading Glasma contribution expressed in terms of </a:t>
            </a:r>
            <a:r>
              <a:rPr lang="ja-JP" altLang="en-US" b="1">
                <a:solidFill>
                  <a:srgbClr val="000000"/>
                </a:solidFill>
                <a:latin typeface="Calibri" charset="0"/>
                <a:cs typeface="Calibri" charset="0"/>
              </a:rPr>
              <a:t>“</a:t>
            </a:r>
            <a:r>
              <a:rPr lang="en-US" altLang="ja-JP" b="1">
                <a:solidFill>
                  <a:srgbClr val="0000FF"/>
                </a:solidFill>
                <a:latin typeface="Calibri" charset="0"/>
                <a:cs typeface="Calibri" charset="0"/>
              </a:rPr>
              <a:t>unintegrated gluon distributions</a:t>
            </a:r>
            <a:r>
              <a:rPr lang="ja-JP" altLang="en-US" b="1">
                <a:solidFill>
                  <a:srgbClr val="000000"/>
                </a:solidFill>
                <a:latin typeface="Calibri" charset="0"/>
                <a:cs typeface="Calibri" charset="0"/>
              </a:rPr>
              <a:t>”</a:t>
            </a:r>
            <a:r>
              <a:rPr lang="en-US" altLang="ja-JP" b="1">
                <a:solidFill>
                  <a:srgbClr val="000000"/>
                </a:solidFill>
                <a:latin typeface="Calibri" charset="0"/>
                <a:cs typeface="Calibri" charset="0"/>
              </a:rPr>
              <a:t> in the proton</a:t>
            </a:r>
            <a:endParaRPr lang="en-US" b="1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49860" name="TextBox 7"/>
          <p:cNvSpPr txBox="1">
            <a:spLocks noChangeArrowheads="1"/>
          </p:cNvSpPr>
          <p:nvPr/>
        </p:nvSpPr>
        <p:spPr bwMode="auto">
          <a:xfrm>
            <a:off x="4195763" y="873125"/>
            <a:ext cx="4948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8000"/>
                </a:solidFill>
                <a:latin typeface="Calibri" charset="0"/>
                <a:cs typeface="Calibri" charset="0"/>
              </a:rPr>
              <a:t>Dumitru,Dusling,Gelis,Jalilian-Marian,Lappi,RV, arXiv:1009.5295</a:t>
            </a:r>
          </a:p>
        </p:txBody>
      </p:sp>
      <p:pic>
        <p:nvPicPr>
          <p:cNvPr id="249861" name="Picture 9" descr="dum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23672"/>
          <a:stretch>
            <a:fillRect/>
          </a:stretch>
        </p:blipFill>
        <p:spPr bwMode="auto">
          <a:xfrm>
            <a:off x="4419600" y="2819400"/>
            <a:ext cx="191135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62" name="TextBox 13"/>
          <p:cNvSpPr txBox="1">
            <a:spLocks noChangeArrowheads="1"/>
          </p:cNvSpPr>
          <p:nvPr/>
        </p:nvSpPr>
        <p:spPr bwMode="auto">
          <a:xfrm>
            <a:off x="2514600" y="3505200"/>
            <a:ext cx="1285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alibri" charset="0"/>
                <a:cs typeface="Calibri" charset="0"/>
              </a:rPr>
              <a:t>Proton 1</a:t>
            </a:r>
          </a:p>
        </p:txBody>
      </p:sp>
      <p:sp>
        <p:nvSpPr>
          <p:cNvPr id="249863" name="TextBox 14"/>
          <p:cNvSpPr txBox="1">
            <a:spLocks noChangeArrowheads="1"/>
          </p:cNvSpPr>
          <p:nvPr/>
        </p:nvSpPr>
        <p:spPr bwMode="auto">
          <a:xfrm>
            <a:off x="2514600" y="4648200"/>
            <a:ext cx="1285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alibri" charset="0"/>
                <a:cs typeface="Calibri" charset="0"/>
              </a:rPr>
              <a:t>Proton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9230" y="5820343"/>
            <a:ext cx="8921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Calibri"/>
                <a:cs typeface="Calibri"/>
              </a:rPr>
              <a:t>This is an approximation to the “full </a:t>
            </a:r>
            <a:r>
              <a:rPr lang="en-US" sz="2400" b="1" dirty="0" err="1" smtClean="0">
                <a:solidFill>
                  <a:srgbClr val="008000"/>
                </a:solidFill>
                <a:latin typeface="Calibri"/>
                <a:cs typeface="Calibri"/>
              </a:rPr>
              <a:t>monty</a:t>
            </a:r>
            <a:r>
              <a:rPr lang="en-US" sz="2400" b="1" dirty="0" smtClean="0">
                <a:solidFill>
                  <a:srgbClr val="008000"/>
                </a:solidFill>
                <a:latin typeface="Calibri"/>
                <a:cs typeface="Calibri"/>
              </a:rPr>
              <a:t>”: valid for Λ</a:t>
            </a:r>
            <a:r>
              <a:rPr lang="en-US" sz="2400" b="1" baseline="-25000" dirty="0" smtClean="0">
                <a:solidFill>
                  <a:srgbClr val="008000"/>
                </a:solidFill>
                <a:latin typeface="Calibri"/>
                <a:cs typeface="Calibri"/>
              </a:rPr>
              <a:t>QCD</a:t>
            </a:r>
            <a:r>
              <a:rPr lang="en-US" sz="2400" b="1" dirty="0" smtClean="0">
                <a:solidFill>
                  <a:srgbClr val="008000"/>
                </a:solidFill>
                <a:latin typeface="Calibri"/>
                <a:cs typeface="Calibri"/>
              </a:rPr>
              <a:t> &lt; Q</a:t>
            </a:r>
            <a:r>
              <a:rPr lang="en-US" sz="2400" b="1" baseline="-25000" dirty="0" smtClean="0">
                <a:solidFill>
                  <a:srgbClr val="008000"/>
                </a:solidFill>
                <a:latin typeface="Calibri"/>
                <a:cs typeface="Calibri"/>
              </a:rPr>
              <a:t>S </a:t>
            </a:r>
            <a:r>
              <a:rPr lang="en-US" sz="2400" b="1" dirty="0" smtClean="0">
                <a:solidFill>
                  <a:srgbClr val="008000"/>
                </a:solidFill>
                <a:latin typeface="Calibri"/>
                <a:cs typeface="Calibri"/>
              </a:rPr>
              <a:t> ≤  </a:t>
            </a:r>
            <a:r>
              <a:rPr lang="en-US" sz="2400" b="1" dirty="0" err="1" smtClean="0">
                <a:solidFill>
                  <a:srgbClr val="008000"/>
                </a:solidFill>
                <a:latin typeface="Calibri"/>
                <a:cs typeface="Calibri"/>
              </a:rPr>
              <a:t>p</a:t>
            </a:r>
            <a:r>
              <a:rPr lang="en-US" sz="2400" b="1" baseline="-25000" dirty="0" err="1" smtClean="0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endParaRPr lang="en-US" sz="2400" b="1" baseline="-25000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008000"/>
                </a:solidFill>
                <a:latin typeface="Calibri"/>
                <a:cs typeface="Calibri"/>
              </a:rPr>
              <a:t>…</a:t>
            </a:r>
            <a:r>
              <a:rPr lang="en-US" sz="2400" b="1" i="1" dirty="0" smtClean="0">
                <a:solidFill>
                  <a:srgbClr val="008000"/>
                </a:solidFill>
                <a:latin typeface="Calibri"/>
                <a:cs typeface="Calibri"/>
              </a:rPr>
              <a:t>we will pay for this sin amply</a:t>
            </a:r>
            <a:endParaRPr lang="en-US" sz="2400" b="1" i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Title 1"/>
          <p:cNvSpPr>
            <a:spLocks noGrp="1"/>
          </p:cNvSpPr>
          <p:nvPr>
            <p:ph type="title"/>
          </p:nvPr>
        </p:nvSpPr>
        <p:spPr>
          <a:xfrm>
            <a:off x="312738" y="381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Collimated yield ?</a:t>
            </a:r>
          </a:p>
        </p:txBody>
      </p:sp>
      <p:pic>
        <p:nvPicPr>
          <p:cNvPr id="254978" name="Picture 8" descr="dum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984250"/>
            <a:ext cx="91122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79" name="Picture 7" descr="dum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r="2386"/>
          <a:stretch>
            <a:fillRect/>
          </a:stretch>
        </p:blipFill>
        <p:spPr bwMode="auto">
          <a:xfrm>
            <a:off x="1779588" y="2112963"/>
            <a:ext cx="600075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80" name="TextBox 8"/>
          <p:cNvSpPr txBox="1">
            <a:spLocks noChangeArrowheads="1"/>
          </p:cNvSpPr>
          <p:nvPr/>
        </p:nvSpPr>
        <p:spPr bwMode="auto">
          <a:xfrm>
            <a:off x="2590800" y="2209800"/>
            <a:ext cx="22949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660066"/>
                </a:solidFill>
                <a:latin typeface="Calibri" charset="0"/>
                <a:cs typeface="Calibri" charset="0"/>
              </a:rPr>
              <a:t>From RG evolution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660066"/>
                </a:solidFill>
                <a:latin typeface="Calibri" charset="0"/>
                <a:cs typeface="Calibri" charset="0"/>
              </a:rPr>
              <a:t>of </a:t>
            </a:r>
            <a:r>
              <a:rPr lang="en-US" sz="2000" b="1" dirty="0" smtClean="0">
                <a:solidFill>
                  <a:srgbClr val="660066"/>
                </a:solidFill>
                <a:latin typeface="Calibri" charset="0"/>
                <a:cs typeface="Calibri" charset="0"/>
              </a:rPr>
              <a:t>JIMWLK (BK)eqn.</a:t>
            </a:r>
            <a:endParaRPr lang="en-US" sz="2000" b="1" dirty="0">
              <a:solidFill>
                <a:srgbClr val="660066"/>
              </a:solidFill>
              <a:latin typeface="Calibri" charset="0"/>
              <a:cs typeface="Calibri" charset="0"/>
            </a:endParaRPr>
          </a:p>
        </p:txBody>
      </p:sp>
      <p:sp>
        <p:nvSpPr>
          <p:cNvPr id="254981" name="TextBox 15"/>
          <p:cNvSpPr txBox="1">
            <a:spLocks noChangeArrowheads="1"/>
          </p:cNvSpPr>
          <p:nvPr/>
        </p:nvSpPr>
        <p:spPr bwMode="auto">
          <a:xfrm>
            <a:off x="4551363" y="5510213"/>
            <a:ext cx="3789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alibri" charset="0"/>
                <a:cs typeface="Calibri" charset="0"/>
              </a:rPr>
              <a:t>| p</a:t>
            </a:r>
            <a:r>
              <a:rPr lang="en-US" b="1" baseline="-25000">
                <a:solidFill>
                  <a:srgbClr val="000000"/>
                </a:solidFill>
                <a:latin typeface="Calibri" charset="0"/>
                <a:cs typeface="Calibri" charset="0"/>
              </a:rPr>
              <a:t>T</a:t>
            </a:r>
            <a:r>
              <a:rPr lang="en-US" b="1">
                <a:solidFill>
                  <a:srgbClr val="000000"/>
                </a:solidFill>
                <a:latin typeface="Calibri" charset="0"/>
                <a:cs typeface="Calibri" charset="0"/>
              </a:rPr>
              <a:t>-k</a:t>
            </a:r>
            <a:r>
              <a:rPr lang="en-US" b="1" baseline="-25000">
                <a:solidFill>
                  <a:srgbClr val="000000"/>
                </a:solidFill>
                <a:latin typeface="Calibri" charset="0"/>
                <a:cs typeface="Calibri" charset="0"/>
              </a:rPr>
              <a:t>T</a:t>
            </a:r>
            <a:r>
              <a:rPr lang="en-US" b="1">
                <a:solidFill>
                  <a:srgbClr val="000000"/>
                </a:solidFill>
                <a:latin typeface="Calibri" charset="0"/>
                <a:cs typeface="Calibri" charset="0"/>
              </a:rPr>
              <a:t>| ~ |q</a:t>
            </a:r>
            <a:r>
              <a:rPr lang="en-US" b="1" baseline="-25000">
                <a:solidFill>
                  <a:srgbClr val="000000"/>
                </a:solidFill>
                <a:latin typeface="Calibri" charset="0"/>
                <a:cs typeface="Calibri" charset="0"/>
              </a:rPr>
              <a:t>T</a:t>
            </a:r>
            <a:r>
              <a:rPr lang="en-US" b="1">
                <a:solidFill>
                  <a:srgbClr val="000000"/>
                </a:solidFill>
                <a:latin typeface="Calibri" charset="0"/>
                <a:cs typeface="Calibri" charset="0"/>
              </a:rPr>
              <a:t>-k</a:t>
            </a:r>
            <a:r>
              <a:rPr lang="en-US" b="1" baseline="-25000">
                <a:solidFill>
                  <a:srgbClr val="000000"/>
                </a:solidFill>
                <a:latin typeface="Calibri" charset="0"/>
                <a:cs typeface="Calibri" charset="0"/>
              </a:rPr>
              <a:t>T</a:t>
            </a:r>
            <a:r>
              <a:rPr lang="en-US" b="1">
                <a:solidFill>
                  <a:srgbClr val="000000"/>
                </a:solidFill>
                <a:latin typeface="Calibri" charset="0"/>
                <a:cs typeface="Calibri" charset="0"/>
              </a:rPr>
              <a:t>| ~ |k</a:t>
            </a:r>
            <a:r>
              <a:rPr lang="en-US" b="1" baseline="-25000">
                <a:solidFill>
                  <a:srgbClr val="000000"/>
                </a:solidFill>
                <a:latin typeface="Calibri" charset="0"/>
                <a:cs typeface="Calibri" charset="0"/>
              </a:rPr>
              <a:t>T</a:t>
            </a:r>
            <a:r>
              <a:rPr lang="en-US" b="1">
                <a:solidFill>
                  <a:srgbClr val="000000"/>
                </a:solidFill>
                <a:latin typeface="Calibri" charset="0"/>
                <a:cs typeface="Calibri" charset="0"/>
              </a:rPr>
              <a:t>| ~ Q</a:t>
            </a:r>
            <a:r>
              <a:rPr lang="en-US" b="1" baseline="-25000">
                <a:solidFill>
                  <a:srgbClr val="000000"/>
                </a:solidFill>
                <a:latin typeface="Calibri" charset="0"/>
                <a:cs typeface="Calibri" charset="0"/>
              </a:rPr>
              <a:t>S</a:t>
            </a:r>
          </a:p>
        </p:txBody>
      </p:sp>
      <p:cxnSp>
        <p:nvCxnSpPr>
          <p:cNvPr id="254982" name="Straight Arrow Connector 27"/>
          <p:cNvCxnSpPr>
            <a:cxnSpLocks noChangeShapeType="1"/>
          </p:cNvCxnSpPr>
          <p:nvPr/>
        </p:nvCxnSpPr>
        <p:spPr bwMode="auto">
          <a:xfrm flipV="1">
            <a:off x="3349625" y="2917825"/>
            <a:ext cx="563563" cy="471488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4983" name="TextBox 28"/>
          <p:cNvSpPr txBox="1">
            <a:spLocks noChangeArrowheads="1"/>
          </p:cNvSpPr>
          <p:nvPr/>
        </p:nvSpPr>
        <p:spPr bwMode="auto">
          <a:xfrm>
            <a:off x="2895600" y="3276600"/>
            <a:ext cx="447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3366FF"/>
                </a:solidFill>
                <a:latin typeface="Calibri" charset="0"/>
                <a:cs typeface="Calibri" charset="0"/>
              </a:rPr>
              <a:t>Q</a:t>
            </a:r>
            <a:r>
              <a:rPr lang="en-US" sz="2000" b="1" baseline="-25000">
                <a:solidFill>
                  <a:srgbClr val="3366FF"/>
                </a:solidFill>
                <a:latin typeface="Calibri" charset="0"/>
                <a:cs typeface="Calibri" charset="0"/>
              </a:rPr>
              <a:t>0</a:t>
            </a:r>
          </a:p>
        </p:txBody>
      </p:sp>
      <p:sp>
        <p:nvSpPr>
          <p:cNvPr id="254984" name="TextBox 33"/>
          <p:cNvSpPr txBox="1">
            <a:spLocks noChangeArrowheads="1"/>
          </p:cNvSpPr>
          <p:nvPr/>
        </p:nvSpPr>
        <p:spPr bwMode="auto">
          <a:xfrm>
            <a:off x="828675" y="5510213"/>
            <a:ext cx="4146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alibri" charset="0"/>
                <a:cs typeface="Calibri" charset="0"/>
              </a:rPr>
              <a:t>Dominant contribution from </a:t>
            </a:r>
          </a:p>
        </p:txBody>
      </p:sp>
      <p:sp>
        <p:nvSpPr>
          <p:cNvPr id="254985" name="TextBox 34"/>
          <p:cNvSpPr txBox="1">
            <a:spLocks noChangeArrowheads="1"/>
          </p:cNvSpPr>
          <p:nvPr/>
        </p:nvSpPr>
        <p:spPr bwMode="auto">
          <a:xfrm>
            <a:off x="2117725" y="6061075"/>
            <a:ext cx="5324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  <a:latin typeface="Calibri" charset="0"/>
                <a:cs typeface="Calibri" charset="0"/>
              </a:rPr>
              <a:t>This gives a collimation for ΔΦ ≈ 0 and π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0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t="4288"/>
          <a:stretch>
            <a:fillRect/>
          </a:stretch>
        </p:blipFill>
        <p:spPr bwMode="auto">
          <a:xfrm>
            <a:off x="2743200" y="914400"/>
            <a:ext cx="2968625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0" name="TextBox 4"/>
          <p:cNvSpPr txBox="1">
            <a:spLocks noChangeArrowheads="1"/>
          </p:cNvSpPr>
          <p:nvPr/>
        </p:nvSpPr>
        <p:spPr bwMode="auto">
          <a:xfrm>
            <a:off x="927100" y="234950"/>
            <a:ext cx="7545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FF"/>
                </a:solidFill>
                <a:latin typeface="Calibri" charset="0"/>
                <a:cs typeface="Calibri" charset="0"/>
              </a:rPr>
              <a:t>Angular structure from (mini-) jet radiation</a:t>
            </a:r>
          </a:p>
        </p:txBody>
      </p:sp>
      <p:sp>
        <p:nvSpPr>
          <p:cNvPr id="247811" name="TextBox 5"/>
          <p:cNvSpPr txBox="1">
            <a:spLocks noChangeArrowheads="1"/>
          </p:cNvSpPr>
          <p:nvPr/>
        </p:nvSpPr>
        <p:spPr bwMode="auto">
          <a:xfrm>
            <a:off x="4495800" y="2286000"/>
            <a:ext cx="890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Calibri" charset="0"/>
                <a:cs typeface="Calibri" charset="0"/>
              </a:rPr>
              <a:t>G</a:t>
            </a:r>
            <a:r>
              <a:rPr lang="en-US" sz="2800" b="1" baseline="-25000">
                <a:solidFill>
                  <a:srgbClr val="000000"/>
                </a:solidFill>
                <a:latin typeface="Calibri" charset="0"/>
                <a:cs typeface="Calibri" charset="0"/>
              </a:rPr>
              <a:t>BFKL</a:t>
            </a:r>
          </a:p>
        </p:txBody>
      </p:sp>
      <p:sp>
        <p:nvSpPr>
          <p:cNvPr id="247812" name="TextBox 8"/>
          <p:cNvSpPr txBox="1">
            <a:spLocks noChangeArrowheads="1"/>
          </p:cNvSpPr>
          <p:nvPr/>
        </p:nvSpPr>
        <p:spPr bwMode="auto">
          <a:xfrm>
            <a:off x="914400" y="4800600"/>
            <a:ext cx="72310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  <a:latin typeface="Calibri" charset="0"/>
                <a:cs typeface="Calibri" charset="0"/>
              </a:rPr>
              <a:t>Mini-jets:  give a ΔΦ </a:t>
            </a:r>
            <a:r>
              <a:rPr lang="en-US" b="1">
                <a:solidFill>
                  <a:srgbClr val="0000FF"/>
                </a:solidFill>
                <a:latin typeface="Calibri" charset="0"/>
                <a:ea typeface="ＭＳ ゴシック" charset="0"/>
                <a:cs typeface="ＭＳ ゴシック" charset="0"/>
              </a:rPr>
              <a:t>≅ π collimation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FF"/>
              </a:solidFill>
              <a:latin typeface="Calibri" charset="0"/>
              <a:cs typeface="Calibri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  <a:latin typeface="Calibri" charset="0"/>
                <a:cs typeface="Calibri" charset="0"/>
              </a:rPr>
              <a:t>LHC p+p &amp; p+A “ridge” results test as well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  <a:latin typeface="Calibri" charset="0"/>
                <a:cs typeface="Calibri" charset="0"/>
              </a:rPr>
              <a:t> the structure of bremsstrahlung radiation between jets</a:t>
            </a:r>
          </a:p>
        </p:txBody>
      </p:sp>
      <p:sp>
        <p:nvSpPr>
          <p:cNvPr id="247813" name="TextBox 9"/>
          <p:cNvSpPr txBox="1">
            <a:spLocks noChangeArrowheads="1"/>
          </p:cNvSpPr>
          <p:nvPr/>
        </p:nvSpPr>
        <p:spPr bwMode="auto">
          <a:xfrm>
            <a:off x="5562600" y="1524000"/>
            <a:ext cx="34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6600"/>
                </a:solidFill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247814" name="TextBox 10"/>
          <p:cNvSpPr txBox="1">
            <a:spLocks noChangeArrowheads="1"/>
          </p:cNvSpPr>
          <p:nvPr/>
        </p:nvSpPr>
        <p:spPr bwMode="auto">
          <a:xfrm>
            <a:off x="5486400" y="2971800"/>
            <a:ext cx="34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6600"/>
                </a:solidFill>
                <a:latin typeface="Calibri" charset="0"/>
                <a:cs typeface="Calibri" charset="0"/>
              </a:rPr>
              <a:t>q</a:t>
            </a:r>
          </a:p>
        </p:txBody>
      </p:sp>
      <p:pic>
        <p:nvPicPr>
          <p:cNvPr id="247815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91000"/>
            <a:ext cx="6502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2276599"/>
            <a:ext cx="365997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      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Computed to NLL</a:t>
            </a:r>
          </a:p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Colferai,Schwennsen,Szymanowski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, 1002.1365</a:t>
            </a:r>
            <a:endParaRPr lang="en-US" sz="14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TextBox 12"/>
          <p:cNvSpPr txBox="1">
            <a:spLocks noChangeArrowheads="1"/>
          </p:cNvSpPr>
          <p:nvPr/>
        </p:nvSpPr>
        <p:spPr bwMode="auto">
          <a:xfrm>
            <a:off x="1371600" y="228600"/>
            <a:ext cx="6086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FF"/>
                </a:solidFill>
                <a:latin typeface="Calibri" charset="0"/>
                <a:cs typeface="Calibri" charset="0"/>
              </a:rPr>
              <a:t>Anatomy of long range collimation</a:t>
            </a:r>
          </a:p>
        </p:txBody>
      </p:sp>
      <p:pic>
        <p:nvPicPr>
          <p:cNvPr id="2488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295400"/>
            <a:ext cx="91440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Quantitative description of pp ridge</a:t>
            </a:r>
          </a:p>
        </p:txBody>
      </p:sp>
      <p:sp>
        <p:nvSpPr>
          <p:cNvPr id="194562" name="TextBox 3"/>
          <p:cNvSpPr txBox="1">
            <a:spLocks noChangeArrowheads="1"/>
          </p:cNvSpPr>
          <p:nvPr/>
        </p:nvSpPr>
        <p:spPr bwMode="auto">
          <a:xfrm>
            <a:off x="5851525" y="954088"/>
            <a:ext cx="268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8000"/>
                </a:solidFill>
                <a:latin typeface="Calibri" charset="0"/>
                <a:cs typeface="Calibri" charset="0"/>
              </a:rPr>
              <a:t>Dusling,RV:PRL108 (2012)262001</a:t>
            </a:r>
          </a:p>
        </p:txBody>
      </p:sp>
      <p:pic>
        <p:nvPicPr>
          <p:cNvPr id="19456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66800"/>
            <a:ext cx="49974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Rectangle 6"/>
          <p:cNvSpPr>
            <a:spLocks noChangeArrowheads="1"/>
          </p:cNvSpPr>
          <p:nvPr/>
        </p:nvSpPr>
        <p:spPr bwMode="auto">
          <a:xfrm>
            <a:off x="4800600" y="1219200"/>
            <a:ext cx="304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4565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502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2171700"/>
            <a:ext cx="41529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7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9738"/>
            <a:ext cx="43815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8" name="Rectangle 12"/>
          <p:cNvSpPr>
            <a:spLocks noChangeArrowheads="1"/>
          </p:cNvSpPr>
          <p:nvPr/>
        </p:nvSpPr>
        <p:spPr bwMode="auto">
          <a:xfrm>
            <a:off x="571500" y="2979738"/>
            <a:ext cx="4419600" cy="7620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9" name="TextBox 18"/>
          <p:cNvSpPr txBox="1">
            <a:spLocks noChangeArrowheads="1"/>
          </p:cNvSpPr>
          <p:nvPr/>
        </p:nvSpPr>
        <p:spPr bwMode="auto">
          <a:xfrm>
            <a:off x="5518150" y="3038475"/>
            <a:ext cx="3019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800000"/>
                </a:solidFill>
                <a:latin typeface="Calibri" charset="0"/>
                <a:cs typeface="Calibri" charset="0"/>
              </a:rPr>
              <a:t>Dependence on transverse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800000"/>
                </a:solidFill>
                <a:latin typeface="Calibri" charset="0"/>
                <a:cs typeface="Calibri" charset="0"/>
              </a:rPr>
              <a:t>area cancels in ratio…</a:t>
            </a:r>
          </a:p>
        </p:txBody>
      </p:sp>
      <p:sp>
        <p:nvSpPr>
          <p:cNvPr id="194570" name="TextBox 2"/>
          <p:cNvSpPr txBox="1">
            <a:spLocks noChangeArrowheads="1"/>
          </p:cNvSpPr>
          <p:nvPr/>
        </p:nvSpPr>
        <p:spPr bwMode="auto">
          <a:xfrm>
            <a:off x="762000" y="4648200"/>
            <a:ext cx="2862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0000"/>
                </a:solidFill>
                <a:latin typeface="Calibri" charset="0"/>
                <a:cs typeface="Calibri" charset="0"/>
              </a:rPr>
              <a:t>Rarer and rarer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0000"/>
                </a:solidFill>
                <a:latin typeface="Calibri" charset="0"/>
                <a:cs typeface="Calibri" charset="0"/>
              </a:rPr>
              <a:t>gluon configurations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0000"/>
                </a:solidFill>
                <a:latin typeface="Calibri" charset="0"/>
                <a:cs typeface="Calibri" charset="0"/>
              </a:rPr>
              <a:t>probed in the proton</a:t>
            </a:r>
          </a:p>
        </p:txBody>
      </p:sp>
      <p:pic>
        <p:nvPicPr>
          <p:cNvPr id="19457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t="917" r="1173"/>
          <a:stretch>
            <a:fillRect/>
          </a:stretch>
        </p:blipFill>
        <p:spPr bwMode="auto">
          <a:xfrm>
            <a:off x="4267200" y="3943350"/>
            <a:ext cx="43942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3" descr="ppcentral_matrix_zyam cop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1"/>
          <p:cNvSpPr>
            <a:spLocks noChangeArrowheads="1"/>
          </p:cNvSpPr>
          <p:nvPr/>
        </p:nvSpPr>
        <p:spPr bwMode="auto">
          <a:xfrm>
            <a:off x="4572000" y="20638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Calibri" charset="0"/>
              </a:rPr>
              <a:t>Dusling,RV,  PRD 87, 051502 (R) (2013); arXiv:1302.7018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Calibri" charset="0"/>
              </a:rPr>
              <a:t>                 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3" name="Picture 2" descr="Fig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54" name="Picture 17" descr="nch_models_pt0_NONE_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1524000"/>
            <a:ext cx="413385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5" name="Title 2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3600">
                <a:latin typeface="Times New Roman" charset="0"/>
                <a:ea typeface="ＭＳ Ｐゴシック" charset="0"/>
                <a:cs typeface="Times New Roman" charset="0"/>
              </a:rPr>
              <a:t>High Multiplicity pp collisions</a:t>
            </a:r>
          </a:p>
        </p:txBody>
      </p:sp>
      <p:sp>
        <p:nvSpPr>
          <p:cNvPr id="253956" name="Rectangle 17"/>
          <p:cNvSpPr>
            <a:spLocks noChangeArrowheads="1"/>
          </p:cNvSpPr>
          <p:nvPr/>
        </p:nvSpPr>
        <p:spPr bwMode="auto">
          <a:xfrm>
            <a:off x="9169400" y="5588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914400" y="5493603"/>
            <a:ext cx="7391400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26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0"/>
            <a:tileRect/>
          </a:gradFill>
          <a:ln w="9525">
            <a:noFill/>
            <a:miter lim="800000"/>
            <a:headEnd/>
            <a:tailEnd/>
          </a:ln>
          <a:effectLst>
            <a:glow rad="139700">
              <a:schemeClr val="accent6">
                <a:alpha val="75000"/>
              </a:schemeClr>
            </a:glo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prstClr val="black"/>
                </a:solidFill>
                <a:latin typeface="Comic Sans MS" charset="0"/>
                <a:ea typeface="Comic Sans MS" charset="0"/>
                <a:cs typeface="Comic Sans MS" charset="0"/>
              </a:rPr>
              <a:t>Very high particle density regime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Is there anything peculiar happening there?</a:t>
            </a:r>
          </a:p>
        </p:txBody>
      </p:sp>
      <p:sp>
        <p:nvSpPr>
          <p:cNvPr id="253960" name="Line 15"/>
          <p:cNvSpPr>
            <a:spLocks noChangeShapeType="1"/>
          </p:cNvSpPr>
          <p:nvPr/>
        </p:nvSpPr>
        <p:spPr bwMode="auto">
          <a:xfrm flipV="1">
            <a:off x="4648200" y="3370263"/>
            <a:ext cx="1752600" cy="2057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62" name="Text Box 16"/>
          <p:cNvSpPr txBox="1">
            <a:spLocks noChangeArrowheads="1"/>
          </p:cNvSpPr>
          <p:nvPr/>
        </p:nvSpPr>
        <p:spPr bwMode="auto">
          <a:xfrm>
            <a:off x="1905000" y="990601"/>
            <a:ext cx="5410200" cy="461665"/>
          </a:xfrm>
          <a:prstGeom prst="rect">
            <a:avLst/>
          </a:prstGeom>
          <a:gradFill flip="none" rotWithShape="1">
            <a:gsLst>
              <a:gs pos="64000">
                <a:schemeClr val="accent2">
                  <a:lumMod val="20000"/>
                  <a:lumOff val="80000"/>
                  <a:alpha val="78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glow rad="228600">
              <a:schemeClr val="accent5">
                <a:alpha val="75000"/>
              </a:schemeClr>
            </a:glow>
          </a:effectLst>
        </p:spPr>
        <p:txBody>
          <a:bodyPr anchor="ctr">
            <a:spAutoFit/>
          </a:bodyPr>
          <a:lstStyle/>
          <a:p>
            <a:pPr algn="ctr" defTabSz="9144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  <a:latin typeface="Comic Sans MS" charset="0"/>
                <a:ea typeface="Comic Sans MS" charset="0"/>
                <a:cs typeface="Comic Sans MS" charset="0"/>
              </a:rPr>
              <a:t>High Multiplicity events are rare in nature</a:t>
            </a:r>
          </a:p>
        </p:txBody>
      </p:sp>
      <p:sp>
        <p:nvSpPr>
          <p:cNvPr id="25396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0FC3BC-B705-A34A-9770-B1311482DF78}" type="slidenum">
              <a:rPr lang="en-US" sz="1200">
                <a:solidFill>
                  <a:srgbClr val="898989"/>
                </a:solidFill>
              </a:rPr>
              <a:pPr/>
              <a:t>3</a:t>
            </a:fld>
            <a:endParaRPr 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3705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5059" y="1404471"/>
            <a:ext cx="2418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Dusling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, 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Tribedy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,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Venugopalan</a:t>
            </a:r>
            <a:endParaRPr lang="en-US" sz="1400" b="1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aXiv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: 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1509.04410, PRD (2016)</a:t>
            </a:r>
            <a:endParaRPr lang="en-US" sz="14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7412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2112"/>
            <a:ext cx="8293100" cy="4279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3059" y="1432112"/>
            <a:ext cx="2781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CMS, arXiv:1510.03068, PRL (2016)</a:t>
            </a:r>
            <a:endParaRPr lang="en-US" sz="14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37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38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Striking results from LHC </a:t>
            </a:r>
            <a:r>
              <a:rPr lang="en-US" sz="3200" b="1" dirty="0" err="1" smtClean="0">
                <a:solidFill>
                  <a:srgbClr val="0000FF"/>
                </a:solidFill>
              </a:rPr>
              <a:t>p+A</a:t>
            </a:r>
            <a:r>
              <a:rPr lang="en-US" sz="3200" b="1" dirty="0" smtClean="0">
                <a:solidFill>
                  <a:srgbClr val="0000FF"/>
                </a:solidFill>
              </a:rPr>
              <a:t> collisions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438"/>
            <a:ext cx="9144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21458" y="5889385"/>
            <a:ext cx="73657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kern="1200" dirty="0" err="1">
                <a:latin typeface="Calibri" charset="0"/>
                <a:cs typeface="Calibri" charset="0"/>
              </a:rPr>
              <a:t>p+A</a:t>
            </a:r>
            <a:r>
              <a:rPr lang="en-US" sz="2400" b="1" kern="1200" dirty="0">
                <a:latin typeface="Calibri" charset="0"/>
                <a:cs typeface="Calibri" charset="0"/>
              </a:rPr>
              <a:t> ridge </a:t>
            </a:r>
            <a:r>
              <a:rPr lang="en-US" sz="2400" b="1" kern="1200" dirty="0" smtClean="0">
                <a:latin typeface="Calibri" charset="0"/>
                <a:cs typeface="Calibri" charset="0"/>
              </a:rPr>
              <a:t>much large than </a:t>
            </a:r>
            <a:r>
              <a:rPr lang="en-US" sz="2400" b="1" kern="1200" dirty="0" err="1" smtClean="0">
                <a:latin typeface="Calibri" charset="0"/>
                <a:cs typeface="Calibri" charset="0"/>
              </a:rPr>
              <a:t>p+p</a:t>
            </a:r>
            <a:r>
              <a:rPr lang="en-US" sz="2400" b="1" kern="1200" dirty="0" smtClean="0">
                <a:latin typeface="Calibri" charset="0"/>
                <a:cs typeface="Calibri" charset="0"/>
              </a:rPr>
              <a:t> at same multiplicity </a:t>
            </a:r>
          </a:p>
          <a:p>
            <a:r>
              <a:rPr lang="en-US" sz="2400" b="1" dirty="0">
                <a:latin typeface="Calibri" charset="0"/>
                <a:cs typeface="Calibri" charset="0"/>
              </a:rPr>
              <a:t>a</a:t>
            </a:r>
            <a:r>
              <a:rPr lang="en-US" sz="2400" b="1" dirty="0" smtClean="0">
                <a:latin typeface="Calibri" charset="0"/>
                <a:cs typeface="Calibri" charset="0"/>
              </a:rPr>
              <a:t>nd </a:t>
            </a:r>
            <a:r>
              <a:rPr lang="en-US" sz="2400" b="1" kern="1200" dirty="0" smtClean="0">
                <a:latin typeface="Calibri" charset="0"/>
                <a:cs typeface="Calibri" charset="0"/>
              </a:rPr>
              <a:t>nearly </a:t>
            </a:r>
            <a:r>
              <a:rPr lang="en-US" sz="2400" b="1" kern="1200" dirty="0">
                <a:latin typeface="Calibri" charset="0"/>
                <a:cs typeface="Calibri" charset="0"/>
              </a:rPr>
              <a:t>as large as that in peripheral </a:t>
            </a:r>
            <a:r>
              <a:rPr lang="en-US" sz="2400" b="1" kern="1200" dirty="0" err="1">
                <a:latin typeface="Calibri" charset="0"/>
                <a:cs typeface="Calibri" charset="0"/>
              </a:rPr>
              <a:t>Pb+</a:t>
            </a:r>
            <a:r>
              <a:rPr lang="en-US" sz="2400" b="1" kern="1200" dirty="0" err="1" smtClean="0">
                <a:latin typeface="Calibri" charset="0"/>
                <a:cs typeface="Calibri" charset="0"/>
              </a:rPr>
              <a:t>Pb</a:t>
            </a:r>
            <a:r>
              <a:rPr lang="en-US" sz="2400" b="1" kern="1200" dirty="0" smtClean="0">
                <a:latin typeface="Calibri" charset="0"/>
                <a:cs typeface="Calibri" charset="0"/>
              </a:rPr>
              <a:t> collisions</a:t>
            </a:r>
            <a:endParaRPr lang="en-US" sz="2400" b="1" kern="1200" dirty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09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S</a:t>
            </a:r>
            <a:r>
              <a:rPr lang="en-US" sz="3200" b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ystematics </a:t>
            </a:r>
            <a:r>
              <a:rPr lang="en-US" sz="3200" b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of </a:t>
            </a:r>
            <a:r>
              <a:rPr lang="en-US" sz="3200" b="1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p+Pb</a:t>
            </a:r>
            <a:r>
              <a:rPr lang="en-US" sz="3200" b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 associated yield</a:t>
            </a:r>
          </a:p>
        </p:txBody>
      </p:sp>
      <p:sp>
        <p:nvSpPr>
          <p:cNvPr id="201730" name="TextBox 3"/>
          <p:cNvSpPr txBox="1">
            <a:spLocks noChangeArrowheads="1"/>
          </p:cNvSpPr>
          <p:nvPr/>
        </p:nvSpPr>
        <p:spPr bwMode="auto">
          <a:xfrm>
            <a:off x="6888163" y="873125"/>
            <a:ext cx="1935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8000"/>
                </a:solidFill>
                <a:latin typeface="Calibri" charset="0"/>
                <a:cs typeface="Calibri" charset="0"/>
              </a:rPr>
              <a:t>Dusling, RV: 1211.3701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8000"/>
                </a:solidFill>
                <a:latin typeface="Calibri" charset="0"/>
                <a:cs typeface="Calibri" charset="0"/>
              </a:rPr>
              <a:t>                        1302.7018</a:t>
            </a:r>
          </a:p>
        </p:txBody>
      </p:sp>
      <p:pic>
        <p:nvPicPr>
          <p:cNvPr id="201731" name="Picture 1" descr="ay_pT_data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990600"/>
            <a:ext cx="390842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1676400"/>
            <a:ext cx="51943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extBox 1"/>
          <p:cNvSpPr txBox="1">
            <a:spLocks noChangeArrowheads="1"/>
          </p:cNvSpPr>
          <p:nvPr/>
        </p:nvSpPr>
        <p:spPr bwMode="auto">
          <a:xfrm>
            <a:off x="1905000" y="304800"/>
            <a:ext cx="4872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FF"/>
                </a:solidFill>
                <a:latin typeface="Calibri" charset="0"/>
                <a:cs typeface="Calibri" charset="0"/>
              </a:rPr>
              <a:t>“Jet subtracted” p+Pb ridge</a:t>
            </a:r>
          </a:p>
        </p:txBody>
      </p:sp>
      <p:pic>
        <p:nvPicPr>
          <p:cNvPr id="2037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" t="4054" r="2110"/>
          <a:stretch>
            <a:fillRect/>
          </a:stretch>
        </p:blipFill>
        <p:spPr bwMode="auto">
          <a:xfrm>
            <a:off x="228600" y="1143000"/>
            <a:ext cx="3262313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3653" r="1505" b="2522"/>
          <a:stretch>
            <a:fillRect/>
          </a:stretch>
        </p:blipFill>
        <p:spPr bwMode="auto">
          <a:xfrm>
            <a:off x="3657600" y="1143000"/>
            <a:ext cx="53879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Box 1"/>
          <p:cNvSpPr txBox="1">
            <a:spLocks noChangeArrowheads="1"/>
          </p:cNvSpPr>
          <p:nvPr/>
        </p:nvSpPr>
        <p:spPr bwMode="auto">
          <a:xfrm>
            <a:off x="533400" y="4114800"/>
            <a:ext cx="25987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charset="0"/>
                <a:cs typeface="Calibri" charset="0"/>
              </a:rPr>
              <a:t>Similar subtraction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charset="0"/>
                <a:cs typeface="Calibri" charset="0"/>
              </a:rPr>
              <a:t>in RHIC d+Au to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charset="0"/>
                <a:cs typeface="Calibri" charset="0"/>
              </a:rPr>
              <a:t>extract ridge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itle 1"/>
          <p:cNvSpPr>
            <a:spLocks noGrp="1"/>
          </p:cNvSpPr>
          <p:nvPr>
            <p:ph type="title"/>
          </p:nvPr>
        </p:nvSpPr>
        <p:spPr>
          <a:xfrm>
            <a:off x="685800" y="30163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 v</a:t>
            </a:r>
            <a:r>
              <a:rPr lang="en-US" sz="3200" b="1" baseline="-250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3</a:t>
            </a:r>
            <a:r>
              <a:rPr lang="en-US" sz="3200" b="1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 in </a:t>
            </a:r>
            <a:r>
              <a:rPr lang="en-US" sz="3200" b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LHC </a:t>
            </a:r>
            <a:r>
              <a:rPr lang="en-US" sz="3200" b="1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pA</a:t>
            </a:r>
            <a:r>
              <a:rPr lang="en-US" sz="3200" b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 collisions</a:t>
            </a:r>
          </a:p>
        </p:txBody>
      </p:sp>
      <p:sp>
        <p:nvSpPr>
          <p:cNvPr id="204802" name="TextBox 4"/>
          <p:cNvSpPr txBox="1">
            <a:spLocks noChangeArrowheads="1"/>
          </p:cNvSpPr>
          <p:nvPr/>
        </p:nvSpPr>
        <p:spPr bwMode="auto">
          <a:xfrm>
            <a:off x="6934200" y="990600"/>
            <a:ext cx="1338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8000"/>
                </a:solidFill>
                <a:latin typeface="Calibri" charset="0"/>
                <a:cs typeface="Calibri" charset="0"/>
              </a:rPr>
              <a:t>CMS 1305.0609</a:t>
            </a:r>
          </a:p>
        </p:txBody>
      </p:sp>
      <p:sp>
        <p:nvSpPr>
          <p:cNvPr id="204803" name="TextBox 2"/>
          <p:cNvSpPr txBox="1">
            <a:spLocks noChangeArrowheads="1"/>
          </p:cNvSpPr>
          <p:nvPr/>
        </p:nvSpPr>
        <p:spPr bwMode="auto">
          <a:xfrm>
            <a:off x="1219200" y="4724400"/>
            <a:ext cx="6641186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v</a:t>
            </a:r>
            <a:r>
              <a:rPr lang="en-US" b="1" baseline="-25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3</a:t>
            </a:r>
            <a:r>
              <a:rPr lang="en-US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&gt; 0 not obviously obtained from  </a:t>
            </a:r>
            <a:r>
              <a:rPr lang="en-US" b="1" dirty="0" err="1" smtClean="0">
                <a:solidFill>
                  <a:srgbClr val="000000"/>
                </a:solidFill>
                <a:latin typeface="Calibri" charset="0"/>
                <a:cs typeface="Calibri" charset="0"/>
              </a:rPr>
              <a:t>Glasma</a:t>
            </a:r>
            <a:r>
              <a:rPr lang="en-US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graphs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r>
              <a:rPr lang="en-US" b="1" i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in </a:t>
            </a:r>
            <a:r>
              <a:rPr lang="en-US" b="1" i="1" dirty="0" err="1" smtClean="0">
                <a:solidFill>
                  <a:srgbClr val="0000FF"/>
                </a:solidFill>
                <a:latin typeface="Calibri" charset="0"/>
                <a:cs typeface="Calibri" charset="0"/>
              </a:rPr>
              <a:t>k</a:t>
            </a:r>
            <a:r>
              <a:rPr lang="en-US" b="1" i="1" baseline="-25000" dirty="0" err="1" smtClean="0">
                <a:solidFill>
                  <a:srgbClr val="0000FF"/>
                </a:solidFill>
                <a:latin typeface="Calibri" charset="0"/>
                <a:cs typeface="Calibri" charset="0"/>
              </a:rPr>
              <a:t>T</a:t>
            </a:r>
            <a:r>
              <a:rPr lang="en-US" b="1" i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 factorization approximation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Only even moments obtained…problematic for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 charset="0"/>
                <a:cs typeface="Calibri" charset="0"/>
              </a:rPr>
              <a:t>i</a:t>
            </a:r>
            <a:r>
              <a:rPr lang="en-US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nitial state approaches ?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20480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3" r="580"/>
          <a:stretch>
            <a:fillRect/>
          </a:stretch>
        </p:blipFill>
        <p:spPr bwMode="auto">
          <a:xfrm>
            <a:off x="304800" y="1295400"/>
            <a:ext cx="81486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Higher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cumulants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 of elliptic flow</a:t>
            </a:r>
            <a:endParaRPr lang="en-US" sz="3200" b="1" baseline="-25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3259" r="6213" b="7649"/>
          <a:stretch/>
        </p:blipFill>
        <p:spPr>
          <a:xfrm>
            <a:off x="2988962" y="1718678"/>
            <a:ext cx="6005626" cy="2853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034" y="1340441"/>
            <a:ext cx="3416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/>
                <a:cs typeface="ＭＳ Ｐゴシック"/>
              </a:rPr>
              <a:t>A number of simple models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ea typeface="ＭＳ Ｐゴシック"/>
                <a:cs typeface="ＭＳ Ｐゴシック"/>
              </a:rPr>
              <a:t>of</a:t>
            </a: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  <a:ea typeface="ＭＳ Ｐゴシック"/>
                <a:cs typeface="ＭＳ Ｐゴシック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/>
                <a:cs typeface="ＭＳ Ｐゴシック"/>
              </a:rPr>
              <a:t>eccentricities give 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8" y="2245826"/>
            <a:ext cx="2642304" cy="320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034" y="2880772"/>
            <a:ext cx="2073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  <a:ea typeface="ＭＳ Ｐゴシック"/>
                <a:cs typeface="ＭＳ Ｐゴシック"/>
              </a:rPr>
              <a:t>“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/>
                <a:cs typeface="ＭＳ Ｐゴシック"/>
              </a:rPr>
              <a:t>Linear response” 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4" y="3488397"/>
            <a:ext cx="2520243" cy="3237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6658" y="4705351"/>
            <a:ext cx="47632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Natural in hydro… more generic ?</a:t>
            </a:r>
            <a:endParaRPr lang="en-US" sz="1400" b="1" dirty="0" smtClean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  <a:p>
            <a:endParaRPr lang="en-US" sz="1400" b="1" dirty="0" smtClean="0">
              <a:solidFill>
                <a:srgbClr val="008000"/>
              </a:solidFill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609" y="583448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Bzdak,Bozek,McLerran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arXiv:1311.7325</a:t>
            </a:r>
          </a:p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Bzdak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Skokov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arXiv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: 1312.7349</a:t>
            </a:r>
          </a:p>
          <a:p>
            <a:r>
              <a:rPr lang="en-US" sz="1400" b="1" dirty="0">
                <a:solidFill>
                  <a:srgbClr val="008000"/>
                </a:solidFill>
                <a:latin typeface="Calibri"/>
              </a:rPr>
              <a:t>Li,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Ollitrault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arXiv:1312.6555, </a:t>
            </a:r>
            <a:endParaRPr lang="en-US" sz="1400" b="1" dirty="0" smtClean="0">
              <a:solidFill>
                <a:srgbClr val="008000"/>
              </a:solidFill>
              <a:latin typeface="Calibri"/>
            </a:endParaRPr>
          </a:p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Basar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,Teaney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arXiv:1312.6770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800" y="1461247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Collective flow in small size systems?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48" y="2301170"/>
            <a:ext cx="4922122" cy="3952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185" y="2783541"/>
            <a:ext cx="4232815" cy="2326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348" y="5946310"/>
            <a:ext cx="2974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kern="1200" dirty="0" err="1" smtClean="0">
                <a:solidFill>
                  <a:srgbClr val="008000"/>
                </a:solidFill>
                <a:latin typeface="Calibri"/>
                <a:cs typeface="Calibri"/>
              </a:rPr>
              <a:t>Bozek,Broniowski,Torrieri</a:t>
            </a:r>
            <a:r>
              <a:rPr lang="en-US" sz="1400" b="1" kern="1200" dirty="0" smtClean="0">
                <a:solidFill>
                  <a:srgbClr val="008000"/>
                </a:solidFill>
                <a:latin typeface="Calibri"/>
                <a:cs typeface="Calibri"/>
              </a:rPr>
              <a:t>, 1307.5060</a:t>
            </a:r>
          </a:p>
          <a:p>
            <a:r>
              <a:rPr lang="en-US" sz="1400" b="1" kern="1200" dirty="0" smtClean="0">
                <a:solidFill>
                  <a:srgbClr val="008000"/>
                </a:solidFill>
                <a:latin typeface="Calibri"/>
                <a:cs typeface="Calibri"/>
              </a:rPr>
              <a:t>Werner et al., 1307.4379</a:t>
            </a:r>
            <a:endParaRPr lang="en-US" sz="1400" b="1" kern="12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22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Studies of small size systems at RHIC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15"/>
          <a:stretch/>
        </p:blipFill>
        <p:spPr>
          <a:xfrm>
            <a:off x="0" y="1069198"/>
            <a:ext cx="3302000" cy="5788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547"/>
          <a:stretch/>
        </p:blipFill>
        <p:spPr>
          <a:xfrm>
            <a:off x="3302000" y="1181101"/>
            <a:ext cx="5842000" cy="56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4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799" y="2482046"/>
            <a:ext cx="8654638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Hydrodynamics in small systems?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0149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Title 1"/>
          <p:cNvSpPr>
            <a:spLocks noGrp="1"/>
          </p:cNvSpPr>
          <p:nvPr>
            <p:ph type="title"/>
          </p:nvPr>
        </p:nvSpPr>
        <p:spPr>
          <a:xfrm>
            <a:off x="438150" y="26473"/>
            <a:ext cx="8229600" cy="859118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Two particle correlations: CMS results</a:t>
            </a:r>
          </a:p>
        </p:txBody>
      </p:sp>
      <p:grpSp>
        <p:nvGrpSpPr>
          <p:cNvPr id="260098" name="Group 6"/>
          <p:cNvGrpSpPr>
            <a:grpSpLocks/>
          </p:cNvGrpSpPr>
          <p:nvPr/>
        </p:nvGrpSpPr>
        <p:grpSpPr bwMode="auto">
          <a:xfrm>
            <a:off x="4100513" y="847725"/>
            <a:ext cx="4986337" cy="4791075"/>
            <a:chOff x="4100513" y="1066800"/>
            <a:chExt cx="4986337" cy="4791075"/>
          </a:xfrm>
        </p:grpSpPr>
        <p:pic>
          <p:nvPicPr>
            <p:cNvPr id="260110" name="Picture 9" descr="compare_corr_2D_PPData_Minbias_7TeV_pad3_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950" y="1625600"/>
              <a:ext cx="4446588" cy="423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0111" name="AutoShape 18"/>
            <p:cNvSpPr>
              <a:spLocks noChangeArrowheads="1"/>
            </p:cNvSpPr>
            <p:nvPr/>
          </p:nvSpPr>
          <p:spPr bwMode="auto">
            <a:xfrm>
              <a:off x="4572000" y="1543050"/>
              <a:ext cx="4514850" cy="3976688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0112" name="Text Box 19"/>
            <p:cNvSpPr txBox="1">
              <a:spLocks noChangeArrowheads="1"/>
            </p:cNvSpPr>
            <p:nvPr/>
          </p:nvSpPr>
          <p:spPr bwMode="auto">
            <a:xfrm>
              <a:off x="7086600" y="1066800"/>
              <a:ext cx="19462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i="1" dirty="0">
                  <a:solidFill>
                    <a:srgbClr val="0000FF"/>
                  </a:solidFill>
                </a:rPr>
                <a:t>“</a:t>
              </a:r>
              <a:r>
                <a:rPr lang="en-US" altLang="ja-JP" i="1" dirty="0">
                  <a:solidFill>
                    <a:srgbClr val="0000FF"/>
                  </a:solidFill>
                </a:rPr>
                <a:t>Discovery</a:t>
              </a:r>
              <a:r>
                <a:rPr lang="ja-JP" altLang="en-US" i="1" dirty="0">
                  <a:solidFill>
                    <a:srgbClr val="0000FF"/>
                  </a:solidFill>
                </a:rPr>
                <a:t>”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  <p:sp>
          <p:nvSpPr>
            <p:cNvPr id="11" name="AutoShape 16"/>
            <p:cNvSpPr>
              <a:spLocks noChangeArrowheads="1"/>
            </p:cNvSpPr>
            <p:nvPr/>
          </p:nvSpPr>
          <p:spPr bwMode="auto">
            <a:xfrm rot="5400000">
              <a:off x="4375945" y="4749006"/>
              <a:ext cx="614362" cy="1165225"/>
            </a:xfrm>
            <a:prstGeom prst="can">
              <a:avLst>
                <a:gd name="adj" fmla="val 50102"/>
              </a:avLst>
            </a:prstGeom>
            <a:gradFill flip="none" rotWithShape="1">
              <a:gsLst>
                <a:gs pos="14000">
                  <a:srgbClr val="00FF00"/>
                </a:gs>
                <a:gs pos="87000">
                  <a:srgbClr val="0000FF"/>
                </a:gs>
                <a:gs pos="47000">
                  <a:srgbClr val="50D8FF"/>
                </a:gs>
              </a:gsLst>
              <a:lin ang="0" scaled="1"/>
              <a:tileRect/>
            </a:gradFill>
            <a:ln>
              <a:solidFill>
                <a:srgbClr val="008000"/>
              </a:solidFill>
              <a:headEnd/>
              <a:tailEnd/>
            </a:ln>
            <a:effectLst>
              <a:outerShdw blurRad="40000" dist="20000" dir="5400000" sx="106000" sy="106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260114" name="Line 19"/>
            <p:cNvGrpSpPr>
              <a:grpSpLocks/>
            </p:cNvGrpSpPr>
            <p:nvPr/>
          </p:nvGrpSpPr>
          <p:grpSpPr bwMode="auto">
            <a:xfrm>
              <a:off x="4260850" y="4492625"/>
              <a:ext cx="622300" cy="622300"/>
              <a:chOff x="2296" y="2830"/>
              <a:chExt cx="392" cy="392"/>
            </a:xfrm>
          </p:grpSpPr>
          <p:pic>
            <p:nvPicPr>
              <p:cNvPr id="260115" name="Line 1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830"/>
                <a:ext cx="392" cy="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0116" name="Text Box 21"/>
              <p:cNvSpPr txBox="1">
                <a:spLocks noChangeArrowheads="1" noChangeShapeType="1"/>
              </p:cNvSpPr>
              <p:nvPr/>
            </p:nvSpPr>
            <p:spPr bwMode="auto">
              <a:xfrm rot="10800000">
                <a:off x="2492" y="3166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5" name="Line 17"/>
          <p:cNvSpPr>
            <a:spLocks noChangeShapeType="1"/>
          </p:cNvSpPr>
          <p:nvPr/>
        </p:nvSpPr>
        <p:spPr bwMode="auto">
          <a:xfrm flipH="1" flipV="1">
            <a:off x="3962400" y="4856729"/>
            <a:ext cx="411126" cy="169636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stealth" w="lg" len="lg"/>
          </a:ln>
          <a:effectLst>
            <a:glow rad="50800">
              <a:srgbClr val="FFFF00">
                <a:alpha val="75000"/>
              </a:srgbClr>
            </a:glo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V="1">
            <a:off x="4900428" y="4856729"/>
            <a:ext cx="479647" cy="184604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stealth" w="lg" len="lg"/>
          </a:ln>
          <a:effectLst>
            <a:glow rad="50800">
              <a:srgbClr val="FFFF00">
                <a:alpha val="75000"/>
              </a:srgbClr>
            </a:glo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 flipV="1">
            <a:off x="4694865" y="4801847"/>
            <a:ext cx="205563" cy="209550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stealth" w="lg" len="lg"/>
          </a:ln>
          <a:effectLst>
            <a:glow rad="50800">
              <a:srgbClr val="FFFF00">
                <a:alpha val="75000"/>
              </a:srgbClr>
            </a:glo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60108" name="Picture 18" descr="dum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" y="2206253"/>
            <a:ext cx="3916363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304800" y="820365"/>
            <a:ext cx="2327275" cy="1385888"/>
            <a:chOff x="1200" y="600"/>
            <a:chExt cx="1588" cy="873"/>
          </a:xfrm>
        </p:grpSpPr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2016" y="960"/>
              <a:ext cx="62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99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associated</a:t>
              </a:r>
            </a:p>
          </p:txBody>
        </p:sp>
        <p:grpSp>
          <p:nvGrpSpPr>
            <p:cNvPr id="20" name="Group 6"/>
            <p:cNvGrpSpPr>
              <a:grpSpLocks/>
            </p:cNvGrpSpPr>
            <p:nvPr/>
          </p:nvGrpSpPr>
          <p:grpSpPr bwMode="auto">
            <a:xfrm>
              <a:off x="1200" y="618"/>
              <a:ext cx="1113" cy="855"/>
              <a:chOff x="802" y="747"/>
              <a:chExt cx="1047" cy="812"/>
            </a:xfrm>
          </p:grpSpPr>
          <p:sp>
            <p:nvSpPr>
              <p:cNvPr id="22" name="Line 7"/>
              <p:cNvSpPr>
                <a:spLocks noChangeShapeType="1"/>
              </p:cNvSpPr>
              <p:nvPr/>
            </p:nvSpPr>
            <p:spPr bwMode="auto">
              <a:xfrm>
                <a:off x="1282" y="1056"/>
                <a:ext cx="172" cy="377"/>
              </a:xfrm>
              <a:prstGeom prst="line">
                <a:avLst/>
              </a:prstGeom>
              <a:noFill/>
              <a:ln w="28575">
                <a:solidFill>
                  <a:srgbClr val="990000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" name="Line 8"/>
              <p:cNvSpPr>
                <a:spLocks noChangeShapeType="1"/>
              </p:cNvSpPr>
              <p:nvPr/>
            </p:nvSpPr>
            <p:spPr bwMode="auto">
              <a:xfrm>
                <a:off x="1282" y="1056"/>
                <a:ext cx="206" cy="137"/>
              </a:xfrm>
              <a:prstGeom prst="lin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Line 9"/>
              <p:cNvSpPr>
                <a:spLocks noChangeShapeType="1"/>
              </p:cNvSpPr>
              <p:nvPr/>
            </p:nvSpPr>
            <p:spPr bwMode="auto">
              <a:xfrm flipH="1" flipV="1">
                <a:off x="1008" y="747"/>
                <a:ext cx="274" cy="309"/>
              </a:xfrm>
              <a:prstGeom prst="lin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 flipH="1" flipV="1">
                <a:off x="1248" y="816"/>
                <a:ext cx="34" cy="240"/>
              </a:xfrm>
              <a:prstGeom prst="lin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Freeform 11"/>
              <p:cNvSpPr>
                <a:spLocks/>
              </p:cNvSpPr>
              <p:nvPr/>
            </p:nvSpPr>
            <p:spPr bwMode="auto">
              <a:xfrm>
                <a:off x="1385" y="1159"/>
                <a:ext cx="40" cy="102"/>
              </a:xfrm>
              <a:custGeom>
                <a:avLst/>
                <a:gdLst>
                  <a:gd name="T0" fmla="*/ 48 w 56"/>
                  <a:gd name="T1" fmla="*/ 0 h 144"/>
                  <a:gd name="T2" fmla="*/ 48 w 56"/>
                  <a:gd name="T3" fmla="*/ 96 h 144"/>
                  <a:gd name="T4" fmla="*/ 0 w 56"/>
                  <a:gd name="T5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144">
                    <a:moveTo>
                      <a:pt x="48" y="0"/>
                    </a:moveTo>
                    <a:cubicBezTo>
                      <a:pt x="52" y="36"/>
                      <a:pt x="56" y="72"/>
                      <a:pt x="48" y="96"/>
                    </a:cubicBezTo>
                    <a:cubicBezTo>
                      <a:pt x="40" y="120"/>
                      <a:pt x="8" y="136"/>
                      <a:pt x="0" y="144"/>
                    </a:cubicBezTo>
                  </a:path>
                </a:pathLst>
              </a:cu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Text Box 12"/>
              <p:cNvSpPr txBox="1">
                <a:spLocks noChangeArrowheads="1"/>
              </p:cNvSpPr>
              <p:nvPr/>
            </p:nvSpPr>
            <p:spPr bwMode="auto">
              <a:xfrm>
                <a:off x="1378" y="1193"/>
                <a:ext cx="343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000099"/>
                    </a:solidFill>
                    <a:latin typeface="Symbol" charset="0"/>
                    <a:ea typeface="ＭＳ Ｐゴシック" charset="0"/>
                    <a:cs typeface="ＭＳ Ｐゴシック" charset="0"/>
                  </a:rPr>
                  <a:t>Dj</a:t>
                </a:r>
              </a:p>
            </p:txBody>
          </p:sp>
          <p:sp>
            <p:nvSpPr>
              <p:cNvPr id="28" name="Text Box 13"/>
              <p:cNvSpPr txBox="1">
                <a:spLocks noChangeArrowheads="1"/>
              </p:cNvSpPr>
              <p:nvPr/>
            </p:nvSpPr>
            <p:spPr bwMode="auto">
              <a:xfrm>
                <a:off x="1453" y="1395"/>
                <a:ext cx="396" cy="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99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trigger</a:t>
                </a:r>
              </a:p>
            </p:txBody>
          </p:sp>
          <p:sp>
            <p:nvSpPr>
              <p:cNvPr id="29" name="Line 14"/>
              <p:cNvSpPr>
                <a:spLocks noChangeShapeType="1"/>
              </p:cNvSpPr>
              <p:nvPr/>
            </p:nvSpPr>
            <p:spPr bwMode="auto">
              <a:xfrm>
                <a:off x="802" y="1056"/>
                <a:ext cx="44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Line 15"/>
              <p:cNvSpPr>
                <a:spLocks noChangeShapeType="1"/>
              </p:cNvSpPr>
              <p:nvPr/>
            </p:nvSpPr>
            <p:spPr bwMode="auto">
              <a:xfrm flipH="1">
                <a:off x="1316" y="1056"/>
                <a:ext cx="4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1968" y="600"/>
              <a:ext cx="82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CC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Di-hadron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CC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correlations</a:t>
              </a:r>
              <a:endParaRPr lang="en-US" dirty="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03187" y="5638800"/>
            <a:ext cx="90408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Observation </a:t>
            </a:r>
            <a:r>
              <a:rPr lang="en-US" b="1" dirty="0"/>
              <a:t>of Long-Range Near-Side Angular Correlations in Proton-Proton Collisions at the LHC </a:t>
            </a:r>
            <a:r>
              <a:rPr lang="en-US" b="1" dirty="0" smtClean="0"/>
              <a:t> </a:t>
            </a:r>
            <a:r>
              <a:rPr lang="en-US" dirty="0" smtClean="0">
                <a:hlinkClick r:id="rId5"/>
              </a:rPr>
              <a:t>CMS </a:t>
            </a:r>
            <a:r>
              <a:rPr lang="en-US" dirty="0">
                <a:hlinkClick r:id="rId5"/>
              </a:rPr>
              <a:t>Collaboration (</a:t>
            </a:r>
            <a:r>
              <a:rPr lang="en-US" dirty="0">
                <a:hlinkClick r:id="rId6"/>
              </a:rPr>
              <a:t>Vardan Khachatryan (</a:t>
            </a:r>
            <a:r>
              <a:rPr lang="en-US" dirty="0">
                <a:hlinkClick r:id="rId7"/>
              </a:rPr>
              <a:t>Yerevan Phys. Inst.)</a:t>
            </a:r>
            <a:r>
              <a:rPr lang="en-US" i="1" dirty="0"/>
              <a:t> et al.). </a:t>
            </a:r>
            <a:r>
              <a:rPr lang="en-US" b="1" dirty="0" smtClean="0"/>
              <a:t>JHEP </a:t>
            </a:r>
            <a:r>
              <a:rPr lang="en-US" b="1" dirty="0"/>
              <a:t>1009 (2010) 091</a:t>
            </a:r>
            <a:r>
              <a:rPr lang="en-US" dirty="0"/>
              <a:t> </a:t>
            </a:r>
          </a:p>
          <a:p>
            <a:r>
              <a:rPr lang="en-US" u="sng" dirty="0" smtClean="0">
                <a:hlinkClick r:id="rId8"/>
              </a:rPr>
              <a:t> </a:t>
            </a:r>
            <a:r>
              <a:rPr lang="en-US" u="sng" dirty="0">
                <a:hlinkClick r:id="rId9"/>
              </a:rPr>
              <a:t>Cited by 448 </a:t>
            </a:r>
            <a:r>
              <a:rPr lang="en-US" u="sng" dirty="0" smtClean="0">
                <a:hlinkClick r:id="rId9"/>
              </a:rPr>
              <a:t>records</a:t>
            </a:r>
            <a:endParaRPr lang="en-US" u="sng" dirty="0">
              <a:hlinkClick r:id="rId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709" y="6339256"/>
            <a:ext cx="449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b="1" dirty="0" smtClean="0">
                <a:solidFill>
                  <a:srgbClr val="FF0000"/>
                </a:solidFill>
              </a:rPr>
              <a:t> most cited CMS paper to date!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Hydrodynamics in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p+A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 collisions?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4202"/>
            <a:ext cx="4469079" cy="248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79" y="1181100"/>
            <a:ext cx="4283539" cy="244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568" y="4167710"/>
            <a:ext cx="6968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Hydrodynamics efficiently converts </a:t>
            </a:r>
            <a:r>
              <a:rPr lang="en-US" sz="2400" b="1" dirty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s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patial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anisotropy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into 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momentum anisotropy – these may explain the 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l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arge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v</a:t>
            </a:r>
            <a:r>
              <a:rPr lang="en-US" sz="2400" b="1" baseline="-25000" dirty="0" err="1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n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 moments – as well as the equivalence of 4, 6 and 8 particle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cumulants</a:t>
            </a:r>
            <a:endParaRPr lang="en-US" sz="2400" b="1" dirty="0" smtClean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51733" y="3456898"/>
            <a:ext cx="158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Schenke,Jeon,Gale</a:t>
            </a:r>
            <a:endParaRPr lang="en-US" sz="1400" b="1" dirty="0">
              <a:solidFill>
                <a:srgbClr val="008000"/>
              </a:solidFill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865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Hydro in A+A: quantitative description out to peripheral centralities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469" y="1905000"/>
            <a:ext cx="5557727" cy="3812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270000"/>
            <a:ext cx="3390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IP-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Glasma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= initial state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MUSIC=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event.by.event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. hydro</a:t>
            </a:r>
            <a:endParaRPr lang="en-US" sz="2000" b="1" dirty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203" y="5813778"/>
            <a:ext cx="6721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Remarkable agreement of </a:t>
            </a:r>
            <a:r>
              <a:rPr lang="en-US" sz="2000" b="1" dirty="0" err="1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IP-Glasma+MUSIC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 with data out to </a:t>
            </a:r>
          </a:p>
          <a:p>
            <a:r>
              <a:rPr lang="en-US" sz="2000" b="1" dirty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fairly peripheral overlap geometries…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6300" y="1651000"/>
            <a:ext cx="2833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Schenke,RV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, PRL 113 (2014) 102301</a:t>
            </a:r>
            <a:endParaRPr lang="en-US" sz="1400" b="1" dirty="0">
              <a:solidFill>
                <a:srgbClr val="008000"/>
              </a:solidFill>
              <a:latin typeface="Calibri"/>
              <a:ea typeface="ＭＳ Ｐゴシック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427" y="38100"/>
            <a:ext cx="8189088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Hydro and event-by-event-flow fluctuations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7433" y="62848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375" y="922131"/>
            <a:ext cx="8089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This IP-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Glasma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+ 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m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odel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describes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event-by-event anisotropy fluctuations </a:t>
            </a:r>
          </a:p>
          <a:p>
            <a:r>
              <a:rPr lang="en-US" sz="2000" b="1" dirty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f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or a wide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window of collision centralities</a:t>
            </a:r>
            <a:endParaRPr lang="en-US" sz="2000" b="1" dirty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5" y="1630017"/>
            <a:ext cx="4950490" cy="479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61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Hydro in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p+A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3111" y="1027211"/>
            <a:ext cx="2833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Schenke,RV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, PRL 113 (2014) 102301</a:t>
            </a:r>
            <a:endParaRPr lang="en-US" sz="1400" b="1" dirty="0">
              <a:solidFill>
                <a:srgbClr val="008000"/>
              </a:solidFill>
              <a:latin typeface="Calibri"/>
              <a:ea typeface="ＭＳ Ｐゴシック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03" y="1334988"/>
            <a:ext cx="4541860" cy="3154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383" y="1334988"/>
            <a:ext cx="4356617" cy="31543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5122333"/>
            <a:ext cx="80257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In contrast, shape and magnitude of IP-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Glasma+MUSIC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 results completely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off from the data</a:t>
            </a:r>
            <a:endParaRPr lang="en-US" sz="2000" b="1" dirty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Hydro in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p+A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06" y="873323"/>
            <a:ext cx="8698794" cy="27251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3819" y="719434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Kozlov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 et al., 1412.3147</a:t>
            </a:r>
            <a:endParaRPr lang="en-US" sz="1400" b="1" dirty="0">
              <a:solidFill>
                <a:srgbClr val="008000"/>
              </a:solidFill>
              <a:latin typeface="Calibri"/>
              <a:ea typeface="ＭＳ Ｐゴシック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293318"/>
            <a:ext cx="8004292" cy="1598851"/>
          </a:xfrm>
          <a:prstGeom prst="rect">
            <a:avLst/>
          </a:prstGeom>
        </p:spPr>
      </p:pic>
      <p:cxnSp>
        <p:nvCxnSpPr>
          <p:cNvPr id="9" name="Straight Connector 8"/>
          <p:cNvCxnSpPr>
            <a:endCxn id="7" idx="3"/>
          </p:cNvCxnSpPr>
          <p:nvPr/>
        </p:nvCxnSpPr>
        <p:spPr bwMode="auto">
          <a:xfrm flipV="1">
            <a:off x="2613093" y="5092744"/>
            <a:ext cx="6076999" cy="2566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233802" y="2486998"/>
            <a:ext cx="137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p+A</a:t>
            </a:r>
            <a:r>
              <a:rPr lang="en-US" b="1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Glauber</a:t>
            </a:r>
            <a:endParaRPr lang="en-US" b="1" dirty="0">
              <a:solidFill>
                <a:srgbClr val="00800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3704" y="1181100"/>
            <a:ext cx="1379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p+A</a:t>
            </a:r>
            <a:r>
              <a:rPr lang="en-US" b="1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Glauber</a:t>
            </a:r>
            <a:endParaRPr lang="en-US" b="1" dirty="0">
              <a:solidFill>
                <a:srgbClr val="00800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206" y="5892169"/>
            <a:ext cx="880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Also, 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Glauber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 models do not capture the event-by-event distribution of v</a:t>
            </a:r>
            <a:r>
              <a:rPr lang="en-US" sz="2000" b="1" baseline="-25000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 in A+A</a:t>
            </a:r>
            <a:endParaRPr lang="en-US" sz="2000" b="1" dirty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59005" y="6292279"/>
            <a:ext cx="2340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Renk,Niemi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, arXiv:1401.2069</a:t>
            </a:r>
            <a:endParaRPr lang="en-US" sz="1400" b="1" dirty="0">
              <a:solidFill>
                <a:srgbClr val="00800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3684137"/>
            <a:ext cx="4697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Reasonable agreement/trend – however… </a:t>
            </a:r>
            <a:endParaRPr lang="en-US" sz="2000" b="1" dirty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Shape matters 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8" name="Picture 7" descr="TraceMapPlo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t="12848" r="1870" b="4513"/>
          <a:stretch/>
        </p:blipFill>
        <p:spPr>
          <a:xfrm>
            <a:off x="582707" y="1916026"/>
            <a:ext cx="7888829" cy="3014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5615" y="835223"/>
            <a:ext cx="2515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Schenke,Schlichting</a:t>
            </a:r>
            <a:r>
              <a:rPr lang="en-US" sz="1400" b="1" dirty="0" smtClean="0">
                <a:solidFill>
                  <a:srgbClr val="008000"/>
                </a:solidFill>
              </a:rPr>
              <a:t>, 1407.8458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8475" y="1546694"/>
            <a:ext cx="77230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/>
              <a:t>Re (</a:t>
            </a:r>
            <a:r>
              <a:rPr lang="es-ES_tradnl" b="1" dirty="0" err="1"/>
              <a:t>tr</a:t>
            </a:r>
            <a:r>
              <a:rPr lang="es-ES_tradnl" b="1" dirty="0"/>
              <a:t>[1 − V (x, y)])/</a:t>
            </a:r>
            <a:r>
              <a:rPr lang="es-ES_tradnl" b="1" dirty="0" err="1" smtClean="0"/>
              <a:t>Nc</a:t>
            </a:r>
            <a:r>
              <a:rPr lang="es-ES_tradnl" b="1" dirty="0" smtClean="0"/>
              <a:t>  </a:t>
            </a:r>
            <a:r>
              <a:rPr lang="es-ES_tradnl" b="1" dirty="0" err="1" smtClean="0"/>
              <a:t>from</a:t>
            </a:r>
            <a:r>
              <a:rPr lang="es-ES_tradnl" b="1" dirty="0" smtClean="0"/>
              <a:t> </a:t>
            </a:r>
            <a:r>
              <a:rPr lang="es-ES_tradnl" b="1" dirty="0" err="1" smtClean="0"/>
              <a:t>solutions</a:t>
            </a:r>
            <a:r>
              <a:rPr lang="es-ES_tradnl" b="1" dirty="0" smtClean="0"/>
              <a:t> of </a:t>
            </a:r>
            <a:r>
              <a:rPr lang="es-ES_tradnl" b="1" dirty="0" err="1" smtClean="0"/>
              <a:t>the</a:t>
            </a:r>
            <a:r>
              <a:rPr lang="es-ES_tradnl" b="1" dirty="0" smtClean="0"/>
              <a:t> JIMWLK RG </a:t>
            </a:r>
            <a:r>
              <a:rPr lang="es-ES_tradnl" b="1" dirty="0" err="1" smtClean="0"/>
              <a:t>equation</a:t>
            </a:r>
            <a:r>
              <a:rPr lang="es-ES_tradnl" b="1" dirty="0" smtClean="0"/>
              <a:t> in </a:t>
            </a:r>
            <a:r>
              <a:rPr lang="es-ES_tradnl" b="1" dirty="0" err="1" smtClean="0"/>
              <a:t>rapidity</a:t>
            </a:r>
            <a:r>
              <a:rPr lang="es-ES_tradnl" b="1" dirty="0" smtClean="0"/>
              <a:t>  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75765" y="5378824"/>
            <a:ext cx="6958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Rare ridge events may trigger on rare proton shape fluctuations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Shape matters 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55615" y="835223"/>
            <a:ext cx="2515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Schenke,Schlichting</a:t>
            </a:r>
            <a:r>
              <a:rPr lang="en-US" sz="1400" b="1" dirty="0" smtClean="0">
                <a:solidFill>
                  <a:srgbClr val="008000"/>
                </a:solidFill>
              </a:rPr>
              <a:t>, 1407.8458</a:t>
            </a:r>
            <a:endParaRPr lang="en-US" sz="1400" b="1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8440"/>
            <a:ext cx="6275294" cy="5404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1658470"/>
            <a:ext cx="2387600" cy="451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01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4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Hydro in small size systems: sensible or not 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241226"/>
            <a:ext cx="6378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Two frequently used measures: Reynolds # and Knudsen #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90" y="1923595"/>
            <a:ext cx="4492428" cy="3413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917" y="1923595"/>
            <a:ext cx="4350953" cy="30764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347" y="1769706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Bzdak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 et al., 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arXiv:1304.3403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8070" y="1664567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Denicol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Niemi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arXiv:1404.7327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05240" y="4876545"/>
            <a:ext cx="4838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Hydro good for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Kn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&lt; 0.5, marginal for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K &lt; 1 transient regime;  K &gt; 1 free streaming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70" y="5698170"/>
            <a:ext cx="4632744" cy="398329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70" y="6150318"/>
            <a:ext cx="2851541" cy="5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28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7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Surprising ATLAS results in </a:t>
            </a:r>
            <a:r>
              <a:rPr lang="en-US" sz="3200" b="1" dirty="0" err="1" smtClean="0">
                <a:solidFill>
                  <a:srgbClr val="0000FF"/>
                </a:solidFill>
              </a:rPr>
              <a:t>p+p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281" b="5811"/>
          <a:stretch/>
        </p:blipFill>
        <p:spPr>
          <a:xfrm>
            <a:off x="0" y="1178579"/>
            <a:ext cx="9144000" cy="3752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176"/>
            <a:ext cx="9144000" cy="9329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4118" y="5814270"/>
            <a:ext cx="2276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Loizides</a:t>
            </a:r>
            <a:r>
              <a:rPr lang="en-US" sz="1400" b="1" dirty="0" smtClean="0">
                <a:solidFill>
                  <a:srgbClr val="008000"/>
                </a:solidFill>
              </a:rPr>
              <a:t>, review 1602.09138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0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746" b="4482"/>
          <a:stretch/>
        </p:blipFill>
        <p:spPr>
          <a:xfrm>
            <a:off x="0" y="1568392"/>
            <a:ext cx="4603668" cy="4342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207" y="2365079"/>
            <a:ext cx="4484793" cy="28724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015" y="174385"/>
            <a:ext cx="81483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</a:rPr>
              <a:t>Significant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</a:rPr>
              <a:t>v</a:t>
            </a:r>
            <a:r>
              <a:rPr lang="en-US" sz="3200" b="1" baseline="-25000" dirty="0" err="1" smtClean="0">
                <a:solidFill>
                  <a:srgbClr val="0000FF"/>
                </a:solidFill>
                <a:latin typeface="Calibri"/>
              </a:rPr>
              <a:t>n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</a:rPr>
              <a:t> moments in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</a:rPr>
              <a:t>p+Pb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</a:rPr>
              <a:t> out to large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</a:rPr>
              <a:t>p</a:t>
            </a:r>
            <a:r>
              <a:rPr lang="en-US" sz="3200" b="1" baseline="-25000" dirty="0" err="1" smtClean="0">
                <a:solidFill>
                  <a:srgbClr val="0000FF"/>
                </a:solidFill>
                <a:latin typeface="Calibri"/>
              </a:rPr>
              <a:t>T</a:t>
            </a:r>
            <a:endParaRPr lang="en-US" sz="3200" b="1" baseline="-25000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956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The ridge</a:t>
            </a:r>
          </a:p>
        </p:txBody>
      </p:sp>
      <p:pic>
        <p:nvPicPr>
          <p:cNvPr id="2631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8588"/>
            <a:ext cx="9144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1" name="TextBox 4"/>
          <p:cNvSpPr txBox="1">
            <a:spLocks noChangeArrowheads="1"/>
          </p:cNvSpPr>
          <p:nvPr/>
        </p:nvSpPr>
        <p:spPr bwMode="auto">
          <a:xfrm>
            <a:off x="1312863" y="4635500"/>
            <a:ext cx="56054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</a:rPr>
              <a:t>Evidence of a semi-hard scale in the data 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848" r="1848"/>
          <a:stretch>
            <a:fillRect/>
          </a:stretch>
        </p:blipFill>
        <p:spPr>
          <a:xfrm>
            <a:off x="268941" y="1001059"/>
            <a:ext cx="8546353" cy="4676588"/>
          </a:xfrm>
        </p:spPr>
      </p:pic>
      <p:sp>
        <p:nvSpPr>
          <p:cNvPr id="5" name="TextBox 4"/>
          <p:cNvSpPr txBox="1"/>
          <p:nvPr/>
        </p:nvSpPr>
        <p:spPr>
          <a:xfrm>
            <a:off x="6958627" y="2059364"/>
            <a:ext cx="860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Calibri"/>
                <a:cs typeface="Calibri"/>
              </a:rPr>
              <a:t>Pb+Pb</a:t>
            </a:r>
            <a:endParaRPr lang="en-US" sz="2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6235" y="147342"/>
            <a:ext cx="40450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And the jet at “low” </a:t>
            </a:r>
            <a:r>
              <a:rPr lang="en-US" sz="3200" b="1" dirty="0" err="1" smtClean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lang="en-US" sz="3200" b="1" baseline="-25000" dirty="0" err="1" smtClean="0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endParaRPr lang="en-US" sz="3200" b="1" baseline="-25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8236" y="5812118"/>
            <a:ext cx="5818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“Jets” are clearly quenched in A+A collisions </a:t>
            </a:r>
          </a:p>
          <a:p>
            <a:r>
              <a:rPr lang="en-US" sz="2400" b="1" dirty="0" smtClean="0">
                <a:latin typeface="Calibri"/>
                <a:cs typeface="Calibri"/>
              </a:rPr>
              <a:t>– no sign of quenching in </a:t>
            </a:r>
            <a:r>
              <a:rPr lang="en-US" sz="2400" b="1" dirty="0" err="1" smtClean="0">
                <a:latin typeface="Calibri"/>
                <a:cs typeface="Calibri"/>
              </a:rPr>
              <a:t>p+A</a:t>
            </a:r>
            <a:r>
              <a:rPr lang="en-US" sz="2400" b="1" dirty="0" smtClean="0">
                <a:latin typeface="Calibri"/>
                <a:cs typeface="Calibri"/>
              </a:rPr>
              <a:t> and </a:t>
            </a:r>
            <a:r>
              <a:rPr lang="en-US" sz="2400" b="1" dirty="0" err="1" smtClean="0">
                <a:latin typeface="Calibri"/>
                <a:cs typeface="Calibri"/>
              </a:rPr>
              <a:t>p+p</a:t>
            </a:r>
            <a:r>
              <a:rPr lang="en-US" sz="2400" b="1" dirty="0" smtClean="0">
                <a:latin typeface="Calibri"/>
                <a:cs typeface="Calibri"/>
              </a:rPr>
              <a:t>…</a:t>
            </a:r>
            <a:endParaRPr lang="en-US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36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74041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/>
                </a:solidFill>
                <a:latin typeface="Calibri"/>
                <a:cs typeface="Calibri"/>
              </a:rPr>
              <a:t>Previously ignored initial state contributions can mimic final state contributions and explain systematics of the data</a:t>
            </a:r>
            <a:br>
              <a:rPr lang="en-US" sz="3200" b="1" dirty="0" smtClean="0">
                <a:solidFill>
                  <a:schemeClr val="tx1"/>
                </a:solidFill>
                <a:latin typeface="Calibri"/>
                <a:cs typeface="Calibri"/>
              </a:rPr>
            </a:br>
            <a:endParaRPr lang="en-US" sz="32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4586" y="818555"/>
            <a:ext cx="67100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libri"/>
                <a:cs typeface="Calibri"/>
              </a:rPr>
              <a:t>Hydrophone versus </a:t>
            </a:r>
            <a:r>
              <a:rPr lang="en-US" sz="3200" b="1" dirty="0" err="1">
                <a:solidFill>
                  <a:srgbClr val="0000FF"/>
                </a:solidFill>
                <a:latin typeface="Calibri"/>
                <a:cs typeface="Calibri"/>
              </a:rPr>
              <a:t>hydrophobe</a:t>
            </a:r>
            <a:r>
              <a:rPr lang="en-US" sz="3200" b="1" dirty="0">
                <a:solidFill>
                  <a:srgbClr val="0000FF"/>
                </a:solidFill>
                <a:latin typeface="Calibri"/>
                <a:cs typeface="Calibri"/>
              </a:rPr>
              <a:t>: </a:t>
            </a:r>
            <a:br>
              <a:rPr lang="en-US" sz="3200" b="1" dirty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           Muddying </a:t>
            </a:r>
            <a:r>
              <a:rPr lang="en-US" sz="3200" b="1" dirty="0">
                <a:solidFill>
                  <a:srgbClr val="0000FF"/>
                </a:solidFill>
                <a:latin typeface="Calibri"/>
                <a:cs typeface="Calibri"/>
              </a:rPr>
              <a:t>the waters</a:t>
            </a:r>
            <a:br>
              <a:rPr lang="en-US" sz="3200" b="1" dirty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3200" b="1" dirty="0">
                <a:solidFill>
                  <a:srgbClr val="0000FF"/>
                </a:solidFill>
                <a:latin typeface="Calibri"/>
                <a:cs typeface="Calibri"/>
              </a:rPr>
              <a:t/>
            </a:r>
            <a:br>
              <a:rPr lang="en-US" sz="3200" b="1" dirty="0">
                <a:solidFill>
                  <a:srgbClr val="0000FF"/>
                </a:solidFill>
                <a:latin typeface="Calibri"/>
                <a:cs typeface="Calibri"/>
              </a:rPr>
            </a:b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4835685"/>
            <a:ext cx="1006286" cy="13282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94119" y="4855580"/>
            <a:ext cx="7649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alibri"/>
                <a:cs typeface="Calibri"/>
              </a:rPr>
              <a:t>“A theory is something nobody believes, except the person who made it. An experiment is something everybody believes, except the person who made it.”</a:t>
            </a:r>
          </a:p>
        </p:txBody>
      </p:sp>
    </p:spTree>
    <p:extLst>
      <p:ext uri="{BB962C8B-B14F-4D97-AF65-F5344CB8AC3E}">
        <p14:creationId xmlns:p14="http://schemas.microsoft.com/office/powerpoint/2010/main" val="539079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Are there sources of v</a:t>
            </a:r>
            <a:r>
              <a:rPr lang="en-US" sz="3200" b="1" baseline="-2500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3</a:t>
            </a:r>
            <a:r>
              <a:rPr lang="en-US" sz="3200" b="1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 in the Glasma?</a:t>
            </a:r>
          </a:p>
        </p:txBody>
      </p:sp>
      <p:sp>
        <p:nvSpPr>
          <p:cNvPr id="228354" name="TextBox 3"/>
          <p:cNvSpPr txBox="1">
            <a:spLocks noChangeArrowheads="1"/>
          </p:cNvSpPr>
          <p:nvPr/>
        </p:nvSpPr>
        <p:spPr bwMode="auto">
          <a:xfrm>
            <a:off x="228600" y="1066800"/>
            <a:ext cx="899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charset="0"/>
                <a:cs typeface="Calibri" charset="0"/>
              </a:rPr>
              <a:t>For k</a:t>
            </a:r>
            <a:r>
              <a:rPr lang="en-US" b="1" baseline="-25000" smtClean="0">
                <a:solidFill>
                  <a:srgbClr val="000000"/>
                </a:solidFill>
                <a:latin typeface="Calibri" charset="0"/>
                <a:cs typeface="Calibri" charset="0"/>
              </a:rPr>
              <a:t>T</a:t>
            </a:r>
            <a:r>
              <a:rPr lang="en-US" b="1" smtClean="0">
                <a:solidFill>
                  <a:srgbClr val="000000"/>
                </a:solidFill>
                <a:latin typeface="Calibri" charset="0"/>
                <a:cs typeface="Calibri" charset="0"/>
              </a:rPr>
              <a:t> ≤ Q</a:t>
            </a:r>
            <a:r>
              <a:rPr lang="en-US" b="1" baseline="-25000" smtClean="0">
                <a:solidFill>
                  <a:srgbClr val="000000"/>
                </a:solidFill>
                <a:latin typeface="Calibri" charset="0"/>
                <a:cs typeface="Calibri" charset="0"/>
              </a:rPr>
              <a:t>S</a:t>
            </a:r>
            <a:r>
              <a:rPr lang="en-US" b="1" smtClean="0">
                <a:solidFill>
                  <a:srgbClr val="000000"/>
                </a:solidFill>
                <a:latin typeface="Calibri" charset="0"/>
                <a:cs typeface="Calibri" charset="0"/>
              </a:rPr>
              <a:t>: coherent multiple scattering contributions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charset="0"/>
                <a:cs typeface="Calibri" charset="0"/>
              </a:rPr>
              <a:t>                      are important – </a:t>
            </a:r>
            <a:r>
              <a:rPr lang="en-US" b="1" i="1" smtClean="0">
                <a:solidFill>
                  <a:srgbClr val="0000FF"/>
                </a:solidFill>
                <a:latin typeface="Calibri" charset="0"/>
                <a:cs typeface="Calibri" charset="0"/>
              </a:rPr>
              <a:t>all of same order in QCD coupling</a:t>
            </a:r>
          </a:p>
        </p:txBody>
      </p:sp>
      <p:sp>
        <p:nvSpPr>
          <p:cNvPr id="228355" name="Rectangle 7"/>
          <p:cNvSpPr>
            <a:spLocks noChangeArrowheads="1"/>
          </p:cNvSpPr>
          <p:nvPr/>
        </p:nvSpPr>
        <p:spPr bwMode="auto">
          <a:xfrm>
            <a:off x="5334000" y="29718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ＭＳ ゴシック" charset="0"/>
                <a:ea typeface="ＭＳ ゴシック" charset="0"/>
                <a:cs typeface="ＭＳ ゴシック" charset="0"/>
              </a:rPr>
              <a:t>×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8356" name="Rectangle 8"/>
          <p:cNvSpPr>
            <a:spLocks noChangeArrowheads="1"/>
          </p:cNvSpPr>
          <p:nvPr/>
        </p:nvSpPr>
        <p:spPr bwMode="auto">
          <a:xfrm>
            <a:off x="5334000" y="33528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ＭＳ ゴシック" charset="0"/>
                <a:ea typeface="ＭＳ ゴシック" charset="0"/>
                <a:cs typeface="ＭＳ ゴシック" charset="0"/>
              </a:rPr>
              <a:t>×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8357" name="TextBox 9"/>
          <p:cNvSpPr txBox="1">
            <a:spLocks noChangeArrowheads="1"/>
          </p:cNvSpPr>
          <p:nvPr/>
        </p:nvSpPr>
        <p:spPr bwMode="auto">
          <a:xfrm>
            <a:off x="304799" y="5223435"/>
            <a:ext cx="880427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Paying for one’s sins: Not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included in </a:t>
            </a:r>
            <a:r>
              <a:rPr lang="en-US" sz="2000" b="1" dirty="0" err="1" smtClean="0">
                <a:solidFill>
                  <a:srgbClr val="000000"/>
                </a:solidFill>
                <a:latin typeface="Calibri" charset="0"/>
                <a:cs typeface="Calibri" charset="0"/>
              </a:rPr>
              <a:t>k</a:t>
            </a:r>
            <a:r>
              <a:rPr lang="en-US" sz="2000" b="1" baseline="-25000" dirty="0" err="1" smtClean="0">
                <a:solidFill>
                  <a:srgbClr val="000000"/>
                </a:solidFill>
                <a:latin typeface="Calibri" charset="0"/>
                <a:cs typeface="Calibri" charset="0"/>
              </a:rPr>
              <a:t>T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factorization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framework used in previously shown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calculations</a:t>
            </a:r>
            <a:endParaRPr lang="en-US" sz="20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Can be computed by solving Yang-Mills equations for the </a:t>
            </a:r>
            <a:r>
              <a:rPr lang="en-US" sz="2000" b="1" dirty="0" err="1" smtClean="0">
                <a:solidFill>
                  <a:srgbClr val="000000"/>
                </a:solidFill>
                <a:latin typeface="Calibri" charset="0"/>
                <a:cs typeface="Calibri" charset="0"/>
              </a:rPr>
              <a:t>Glasma</a:t>
            </a:r>
            <a:endParaRPr lang="en-US" sz="20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28358" name="TextBox 12"/>
          <p:cNvSpPr txBox="1">
            <a:spLocks noChangeArrowheads="1"/>
          </p:cNvSpPr>
          <p:nvPr/>
        </p:nvSpPr>
        <p:spPr bwMode="auto">
          <a:xfrm>
            <a:off x="5724868" y="6281410"/>
            <a:ext cx="2737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408000"/>
                </a:solidFill>
                <a:latin typeface="Calibri" charset="0"/>
                <a:cs typeface="Calibri" charset="0"/>
              </a:rPr>
              <a:t>Lappi,Srednyak,RV</a:t>
            </a:r>
            <a:r>
              <a:rPr lang="en-US" sz="1400" b="1" dirty="0" smtClean="0">
                <a:solidFill>
                  <a:srgbClr val="408000"/>
                </a:solidFill>
                <a:latin typeface="Calibri" charset="0"/>
                <a:cs typeface="Calibri" charset="0"/>
              </a:rPr>
              <a:t>: 0911.2068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4080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 b="1" dirty="0" err="1" smtClean="0">
                <a:solidFill>
                  <a:srgbClr val="408000"/>
                </a:solidFill>
                <a:latin typeface="Calibri" charset="0"/>
                <a:cs typeface="Calibri" charset="0"/>
              </a:rPr>
              <a:t>Kovchegov,Wertepny</a:t>
            </a:r>
            <a:r>
              <a:rPr lang="en-US" sz="1400" b="1" dirty="0" smtClean="0">
                <a:solidFill>
                  <a:srgbClr val="408000"/>
                </a:solidFill>
                <a:latin typeface="Calibri" charset="0"/>
                <a:cs typeface="Calibri" charset="0"/>
              </a:rPr>
              <a:t>, 1212.1195</a:t>
            </a:r>
          </a:p>
        </p:txBody>
      </p:sp>
      <p:pic>
        <p:nvPicPr>
          <p:cNvPr id="228359" name="Picture 1" descr="2par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33600"/>
            <a:ext cx="386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60" name="Oval 2"/>
          <p:cNvSpPr>
            <a:spLocks noChangeArrowheads="1"/>
          </p:cNvSpPr>
          <p:nvPr/>
        </p:nvSpPr>
        <p:spPr bwMode="auto">
          <a:xfrm>
            <a:off x="2286000" y="21336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8361" name="Oval 12"/>
          <p:cNvSpPr>
            <a:spLocks noChangeArrowheads="1"/>
          </p:cNvSpPr>
          <p:nvPr/>
        </p:nvSpPr>
        <p:spPr bwMode="auto">
          <a:xfrm>
            <a:off x="2819400" y="21336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8362" name="Oval 13"/>
          <p:cNvSpPr>
            <a:spLocks noChangeArrowheads="1"/>
          </p:cNvSpPr>
          <p:nvPr/>
        </p:nvSpPr>
        <p:spPr bwMode="auto">
          <a:xfrm>
            <a:off x="3352800" y="21336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8363" name="Oval 14"/>
          <p:cNvSpPr>
            <a:spLocks noChangeArrowheads="1"/>
          </p:cNvSpPr>
          <p:nvPr/>
        </p:nvSpPr>
        <p:spPr bwMode="auto">
          <a:xfrm>
            <a:off x="3886200" y="21336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8364" name="Oval 16"/>
          <p:cNvSpPr>
            <a:spLocks noChangeArrowheads="1"/>
          </p:cNvSpPr>
          <p:nvPr/>
        </p:nvSpPr>
        <p:spPr bwMode="auto">
          <a:xfrm>
            <a:off x="4572000" y="21336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8365" name="Oval 17"/>
          <p:cNvSpPr>
            <a:spLocks noChangeArrowheads="1"/>
          </p:cNvSpPr>
          <p:nvPr/>
        </p:nvSpPr>
        <p:spPr bwMode="auto">
          <a:xfrm>
            <a:off x="5029200" y="21336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8366" name="Oval 18"/>
          <p:cNvSpPr>
            <a:spLocks noChangeArrowheads="1"/>
          </p:cNvSpPr>
          <p:nvPr/>
        </p:nvSpPr>
        <p:spPr bwMode="auto">
          <a:xfrm>
            <a:off x="2286000" y="47244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8367" name="Oval 19"/>
          <p:cNvSpPr>
            <a:spLocks noChangeArrowheads="1"/>
          </p:cNvSpPr>
          <p:nvPr/>
        </p:nvSpPr>
        <p:spPr bwMode="auto">
          <a:xfrm>
            <a:off x="2819400" y="47244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8368" name="Oval 20"/>
          <p:cNvSpPr>
            <a:spLocks noChangeArrowheads="1"/>
          </p:cNvSpPr>
          <p:nvPr/>
        </p:nvSpPr>
        <p:spPr bwMode="auto">
          <a:xfrm>
            <a:off x="3505200" y="47244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8369" name="Oval 21"/>
          <p:cNvSpPr>
            <a:spLocks noChangeArrowheads="1"/>
          </p:cNvSpPr>
          <p:nvPr/>
        </p:nvSpPr>
        <p:spPr bwMode="auto">
          <a:xfrm>
            <a:off x="4343400" y="47244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8370" name="Oval 22"/>
          <p:cNvSpPr>
            <a:spLocks noChangeArrowheads="1"/>
          </p:cNvSpPr>
          <p:nvPr/>
        </p:nvSpPr>
        <p:spPr bwMode="auto">
          <a:xfrm>
            <a:off x="4953000" y="47244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Azimuthal</a:t>
            </a:r>
            <a:r>
              <a:rPr lang="en-US" sz="3200" b="1" dirty="0" smtClean="0">
                <a:solidFill>
                  <a:srgbClr val="0000FF"/>
                </a:solidFill>
              </a:rPr>
              <a:t> anisotropy from Yang-Mills Dynamics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12556" y="1032779"/>
            <a:ext cx="2819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Schenke,Schlichting,RV,1502.01331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11" y="1340556"/>
            <a:ext cx="7620000" cy="2739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83" y="4080127"/>
            <a:ext cx="7313128" cy="2652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Azimuthal</a:t>
            </a:r>
            <a:r>
              <a:rPr lang="en-US" sz="3200" b="1" dirty="0" smtClean="0">
                <a:solidFill>
                  <a:srgbClr val="0000FF"/>
                </a:solidFill>
              </a:rPr>
              <a:t> anisotropy from Yang-Mills Dynamics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12556" y="1032779"/>
            <a:ext cx="2819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Schenke,Schlichting,RV,1502.01331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11" y="1340556"/>
            <a:ext cx="7620000" cy="27395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32" y="4416778"/>
            <a:ext cx="91003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Proof in principle that large v</a:t>
            </a:r>
            <a:r>
              <a:rPr lang="en-US" sz="2000" b="1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and v</a:t>
            </a:r>
            <a:r>
              <a:rPr lang="en-US" sz="2000" b="1" baseline="-25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can be generated at early times in the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Glasma</a:t>
            </a:r>
            <a:endParaRPr lang="en-US" sz="2000" b="1" dirty="0" smtClean="0">
              <a:solidFill>
                <a:prstClr val="black"/>
              </a:solidFill>
              <a:latin typeface="Calibri"/>
            </a:endParaRPr>
          </a:p>
          <a:p>
            <a:endParaRPr lang="en-US" sz="2000" b="1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Much work to be  done to understand the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US" sz="2000" b="1" baseline="-25000" dirty="0" err="1" smtClean="0">
                <a:solidFill>
                  <a:prstClr val="black"/>
                </a:solidFill>
                <a:latin typeface="Calibri"/>
              </a:rPr>
              <a:t>ch</a:t>
            </a:r>
            <a:r>
              <a:rPr lang="en-US" sz="2000" b="1" baseline="-25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dependence, conversion of </a:t>
            </a: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gluons to hadrons, …</a:t>
            </a:r>
            <a:endParaRPr lang="en-US" sz="2000" b="1" baseline="-250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Higher </a:t>
            </a:r>
            <a:r>
              <a:rPr lang="en-US" sz="3200" b="1" dirty="0" err="1" smtClean="0">
                <a:solidFill>
                  <a:srgbClr val="0000FF"/>
                </a:solidFill>
              </a:rPr>
              <a:t>cumulants</a:t>
            </a:r>
            <a:r>
              <a:rPr lang="en-US" sz="3200" b="1" dirty="0" smtClean="0">
                <a:solidFill>
                  <a:srgbClr val="0000FF"/>
                </a:solidFill>
              </a:rPr>
              <a:t> from </a:t>
            </a:r>
            <a:r>
              <a:rPr lang="en-US" sz="3200" b="1" dirty="0" err="1" smtClean="0">
                <a:solidFill>
                  <a:srgbClr val="0000FF"/>
                </a:solidFill>
              </a:rPr>
              <a:t>Glasma</a:t>
            </a:r>
            <a:r>
              <a:rPr lang="en-US" sz="3200" b="1" dirty="0" smtClean="0">
                <a:solidFill>
                  <a:srgbClr val="0000FF"/>
                </a:solidFill>
              </a:rPr>
              <a:t> domains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969" y="1143000"/>
            <a:ext cx="6734528" cy="3279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885977"/>
            <a:ext cx="3008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Dumitru,McLerran,Skokov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, 1410.4844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528236" y="3541060"/>
            <a:ext cx="881530" cy="8815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30" y="4422575"/>
            <a:ext cx="2215029" cy="3154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0458" y="4945697"/>
            <a:ext cx="7644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Not clear if simple model is right… but Yang-Mills dynamics contains  </a:t>
            </a: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non-trivial multi-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parton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correlations that can “flip” the sign relative to </a:t>
            </a: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Glasma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graph 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6246" y="5699750"/>
            <a:ext cx="2400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Lappi,Schenke,Schlichting,RV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, </a:t>
            </a:r>
          </a:p>
          <a:p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In preparation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19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2" y="1449294"/>
            <a:ext cx="5019229" cy="4407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32" y="215612"/>
            <a:ext cx="91003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Four particle correlations in proton-proton collisions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614" y="1449294"/>
            <a:ext cx="3743344" cy="2894853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 bwMode="auto">
          <a:xfrm>
            <a:off x="2495177" y="4489822"/>
            <a:ext cx="2725437" cy="1393265"/>
          </a:xfrm>
          <a:prstGeom prst="donut">
            <a:avLst>
              <a:gd name="adj" fmla="val 534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2973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Higher </a:t>
            </a:r>
            <a:r>
              <a:rPr lang="en-US" sz="3200" b="1" dirty="0" err="1" smtClean="0">
                <a:solidFill>
                  <a:srgbClr val="0000FF"/>
                </a:solidFill>
              </a:rPr>
              <a:t>cumulants</a:t>
            </a:r>
            <a:r>
              <a:rPr lang="en-US" sz="3200" b="1" dirty="0" smtClean="0">
                <a:solidFill>
                  <a:srgbClr val="0000FF"/>
                </a:solidFill>
              </a:rPr>
              <a:t> from </a:t>
            </a:r>
            <a:r>
              <a:rPr lang="en-US" sz="3200" b="1" dirty="0" err="1" smtClean="0">
                <a:solidFill>
                  <a:srgbClr val="0000FF"/>
                </a:solidFill>
              </a:rPr>
              <a:t>Glasma</a:t>
            </a:r>
            <a:r>
              <a:rPr lang="en-US" sz="3200" b="1" dirty="0" smtClean="0">
                <a:solidFill>
                  <a:srgbClr val="0000FF"/>
                </a:solidFill>
              </a:rPr>
              <a:t> domains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102" y="1163638"/>
            <a:ext cx="5342898" cy="415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6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Higher </a:t>
            </a:r>
            <a:r>
              <a:rPr lang="en-US" sz="3200" b="1" dirty="0" err="1" smtClean="0">
                <a:solidFill>
                  <a:srgbClr val="0000FF"/>
                </a:solidFill>
              </a:rPr>
              <a:t>cumulants</a:t>
            </a:r>
            <a:r>
              <a:rPr lang="en-US" sz="3200" b="1" dirty="0" smtClean="0">
                <a:solidFill>
                  <a:srgbClr val="0000FF"/>
                </a:solidFill>
              </a:rPr>
              <a:t> from </a:t>
            </a:r>
            <a:r>
              <a:rPr lang="en-US" sz="3200" b="1" dirty="0" err="1" smtClean="0">
                <a:solidFill>
                  <a:srgbClr val="0000FF"/>
                </a:solidFill>
              </a:rPr>
              <a:t>Glasma</a:t>
            </a:r>
            <a:r>
              <a:rPr lang="en-US" sz="3200" b="1" dirty="0" smtClean="0">
                <a:solidFill>
                  <a:srgbClr val="0000FF"/>
                </a:solidFill>
              </a:rPr>
              <a:t> domains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8330"/>
          <a:stretch/>
        </p:blipFill>
        <p:spPr>
          <a:xfrm>
            <a:off x="232800" y="2958084"/>
            <a:ext cx="3768436" cy="876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5" y="3645128"/>
            <a:ext cx="4634725" cy="966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800" y="1143000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Dumitru,McLerran,Skokov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, 1410.4844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2341"/>
          <a:stretch/>
        </p:blipFill>
        <p:spPr>
          <a:xfrm>
            <a:off x="5695576" y="1186323"/>
            <a:ext cx="2991224" cy="2647945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71" y="924109"/>
            <a:ext cx="2405529" cy="2622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985" y="1619572"/>
            <a:ext cx="517902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b="1" dirty="0"/>
              <a:t>S</a:t>
            </a:r>
            <a:r>
              <a:rPr lang="en-US" sz="2000" b="1" dirty="0" smtClean="0"/>
              <a:t>imple model: express intrinsic higher point </a:t>
            </a:r>
          </a:p>
          <a:p>
            <a:r>
              <a:rPr lang="en-US" sz="2000" b="1" dirty="0" err="1" smtClean="0"/>
              <a:t>correlators</a:t>
            </a:r>
            <a:r>
              <a:rPr lang="en-US" sz="2000" b="1" dirty="0" smtClean="0"/>
              <a:t> as </a:t>
            </a:r>
            <a:r>
              <a:rPr lang="en-US" sz="2000" b="1" dirty="0" err="1" smtClean="0"/>
              <a:t>correlators</a:t>
            </a:r>
            <a:r>
              <a:rPr lang="en-US" sz="2000" b="1" dirty="0" smtClean="0"/>
              <a:t> of produced particles </a:t>
            </a:r>
          </a:p>
          <a:p>
            <a:r>
              <a:rPr lang="en-US" sz="2000" b="1" dirty="0" smtClean="0"/>
              <a:t>with a target field in a color domain, </a:t>
            </a:r>
          </a:p>
          <a:p>
            <a:r>
              <a:rPr lang="en-US" sz="2000" b="1" dirty="0" smtClean="0"/>
              <a:t>averaged over all orientations of the field. </a:t>
            </a: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95576" y="4685736"/>
            <a:ext cx="894842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sz="2000" b="1" dirty="0">
                <a:solidFill>
                  <a:srgbClr val="008000"/>
                </a:solidFill>
              </a:rPr>
              <a:t>“A” term is </a:t>
            </a:r>
            <a:r>
              <a:rPr lang="en-US" sz="2000" b="1" dirty="0" smtClean="0">
                <a:solidFill>
                  <a:srgbClr val="008000"/>
                </a:solidFill>
              </a:rPr>
              <a:t>the </a:t>
            </a:r>
            <a:r>
              <a:rPr lang="en-US" sz="2000" b="1" dirty="0">
                <a:solidFill>
                  <a:srgbClr val="008000"/>
                </a:solidFill>
              </a:rPr>
              <a:t>correlation induced </a:t>
            </a:r>
            <a:r>
              <a:rPr lang="en-US" sz="2000" b="1" dirty="0" smtClean="0">
                <a:solidFill>
                  <a:srgbClr val="008000"/>
                </a:solidFill>
              </a:rPr>
              <a:t>between projectile </a:t>
            </a:r>
            <a:r>
              <a:rPr lang="en-US" sz="2000" b="1" dirty="0">
                <a:solidFill>
                  <a:srgbClr val="008000"/>
                </a:solidFill>
              </a:rPr>
              <a:t>particles </a:t>
            </a:r>
            <a:r>
              <a:rPr lang="en-US" sz="2000" b="1" dirty="0" smtClean="0">
                <a:solidFill>
                  <a:srgbClr val="008000"/>
                </a:solidFill>
              </a:rPr>
              <a:t>due to </a:t>
            </a:r>
            <a:r>
              <a:rPr lang="en-US" sz="2000" b="1" dirty="0">
                <a:solidFill>
                  <a:srgbClr val="008000"/>
                </a:solidFill>
              </a:rPr>
              <a:t>color field orientation </a:t>
            </a:r>
            <a:r>
              <a:rPr lang="en-US" sz="2000" b="1" dirty="0" smtClean="0">
                <a:solidFill>
                  <a:srgbClr val="008000"/>
                </a:solidFill>
              </a:rPr>
              <a:t>of target (</a:t>
            </a:r>
            <a:r>
              <a:rPr lang="en-US" sz="2000" b="1" dirty="0" smtClean="0">
                <a:solidFill>
                  <a:srgbClr val="660066"/>
                </a:solidFill>
              </a:rPr>
              <a:t>more generically, non-Gaussian correlations</a:t>
            </a:r>
            <a:r>
              <a:rPr lang="en-US" sz="2000" b="1" dirty="0" smtClean="0">
                <a:solidFill>
                  <a:srgbClr val="008000"/>
                </a:solidFill>
              </a:rPr>
              <a:t>)</a:t>
            </a:r>
          </a:p>
          <a:p>
            <a:endParaRPr lang="en-US" sz="1000" b="1" dirty="0" smtClean="0">
              <a:solidFill>
                <a:srgbClr val="008000"/>
              </a:solidFill>
            </a:endParaRPr>
          </a:p>
          <a:p>
            <a:endParaRPr lang="en-US" sz="800" b="1" dirty="0">
              <a:solidFill>
                <a:srgbClr val="008000"/>
              </a:solidFill>
            </a:endParaRPr>
          </a:p>
          <a:p>
            <a:r>
              <a:rPr lang="en-US" sz="2000" b="1" dirty="0" smtClean="0">
                <a:solidFill>
                  <a:srgbClr val="008000"/>
                </a:solidFill>
              </a:rPr>
              <a:t>The </a:t>
            </a:r>
            <a:r>
              <a:rPr lang="en-US" sz="2000" b="1" dirty="0" err="1">
                <a:solidFill>
                  <a:srgbClr val="008000"/>
                </a:solidFill>
              </a:rPr>
              <a:t>N</a:t>
            </a:r>
            <a:r>
              <a:rPr lang="en-US" sz="2000" b="1" baseline="-25000" dirty="0" err="1">
                <a:solidFill>
                  <a:srgbClr val="008000"/>
                </a:solidFill>
              </a:rPr>
              <a:t>c</a:t>
            </a:r>
            <a:r>
              <a:rPr lang="en-US" sz="2000" b="1" dirty="0">
                <a:solidFill>
                  <a:srgbClr val="008000"/>
                </a:solidFill>
              </a:rPr>
              <a:t>  term is the “</a:t>
            </a:r>
            <a:r>
              <a:rPr lang="en-US" sz="2000" b="1" dirty="0" smtClean="0">
                <a:solidFill>
                  <a:srgbClr val="008000"/>
                </a:solidFill>
              </a:rPr>
              <a:t>connected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</a:rPr>
              <a:t>Glasma</a:t>
            </a:r>
            <a:r>
              <a:rPr lang="en-US" sz="2000" b="1" dirty="0" smtClean="0">
                <a:solidFill>
                  <a:srgbClr val="008000"/>
                </a:solidFill>
              </a:rPr>
              <a:t> graph” (</a:t>
            </a:r>
            <a:r>
              <a:rPr lang="en-US" sz="2000" b="1" dirty="0" smtClean="0">
                <a:solidFill>
                  <a:srgbClr val="660066"/>
                </a:solidFill>
              </a:rPr>
              <a:t>Gaussian correlations</a:t>
            </a:r>
            <a:r>
              <a:rPr lang="en-US" sz="2000" b="1" dirty="0" smtClean="0">
                <a:solidFill>
                  <a:srgbClr val="008000"/>
                </a:solidFill>
              </a:rPr>
              <a:t>)</a:t>
            </a:r>
          </a:p>
          <a:p>
            <a:endParaRPr lang="en-US" sz="1000" b="1" dirty="0" smtClean="0">
              <a:solidFill>
                <a:srgbClr val="008000"/>
              </a:solidFill>
            </a:endParaRPr>
          </a:p>
          <a:p>
            <a:endParaRPr lang="en-US" sz="800" b="1" dirty="0">
              <a:solidFill>
                <a:srgbClr val="008000"/>
              </a:solidFill>
            </a:endParaRPr>
          </a:p>
          <a:p>
            <a:r>
              <a:rPr lang="en-US" sz="2000" b="1" dirty="0" smtClean="0">
                <a:solidFill>
                  <a:srgbClr val="008000"/>
                </a:solidFill>
              </a:rPr>
              <a:t>N</a:t>
            </a:r>
            <a:r>
              <a:rPr lang="en-US" sz="2000" b="1" baseline="-25000" dirty="0" smtClean="0">
                <a:solidFill>
                  <a:srgbClr val="008000"/>
                </a:solidFill>
              </a:rPr>
              <a:t>D</a:t>
            </a:r>
            <a:r>
              <a:rPr lang="en-US" sz="2000" b="1" dirty="0" smtClean="0">
                <a:solidFill>
                  <a:srgbClr val="008000"/>
                </a:solidFill>
              </a:rPr>
              <a:t> </a:t>
            </a:r>
            <a:r>
              <a:rPr lang="en-US" sz="2000" b="1" dirty="0">
                <a:solidFill>
                  <a:srgbClr val="008000"/>
                </a:solidFill>
              </a:rPr>
              <a:t>is # of color domains – few in </a:t>
            </a:r>
            <a:r>
              <a:rPr lang="en-US" sz="2000" b="1" dirty="0" err="1">
                <a:solidFill>
                  <a:srgbClr val="008000"/>
                </a:solidFill>
              </a:rPr>
              <a:t>p+A</a:t>
            </a:r>
            <a:r>
              <a:rPr lang="en-US" sz="2000" b="1" dirty="0">
                <a:solidFill>
                  <a:srgbClr val="008000"/>
                </a:solidFill>
              </a:rPr>
              <a:t>, several in A+A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My personal viewpoint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33"/>
          <a:stretch/>
        </p:blipFill>
        <p:spPr>
          <a:xfrm>
            <a:off x="119528" y="1312228"/>
            <a:ext cx="4897231" cy="3767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41" y="2226235"/>
            <a:ext cx="4153645" cy="3167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946588"/>
            <a:ext cx="429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Talk by S. </a:t>
            </a:r>
            <a:r>
              <a:rPr lang="en-US" b="1" dirty="0" err="1" smtClean="0">
                <a:solidFill>
                  <a:srgbClr val="008000"/>
                </a:solidFill>
              </a:rPr>
              <a:t>Schlichting</a:t>
            </a:r>
            <a:r>
              <a:rPr lang="en-US" b="1" dirty="0" smtClean="0">
                <a:solidFill>
                  <a:srgbClr val="008000"/>
                </a:solidFill>
              </a:rPr>
              <a:t> at Quark Matter 2015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53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3"/>
          <p:cNvSpPr>
            <a:spLocks noChangeArrowheads="1"/>
          </p:cNvSpPr>
          <p:nvPr/>
        </p:nvSpPr>
        <p:spPr bwMode="auto">
          <a:xfrm>
            <a:off x="457200" y="3200400"/>
            <a:ext cx="7696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The high-energy collisions of protons in the LHC may be uncovering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i="1">
                <a:solidFill>
                  <a:srgbClr val="3366FF"/>
                </a:solidFill>
                <a:latin typeface="Calibri" charset="0"/>
                <a:ea typeface="ＭＳ Ｐゴシック" charset="0"/>
                <a:cs typeface="Calibri" charset="0"/>
              </a:rPr>
              <a:t>“</a:t>
            </a:r>
            <a:r>
              <a:rPr lang="en-US" altLang="ja-JP" sz="2000" b="1" i="1">
                <a:solidFill>
                  <a:srgbClr val="3366FF"/>
                </a:solidFill>
                <a:latin typeface="Calibri" charset="0"/>
                <a:ea typeface="ＭＳ Ｐゴシック" charset="0"/>
                <a:cs typeface="Calibri" charset="0"/>
              </a:rPr>
              <a:t>a new deep internal structure of the initial protons,</a:t>
            </a:r>
            <a:r>
              <a:rPr lang="ja-JP" altLang="en-US" sz="2000" b="1" i="1">
                <a:solidFill>
                  <a:srgbClr val="3366FF"/>
                </a:solidFill>
                <a:latin typeface="Calibri" charset="0"/>
                <a:ea typeface="ＭＳ Ｐゴシック" charset="0"/>
                <a:cs typeface="Calibri" charset="0"/>
              </a:rPr>
              <a:t>”</a:t>
            </a:r>
            <a:r>
              <a:rPr lang="en-US" altLang="ja-JP" sz="2000" b="1" i="1">
                <a:solidFill>
                  <a:srgbClr val="3366FF"/>
                </a:solidFill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altLang="ja-JP" sz="2000" b="1" i="1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says Frank Wilczek of the Massachusetts Institute of Technology, winner of a Nobel Prize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i="1">
              <a:solidFill>
                <a:srgbClr val="660066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i="1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“</a:t>
            </a:r>
            <a:r>
              <a:rPr lang="en-US" altLang="ja-JP" sz="2000" b="1" i="1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At these higher energies [of the LHC], one is taking a </a:t>
            </a:r>
            <a:r>
              <a:rPr lang="en-US" altLang="ja-JP" sz="2000" b="1" i="1">
                <a:solidFill>
                  <a:srgbClr val="0080FF"/>
                </a:solidFill>
                <a:latin typeface="Calibri" charset="0"/>
                <a:ea typeface="ＭＳ Ｐゴシック" charset="0"/>
                <a:cs typeface="Calibri" charset="0"/>
              </a:rPr>
              <a:t>snapshot of the proton</a:t>
            </a:r>
            <a:r>
              <a:rPr lang="en-US" altLang="ja-JP" sz="2000" b="1" i="1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 with higher spatial and time resolution than ever before</a:t>
            </a:r>
            <a:r>
              <a:rPr lang="ja-JP" altLang="en-US" sz="2000" b="1" i="1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”</a:t>
            </a:r>
            <a:r>
              <a:rPr lang="en-US" altLang="ja-JP" sz="2000" b="1" i="1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 </a:t>
            </a:r>
            <a:endParaRPr lang="en-US" sz="2000" b="1" i="1">
              <a:solidFill>
                <a:srgbClr val="660066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264194" name="Picture 4" descr="dum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6073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5" name="TextBox 5"/>
          <p:cNvSpPr txBox="1">
            <a:spLocks noChangeArrowheads="1"/>
          </p:cNvSpPr>
          <p:nvPr/>
        </p:nvSpPr>
        <p:spPr bwMode="auto">
          <a:xfrm>
            <a:off x="6019800" y="1981200"/>
            <a:ext cx="2878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8000"/>
                </a:solidFill>
                <a:latin typeface="Calibri" charset="0"/>
                <a:cs typeface="Calibri" charset="0"/>
              </a:rPr>
              <a:t>Scientific American, February (2011)</a:t>
            </a:r>
          </a:p>
        </p:txBody>
      </p:sp>
      <p:pic>
        <p:nvPicPr>
          <p:cNvPr id="26419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53340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7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Outlook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/>
              <a:t>Ridge correlations in </a:t>
            </a:r>
            <a:r>
              <a:rPr lang="en-US" sz="2400" b="1" dirty="0" err="1" smtClean="0"/>
              <a:t>p+p</a:t>
            </a:r>
            <a:r>
              <a:rPr lang="en-US" sz="2400" b="1" dirty="0" smtClean="0"/>
              <a:t> and </a:t>
            </a:r>
            <a:r>
              <a:rPr lang="en-US" sz="2400" b="1" dirty="0" err="1" smtClean="0"/>
              <a:t>p+A</a:t>
            </a:r>
            <a:r>
              <a:rPr lang="en-US" sz="2400" b="1" dirty="0" smtClean="0"/>
              <a:t> are providing novel insight into </a:t>
            </a:r>
            <a:r>
              <a:rPr lang="en-US" sz="2400" b="1" dirty="0" err="1" smtClean="0"/>
              <a:t>multiparticle</a:t>
            </a:r>
            <a:r>
              <a:rPr lang="en-US" sz="2400" b="1" dirty="0" smtClean="0"/>
              <a:t> correlations in the hadron </a:t>
            </a:r>
            <a:r>
              <a:rPr lang="en-US" sz="2400" b="1" dirty="0" err="1" smtClean="0"/>
              <a:t>wavefunctions</a:t>
            </a:r>
            <a:r>
              <a:rPr lang="en-US" sz="2400" b="1" dirty="0" smtClean="0"/>
              <a:t> and into </a:t>
            </a:r>
            <a:r>
              <a:rPr lang="en-US" sz="2400" b="1" dirty="0" err="1" smtClean="0"/>
              <a:t>multiparticle</a:t>
            </a:r>
            <a:r>
              <a:rPr lang="en-US" sz="2400" b="1" dirty="0" smtClean="0"/>
              <a:t> production in rare events 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2400" b="1" dirty="0"/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/>
              <a:t>The </a:t>
            </a:r>
            <a:r>
              <a:rPr lang="en-US" sz="2400" b="1" dirty="0" err="1" smtClean="0"/>
              <a:t>p+A</a:t>
            </a:r>
            <a:r>
              <a:rPr lang="en-US" sz="2400" b="1" dirty="0" smtClean="0"/>
              <a:t> data do not fit neatly into simple paradigms and may cause us to reexamine these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2400" b="1" dirty="0"/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/>
              <a:t>We live in exciting times!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752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2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Intriguing CMS result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67864"/>
            <a:ext cx="8229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62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Title 1"/>
          <p:cNvSpPr>
            <a:spLocks noGrp="1"/>
          </p:cNvSpPr>
          <p:nvPr>
            <p:ph type="title"/>
          </p:nvPr>
        </p:nvSpPr>
        <p:spPr>
          <a:xfrm>
            <a:off x="211138" y="112713"/>
            <a:ext cx="8686800" cy="11430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Long range rapidity correlations as a chronometer</a:t>
            </a:r>
          </a:p>
        </p:txBody>
      </p:sp>
      <p:pic>
        <p:nvPicPr>
          <p:cNvPr id="265218" name="Picture 3" descr="dum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t="262" r="2679" b="4190"/>
          <a:stretch>
            <a:fillRect/>
          </a:stretch>
        </p:blipFill>
        <p:spPr bwMode="auto">
          <a:xfrm>
            <a:off x="1874838" y="1255713"/>
            <a:ext cx="6492875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Brace 5"/>
          <p:cNvSpPr/>
          <p:nvPr/>
        </p:nvSpPr>
        <p:spPr>
          <a:xfrm rot="16200000" flipH="1">
            <a:off x="5973762" y="4911726"/>
            <a:ext cx="250825" cy="1200150"/>
          </a:xfrm>
          <a:prstGeom prst="rightBrace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220" name="TextBox 6"/>
          <p:cNvSpPr txBox="1">
            <a:spLocks noChangeArrowheads="1"/>
          </p:cNvSpPr>
          <p:nvPr/>
        </p:nvSpPr>
        <p:spPr bwMode="auto">
          <a:xfrm>
            <a:off x="730250" y="5637213"/>
            <a:ext cx="723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charset="0"/>
              <a:buChar char="v"/>
            </a:pPr>
            <a:r>
              <a:rPr lang="en-US" sz="2000" b="1">
                <a:solidFill>
                  <a:prstClr val="black"/>
                </a:solidFill>
              </a:rPr>
              <a:t> Long range correlations sensitive to very early time (fractions of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000" b="1">
                <a:solidFill>
                  <a:prstClr val="black"/>
                </a:solidFill>
              </a:rPr>
              <a:t>     a femtometer ~ </a:t>
            </a:r>
            <a:r>
              <a:rPr lang="en-US" sz="2000" b="1">
                <a:solidFill>
                  <a:srgbClr val="800000"/>
                </a:solidFill>
              </a:rPr>
              <a:t>10</a:t>
            </a:r>
            <a:r>
              <a:rPr lang="en-US" sz="2000" b="1" baseline="30000">
                <a:solidFill>
                  <a:srgbClr val="800000"/>
                </a:solidFill>
              </a:rPr>
              <a:t>-24 </a:t>
            </a:r>
            <a:r>
              <a:rPr lang="en-US" sz="2000" b="1">
                <a:solidFill>
                  <a:srgbClr val="800000"/>
                </a:solidFill>
              </a:rPr>
              <a:t>seconds</a:t>
            </a:r>
            <a:r>
              <a:rPr lang="en-US" sz="2000" b="1">
                <a:solidFill>
                  <a:prstClr val="black"/>
                </a:solidFill>
              </a:rPr>
              <a:t>)  dynamics in collisions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38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Striking results from LHC </a:t>
            </a:r>
            <a:r>
              <a:rPr lang="en-US" sz="3200" b="1" dirty="0" err="1" smtClean="0">
                <a:solidFill>
                  <a:srgbClr val="0000FF"/>
                </a:solidFill>
              </a:rPr>
              <a:t>p+A</a:t>
            </a:r>
            <a:r>
              <a:rPr lang="en-US" sz="3200" b="1" dirty="0" smtClean="0">
                <a:solidFill>
                  <a:srgbClr val="0000FF"/>
                </a:solidFill>
              </a:rPr>
              <a:t> collisions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438"/>
            <a:ext cx="9144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21458" y="5889385"/>
            <a:ext cx="73657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kern="1200" dirty="0" err="1">
                <a:latin typeface="Calibri" charset="0"/>
                <a:cs typeface="Calibri" charset="0"/>
              </a:rPr>
              <a:t>p+A</a:t>
            </a:r>
            <a:r>
              <a:rPr lang="en-US" sz="2400" b="1" kern="1200" dirty="0">
                <a:latin typeface="Calibri" charset="0"/>
                <a:cs typeface="Calibri" charset="0"/>
              </a:rPr>
              <a:t> ridge </a:t>
            </a:r>
            <a:r>
              <a:rPr lang="en-US" sz="2400" b="1" kern="1200" dirty="0" smtClean="0">
                <a:latin typeface="Calibri" charset="0"/>
                <a:cs typeface="Calibri" charset="0"/>
              </a:rPr>
              <a:t>much large than </a:t>
            </a:r>
            <a:r>
              <a:rPr lang="en-US" sz="2400" b="1" kern="1200" dirty="0" err="1" smtClean="0">
                <a:latin typeface="Calibri" charset="0"/>
                <a:cs typeface="Calibri" charset="0"/>
              </a:rPr>
              <a:t>p+p</a:t>
            </a:r>
            <a:r>
              <a:rPr lang="en-US" sz="2400" b="1" kern="1200" dirty="0" smtClean="0">
                <a:latin typeface="Calibri" charset="0"/>
                <a:cs typeface="Calibri" charset="0"/>
              </a:rPr>
              <a:t> at same multiplicity </a:t>
            </a:r>
          </a:p>
          <a:p>
            <a:r>
              <a:rPr lang="en-US" sz="2400" b="1" dirty="0">
                <a:latin typeface="Calibri" charset="0"/>
                <a:cs typeface="Calibri" charset="0"/>
              </a:rPr>
              <a:t>a</a:t>
            </a:r>
            <a:r>
              <a:rPr lang="en-US" sz="2400" b="1" dirty="0" smtClean="0">
                <a:latin typeface="Calibri" charset="0"/>
                <a:cs typeface="Calibri" charset="0"/>
              </a:rPr>
              <a:t>nd </a:t>
            </a:r>
            <a:r>
              <a:rPr lang="en-US" sz="2400" b="1" kern="1200" dirty="0" smtClean="0">
                <a:latin typeface="Calibri" charset="0"/>
                <a:cs typeface="Calibri" charset="0"/>
              </a:rPr>
              <a:t>nearly </a:t>
            </a:r>
            <a:r>
              <a:rPr lang="en-US" sz="2400" b="1" kern="1200" dirty="0">
                <a:latin typeface="Calibri" charset="0"/>
                <a:cs typeface="Calibri" charset="0"/>
              </a:rPr>
              <a:t>as large as that in peripheral </a:t>
            </a:r>
            <a:r>
              <a:rPr lang="en-US" sz="2400" b="1" kern="1200" dirty="0" err="1">
                <a:latin typeface="Calibri" charset="0"/>
                <a:cs typeface="Calibri" charset="0"/>
              </a:rPr>
              <a:t>Pb+</a:t>
            </a:r>
            <a:r>
              <a:rPr lang="en-US" sz="2400" b="1" kern="1200" dirty="0" err="1" smtClean="0">
                <a:latin typeface="Calibri" charset="0"/>
                <a:cs typeface="Calibri" charset="0"/>
              </a:rPr>
              <a:t>Pb</a:t>
            </a:r>
            <a:r>
              <a:rPr lang="en-US" sz="2400" b="1" kern="1200" dirty="0" smtClean="0">
                <a:latin typeface="Calibri" charset="0"/>
                <a:cs typeface="Calibri" charset="0"/>
              </a:rPr>
              <a:t> collisions</a:t>
            </a:r>
            <a:endParaRPr lang="en-US" sz="2400" b="1" kern="1200" dirty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32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  <a:latin typeface="Calibri"/>
                <a:cs typeface="Calibri"/>
              </a:rPr>
              <a:t>The </a:t>
            </a:r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ridge in A+A collisions</a:t>
            </a:r>
            <a:endParaRPr lang="en-US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grpSp>
        <p:nvGrpSpPr>
          <p:cNvPr id="62481" name="Group 17"/>
          <p:cNvGrpSpPr>
            <a:grpSpLocks/>
          </p:cNvGrpSpPr>
          <p:nvPr/>
        </p:nvGrpSpPr>
        <p:grpSpPr bwMode="auto">
          <a:xfrm>
            <a:off x="6338931" y="650014"/>
            <a:ext cx="2236520" cy="1619487"/>
            <a:chOff x="4416" y="576"/>
            <a:chExt cx="1287" cy="980"/>
          </a:xfrm>
        </p:grpSpPr>
        <p:grpSp>
          <p:nvGrpSpPr>
            <p:cNvPr id="62482" name="Group 18"/>
            <p:cNvGrpSpPr>
              <a:grpSpLocks/>
            </p:cNvGrpSpPr>
            <p:nvPr/>
          </p:nvGrpSpPr>
          <p:grpSpPr bwMode="auto">
            <a:xfrm>
              <a:off x="4416" y="972"/>
              <a:ext cx="1287" cy="584"/>
              <a:chOff x="336" y="1680"/>
              <a:chExt cx="1796" cy="776"/>
            </a:xfrm>
          </p:grpSpPr>
          <p:grpSp>
            <p:nvGrpSpPr>
              <p:cNvPr id="62483" name="Group 19"/>
              <p:cNvGrpSpPr>
                <a:grpSpLocks/>
              </p:cNvGrpSpPr>
              <p:nvPr/>
            </p:nvGrpSpPr>
            <p:grpSpPr bwMode="auto">
              <a:xfrm>
                <a:off x="336" y="1680"/>
                <a:ext cx="1796" cy="767"/>
                <a:chOff x="270" y="1131"/>
                <a:chExt cx="1796" cy="767"/>
              </a:xfrm>
            </p:grpSpPr>
            <p:sp>
              <p:nvSpPr>
                <p:cNvPr id="62484" name="Oval 20"/>
                <p:cNvSpPr>
                  <a:spLocks noChangeArrowheads="1"/>
                </p:cNvSpPr>
                <p:nvPr/>
              </p:nvSpPr>
              <p:spPr bwMode="auto">
                <a:xfrm>
                  <a:off x="1863" y="1133"/>
                  <a:ext cx="203" cy="76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hlink"/>
                    </a:gs>
                    <a:gs pos="100000">
                      <a:srgbClr val="FFFF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>
                      <a:solidFill>
                        <a:srgbClr val="FFFF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2485" name="Oval 21"/>
                <p:cNvSpPr>
                  <a:spLocks noChangeArrowheads="1"/>
                </p:cNvSpPr>
                <p:nvPr/>
              </p:nvSpPr>
              <p:spPr bwMode="auto">
                <a:xfrm rot="-10751627">
                  <a:off x="270" y="1131"/>
                  <a:ext cx="203" cy="76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chemeClr val="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>
                      <a:solidFill>
                        <a:srgbClr val="FFFF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grpSp>
              <p:nvGrpSpPr>
                <p:cNvPr id="62486" name="Group 22"/>
                <p:cNvGrpSpPr>
                  <a:grpSpLocks/>
                </p:cNvGrpSpPr>
                <p:nvPr/>
              </p:nvGrpSpPr>
              <p:grpSpPr bwMode="auto">
                <a:xfrm>
                  <a:off x="528" y="1488"/>
                  <a:ext cx="1288" cy="6"/>
                  <a:chOff x="528" y="1488"/>
                  <a:chExt cx="1288" cy="6"/>
                </a:xfrm>
              </p:grpSpPr>
              <p:sp>
                <p:nvSpPr>
                  <p:cNvPr id="62487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1494"/>
                    <a:ext cx="365" cy="0"/>
                  </a:xfrm>
                  <a:prstGeom prst="line">
                    <a:avLst/>
                  </a:prstGeom>
                  <a:noFill/>
                  <a:ln w="50800">
                    <a:solidFill>
                      <a:schemeClr val="bg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62488" name="Line 24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451" y="1488"/>
                    <a:ext cx="365" cy="0"/>
                  </a:xfrm>
                  <a:prstGeom prst="line">
                    <a:avLst/>
                  </a:prstGeom>
                  <a:noFill/>
                  <a:ln w="50800">
                    <a:solidFill>
                      <a:schemeClr val="bg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</p:grpSp>
          <p:sp>
            <p:nvSpPr>
              <p:cNvPr id="62489" name="Rectangle 25"/>
              <p:cNvSpPr>
                <a:spLocks noChangeArrowheads="1"/>
              </p:cNvSpPr>
              <p:nvPr/>
            </p:nvSpPr>
            <p:spPr bwMode="auto">
              <a:xfrm>
                <a:off x="432" y="1689"/>
                <a:ext cx="1594" cy="767"/>
              </a:xfrm>
              <a:prstGeom prst="rect">
                <a:avLst/>
              </a:prstGeom>
              <a:solidFill>
                <a:srgbClr val="FF3300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2490" name="AutoShape 26"/>
            <p:cNvSpPr>
              <a:spLocks noChangeArrowheads="1"/>
            </p:cNvSpPr>
            <p:nvPr/>
          </p:nvSpPr>
          <p:spPr bwMode="auto">
            <a:xfrm>
              <a:off x="4986" y="1025"/>
              <a:ext cx="177" cy="158"/>
            </a:xfrm>
            <a:prstGeom prst="irregularSeal1">
              <a:avLst/>
            </a:prstGeom>
            <a:solidFill>
              <a:srgbClr val="FF9900"/>
            </a:solidFill>
            <a:ln w="1587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491" name="Line 27"/>
            <p:cNvSpPr>
              <a:spLocks noChangeShapeType="1"/>
            </p:cNvSpPr>
            <p:nvPr/>
          </p:nvSpPr>
          <p:spPr bwMode="auto">
            <a:xfrm flipV="1">
              <a:off x="4820" y="1107"/>
              <a:ext cx="25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492" name="Line 28"/>
            <p:cNvSpPr>
              <a:spLocks noChangeShapeType="1"/>
            </p:cNvSpPr>
            <p:nvPr/>
          </p:nvSpPr>
          <p:spPr bwMode="auto">
            <a:xfrm rot="10800000" flipV="1">
              <a:off x="5073" y="1106"/>
              <a:ext cx="22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493" name="Line 29"/>
            <p:cNvSpPr>
              <a:spLocks noChangeShapeType="1"/>
            </p:cNvSpPr>
            <p:nvPr/>
          </p:nvSpPr>
          <p:spPr bwMode="auto">
            <a:xfrm rot="6114803" flipV="1">
              <a:off x="4898" y="1238"/>
              <a:ext cx="285" cy="1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494" name="Line 30"/>
            <p:cNvSpPr>
              <a:spLocks noChangeShapeType="1"/>
            </p:cNvSpPr>
            <p:nvPr/>
          </p:nvSpPr>
          <p:spPr bwMode="auto">
            <a:xfrm rot="16570071" flipV="1">
              <a:off x="4954" y="972"/>
              <a:ext cx="257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495" name="Line 31"/>
            <p:cNvSpPr>
              <a:spLocks noChangeShapeType="1"/>
            </p:cNvSpPr>
            <p:nvPr/>
          </p:nvSpPr>
          <p:spPr bwMode="auto">
            <a:xfrm flipV="1">
              <a:off x="5097" y="576"/>
              <a:ext cx="29" cy="27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496" name="Line 32"/>
            <p:cNvSpPr>
              <a:spLocks noChangeShapeType="1"/>
            </p:cNvSpPr>
            <p:nvPr/>
          </p:nvSpPr>
          <p:spPr bwMode="auto">
            <a:xfrm flipV="1">
              <a:off x="5096" y="727"/>
              <a:ext cx="50" cy="1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497" name="Line 33"/>
            <p:cNvSpPr>
              <a:spLocks noChangeShapeType="1"/>
            </p:cNvSpPr>
            <p:nvPr/>
          </p:nvSpPr>
          <p:spPr bwMode="auto">
            <a:xfrm flipH="1" flipV="1">
              <a:off x="5050" y="731"/>
              <a:ext cx="44" cy="11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498" name="Line 34"/>
            <p:cNvSpPr>
              <a:spLocks noChangeShapeType="1"/>
            </p:cNvSpPr>
            <p:nvPr/>
          </p:nvSpPr>
          <p:spPr bwMode="auto">
            <a:xfrm flipH="1" flipV="1">
              <a:off x="5079" y="695"/>
              <a:ext cx="16" cy="15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499" name="Freeform 35"/>
            <p:cNvSpPr>
              <a:spLocks/>
            </p:cNvSpPr>
            <p:nvPr/>
          </p:nvSpPr>
          <p:spPr bwMode="auto">
            <a:xfrm>
              <a:off x="5065" y="1166"/>
              <a:ext cx="57" cy="130"/>
            </a:xfrm>
            <a:custGeom>
              <a:avLst/>
              <a:gdLst>
                <a:gd name="T0" fmla="*/ 0 w 68"/>
                <a:gd name="T1" fmla="*/ 0 h 174"/>
                <a:gd name="T2" fmla="*/ 27 w 68"/>
                <a:gd name="T3" fmla="*/ 15 h 174"/>
                <a:gd name="T4" fmla="*/ 42 w 68"/>
                <a:gd name="T5" fmla="*/ 54 h 174"/>
                <a:gd name="T6" fmla="*/ 24 w 68"/>
                <a:gd name="T7" fmla="*/ 81 h 174"/>
                <a:gd name="T8" fmla="*/ 51 w 68"/>
                <a:gd name="T9" fmla="*/ 93 h 174"/>
                <a:gd name="T10" fmla="*/ 57 w 68"/>
                <a:gd name="T11" fmla="*/ 120 h 174"/>
                <a:gd name="T12" fmla="*/ 51 w 68"/>
                <a:gd name="T13" fmla="*/ 147 h 174"/>
                <a:gd name="T14" fmla="*/ 57 w 68"/>
                <a:gd name="T15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174">
                  <a:moveTo>
                    <a:pt x="0" y="0"/>
                  </a:moveTo>
                  <a:cubicBezTo>
                    <a:pt x="13" y="4"/>
                    <a:pt x="22" y="1"/>
                    <a:pt x="27" y="15"/>
                  </a:cubicBezTo>
                  <a:cubicBezTo>
                    <a:pt x="22" y="45"/>
                    <a:pt x="33" y="28"/>
                    <a:pt x="42" y="54"/>
                  </a:cubicBezTo>
                  <a:cubicBezTo>
                    <a:pt x="38" y="65"/>
                    <a:pt x="31" y="71"/>
                    <a:pt x="24" y="81"/>
                  </a:cubicBezTo>
                  <a:cubicBezTo>
                    <a:pt x="34" y="84"/>
                    <a:pt x="41" y="90"/>
                    <a:pt x="51" y="93"/>
                  </a:cubicBezTo>
                  <a:cubicBezTo>
                    <a:pt x="47" y="110"/>
                    <a:pt x="40" y="111"/>
                    <a:pt x="57" y="120"/>
                  </a:cubicBezTo>
                  <a:cubicBezTo>
                    <a:pt x="61" y="132"/>
                    <a:pt x="58" y="136"/>
                    <a:pt x="51" y="147"/>
                  </a:cubicBezTo>
                  <a:cubicBezTo>
                    <a:pt x="68" y="153"/>
                    <a:pt x="57" y="157"/>
                    <a:pt x="57" y="174"/>
                  </a:cubicBezTo>
                </a:path>
              </a:pathLst>
            </a:cu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500" name="Freeform 36"/>
            <p:cNvSpPr>
              <a:spLocks/>
            </p:cNvSpPr>
            <p:nvPr/>
          </p:nvSpPr>
          <p:spPr bwMode="auto">
            <a:xfrm rot="2179176">
              <a:off x="4997" y="1193"/>
              <a:ext cx="39" cy="149"/>
            </a:xfrm>
            <a:custGeom>
              <a:avLst/>
              <a:gdLst>
                <a:gd name="T0" fmla="*/ 11 w 46"/>
                <a:gd name="T1" fmla="*/ 0 h 198"/>
                <a:gd name="T2" fmla="*/ 5 w 46"/>
                <a:gd name="T3" fmla="*/ 39 h 198"/>
                <a:gd name="T4" fmla="*/ 20 w 46"/>
                <a:gd name="T5" fmla="*/ 78 h 198"/>
                <a:gd name="T6" fmla="*/ 2 w 46"/>
                <a:gd name="T7" fmla="*/ 105 h 198"/>
                <a:gd name="T8" fmla="*/ 29 w 46"/>
                <a:gd name="T9" fmla="*/ 117 h 198"/>
                <a:gd name="T10" fmla="*/ 35 w 46"/>
                <a:gd name="T11" fmla="*/ 144 h 198"/>
                <a:gd name="T12" fmla="*/ 29 w 46"/>
                <a:gd name="T13" fmla="*/ 171 h 198"/>
                <a:gd name="T14" fmla="*/ 35 w 46"/>
                <a:gd name="T15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198">
                  <a:moveTo>
                    <a:pt x="11" y="0"/>
                  </a:moveTo>
                  <a:cubicBezTo>
                    <a:pt x="24" y="4"/>
                    <a:pt x="0" y="25"/>
                    <a:pt x="5" y="39"/>
                  </a:cubicBezTo>
                  <a:cubicBezTo>
                    <a:pt x="0" y="69"/>
                    <a:pt x="11" y="52"/>
                    <a:pt x="20" y="78"/>
                  </a:cubicBezTo>
                  <a:cubicBezTo>
                    <a:pt x="16" y="89"/>
                    <a:pt x="9" y="95"/>
                    <a:pt x="2" y="105"/>
                  </a:cubicBezTo>
                  <a:cubicBezTo>
                    <a:pt x="12" y="108"/>
                    <a:pt x="19" y="114"/>
                    <a:pt x="29" y="117"/>
                  </a:cubicBezTo>
                  <a:cubicBezTo>
                    <a:pt x="25" y="134"/>
                    <a:pt x="18" y="135"/>
                    <a:pt x="35" y="144"/>
                  </a:cubicBezTo>
                  <a:cubicBezTo>
                    <a:pt x="39" y="156"/>
                    <a:pt x="36" y="160"/>
                    <a:pt x="29" y="171"/>
                  </a:cubicBezTo>
                  <a:cubicBezTo>
                    <a:pt x="46" y="177"/>
                    <a:pt x="35" y="181"/>
                    <a:pt x="35" y="198"/>
                  </a:cubicBezTo>
                </a:path>
              </a:pathLst>
            </a:cu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501" name="Freeform 37"/>
            <p:cNvSpPr>
              <a:spLocks/>
            </p:cNvSpPr>
            <p:nvPr/>
          </p:nvSpPr>
          <p:spPr bwMode="auto">
            <a:xfrm rot="10121092">
              <a:off x="5060" y="1238"/>
              <a:ext cx="57" cy="131"/>
            </a:xfrm>
            <a:custGeom>
              <a:avLst/>
              <a:gdLst>
                <a:gd name="T0" fmla="*/ 0 w 68"/>
                <a:gd name="T1" fmla="*/ 0 h 174"/>
                <a:gd name="T2" fmla="*/ 27 w 68"/>
                <a:gd name="T3" fmla="*/ 15 h 174"/>
                <a:gd name="T4" fmla="*/ 42 w 68"/>
                <a:gd name="T5" fmla="*/ 54 h 174"/>
                <a:gd name="T6" fmla="*/ 24 w 68"/>
                <a:gd name="T7" fmla="*/ 81 h 174"/>
                <a:gd name="T8" fmla="*/ 51 w 68"/>
                <a:gd name="T9" fmla="*/ 93 h 174"/>
                <a:gd name="T10" fmla="*/ 57 w 68"/>
                <a:gd name="T11" fmla="*/ 120 h 174"/>
                <a:gd name="T12" fmla="*/ 51 w 68"/>
                <a:gd name="T13" fmla="*/ 147 h 174"/>
                <a:gd name="T14" fmla="*/ 57 w 68"/>
                <a:gd name="T15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174">
                  <a:moveTo>
                    <a:pt x="0" y="0"/>
                  </a:moveTo>
                  <a:cubicBezTo>
                    <a:pt x="13" y="4"/>
                    <a:pt x="22" y="1"/>
                    <a:pt x="27" y="15"/>
                  </a:cubicBezTo>
                  <a:cubicBezTo>
                    <a:pt x="22" y="45"/>
                    <a:pt x="33" y="28"/>
                    <a:pt x="42" y="54"/>
                  </a:cubicBezTo>
                  <a:cubicBezTo>
                    <a:pt x="38" y="65"/>
                    <a:pt x="31" y="71"/>
                    <a:pt x="24" y="81"/>
                  </a:cubicBezTo>
                  <a:cubicBezTo>
                    <a:pt x="34" y="84"/>
                    <a:pt x="41" y="90"/>
                    <a:pt x="51" y="93"/>
                  </a:cubicBezTo>
                  <a:cubicBezTo>
                    <a:pt x="47" y="110"/>
                    <a:pt x="40" y="111"/>
                    <a:pt x="57" y="120"/>
                  </a:cubicBezTo>
                  <a:cubicBezTo>
                    <a:pt x="61" y="132"/>
                    <a:pt x="58" y="136"/>
                    <a:pt x="51" y="147"/>
                  </a:cubicBezTo>
                  <a:cubicBezTo>
                    <a:pt x="68" y="153"/>
                    <a:pt x="57" y="157"/>
                    <a:pt x="57" y="174"/>
                  </a:cubicBezTo>
                </a:path>
              </a:pathLst>
            </a:cu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502" name="Freeform 38"/>
            <p:cNvSpPr>
              <a:spLocks/>
            </p:cNvSpPr>
            <p:nvPr/>
          </p:nvSpPr>
          <p:spPr bwMode="auto">
            <a:xfrm rot="10121092">
              <a:off x="5015" y="881"/>
              <a:ext cx="58" cy="131"/>
            </a:xfrm>
            <a:custGeom>
              <a:avLst/>
              <a:gdLst>
                <a:gd name="T0" fmla="*/ 0 w 68"/>
                <a:gd name="T1" fmla="*/ 0 h 174"/>
                <a:gd name="T2" fmla="*/ 27 w 68"/>
                <a:gd name="T3" fmla="*/ 15 h 174"/>
                <a:gd name="T4" fmla="*/ 42 w 68"/>
                <a:gd name="T5" fmla="*/ 54 h 174"/>
                <a:gd name="T6" fmla="*/ 24 w 68"/>
                <a:gd name="T7" fmla="*/ 81 h 174"/>
                <a:gd name="T8" fmla="*/ 51 w 68"/>
                <a:gd name="T9" fmla="*/ 93 h 174"/>
                <a:gd name="T10" fmla="*/ 57 w 68"/>
                <a:gd name="T11" fmla="*/ 120 h 174"/>
                <a:gd name="T12" fmla="*/ 51 w 68"/>
                <a:gd name="T13" fmla="*/ 147 h 174"/>
                <a:gd name="T14" fmla="*/ 57 w 68"/>
                <a:gd name="T15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174">
                  <a:moveTo>
                    <a:pt x="0" y="0"/>
                  </a:moveTo>
                  <a:cubicBezTo>
                    <a:pt x="13" y="4"/>
                    <a:pt x="22" y="1"/>
                    <a:pt x="27" y="15"/>
                  </a:cubicBezTo>
                  <a:cubicBezTo>
                    <a:pt x="22" y="45"/>
                    <a:pt x="33" y="28"/>
                    <a:pt x="42" y="54"/>
                  </a:cubicBezTo>
                  <a:cubicBezTo>
                    <a:pt x="38" y="65"/>
                    <a:pt x="31" y="71"/>
                    <a:pt x="24" y="81"/>
                  </a:cubicBezTo>
                  <a:cubicBezTo>
                    <a:pt x="34" y="84"/>
                    <a:pt x="41" y="90"/>
                    <a:pt x="51" y="93"/>
                  </a:cubicBezTo>
                  <a:cubicBezTo>
                    <a:pt x="47" y="110"/>
                    <a:pt x="40" y="111"/>
                    <a:pt x="57" y="120"/>
                  </a:cubicBezTo>
                  <a:cubicBezTo>
                    <a:pt x="61" y="132"/>
                    <a:pt x="58" y="136"/>
                    <a:pt x="51" y="147"/>
                  </a:cubicBezTo>
                  <a:cubicBezTo>
                    <a:pt x="68" y="153"/>
                    <a:pt x="57" y="157"/>
                    <a:pt x="57" y="174"/>
                  </a:cubicBezTo>
                </a:path>
              </a:pathLst>
            </a:cu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503" name="Freeform 39"/>
            <p:cNvSpPr>
              <a:spLocks/>
            </p:cNvSpPr>
            <p:nvPr/>
          </p:nvSpPr>
          <p:spPr bwMode="auto">
            <a:xfrm rot="13336492">
              <a:off x="5107" y="923"/>
              <a:ext cx="50" cy="148"/>
            </a:xfrm>
            <a:custGeom>
              <a:avLst/>
              <a:gdLst>
                <a:gd name="T0" fmla="*/ 0 w 68"/>
                <a:gd name="T1" fmla="*/ 0 h 174"/>
                <a:gd name="T2" fmla="*/ 27 w 68"/>
                <a:gd name="T3" fmla="*/ 15 h 174"/>
                <a:gd name="T4" fmla="*/ 42 w 68"/>
                <a:gd name="T5" fmla="*/ 54 h 174"/>
                <a:gd name="T6" fmla="*/ 24 w 68"/>
                <a:gd name="T7" fmla="*/ 81 h 174"/>
                <a:gd name="T8" fmla="*/ 51 w 68"/>
                <a:gd name="T9" fmla="*/ 93 h 174"/>
                <a:gd name="T10" fmla="*/ 57 w 68"/>
                <a:gd name="T11" fmla="*/ 120 h 174"/>
                <a:gd name="T12" fmla="*/ 51 w 68"/>
                <a:gd name="T13" fmla="*/ 147 h 174"/>
                <a:gd name="T14" fmla="*/ 57 w 68"/>
                <a:gd name="T15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174">
                  <a:moveTo>
                    <a:pt x="0" y="0"/>
                  </a:moveTo>
                  <a:cubicBezTo>
                    <a:pt x="13" y="4"/>
                    <a:pt x="22" y="1"/>
                    <a:pt x="27" y="15"/>
                  </a:cubicBezTo>
                  <a:cubicBezTo>
                    <a:pt x="22" y="45"/>
                    <a:pt x="33" y="28"/>
                    <a:pt x="42" y="54"/>
                  </a:cubicBezTo>
                  <a:cubicBezTo>
                    <a:pt x="38" y="65"/>
                    <a:pt x="31" y="71"/>
                    <a:pt x="24" y="81"/>
                  </a:cubicBezTo>
                  <a:cubicBezTo>
                    <a:pt x="34" y="84"/>
                    <a:pt x="41" y="90"/>
                    <a:pt x="51" y="93"/>
                  </a:cubicBezTo>
                  <a:cubicBezTo>
                    <a:pt x="47" y="110"/>
                    <a:pt x="40" y="111"/>
                    <a:pt x="57" y="120"/>
                  </a:cubicBezTo>
                  <a:cubicBezTo>
                    <a:pt x="61" y="132"/>
                    <a:pt x="58" y="136"/>
                    <a:pt x="51" y="147"/>
                  </a:cubicBezTo>
                  <a:cubicBezTo>
                    <a:pt x="68" y="153"/>
                    <a:pt x="57" y="157"/>
                    <a:pt x="57" y="174"/>
                  </a:cubicBezTo>
                </a:path>
              </a:pathLst>
            </a:cu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504" name="Line 40"/>
            <p:cNvSpPr>
              <a:spLocks noChangeShapeType="1"/>
            </p:cNvSpPr>
            <p:nvPr/>
          </p:nvSpPr>
          <p:spPr bwMode="auto">
            <a:xfrm flipH="1" flipV="1">
              <a:off x="4947" y="809"/>
              <a:ext cx="50" cy="8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505" name="Line 41"/>
            <p:cNvSpPr>
              <a:spLocks noChangeShapeType="1"/>
            </p:cNvSpPr>
            <p:nvPr/>
          </p:nvSpPr>
          <p:spPr bwMode="auto">
            <a:xfrm flipV="1">
              <a:off x="5169" y="785"/>
              <a:ext cx="63" cy="12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62506" name="Picture 42" descr="qm_ridge_pr_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6" r="7152"/>
          <a:stretch>
            <a:fillRect/>
          </a:stretch>
        </p:blipFill>
        <p:spPr bwMode="auto">
          <a:xfrm>
            <a:off x="901179" y="657264"/>
            <a:ext cx="3301934" cy="268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511" name="Rectangle 47"/>
          <p:cNvSpPr>
            <a:spLocks noChangeArrowheads="1"/>
          </p:cNvSpPr>
          <p:nvPr/>
        </p:nvSpPr>
        <p:spPr bwMode="auto">
          <a:xfrm>
            <a:off x="4199994" y="2014071"/>
            <a:ext cx="19700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1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3 &lt;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</a:t>
            </a:r>
            <a:r>
              <a:rPr lang="en-US" sz="1600" b="1" baseline="-25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t,trigger</a:t>
            </a:r>
            <a:r>
              <a:rPr lang="en-US" sz="1600" b="1" baseline="-25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&lt; 4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GeV</a:t>
            </a:r>
            <a:endParaRPr lang="en-US" sz="1600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defTabSz="914400" fontAlgn="base">
              <a:spcBef>
                <a:spcPct val="1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</a:t>
            </a:r>
            <a:r>
              <a:rPr lang="en-US" sz="1600" b="1" baseline="-25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t,assoc</a:t>
            </a:r>
            <a:r>
              <a:rPr lang="en-US" sz="1600" b="1" baseline="-25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&gt; 2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GeV</a:t>
            </a:r>
            <a:endParaRPr lang="en-US" sz="1600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2512" name="Rectangle 48"/>
          <p:cNvSpPr>
            <a:spLocks noChangeArrowheads="1"/>
          </p:cNvSpPr>
          <p:nvPr/>
        </p:nvSpPr>
        <p:spPr bwMode="auto">
          <a:xfrm>
            <a:off x="3290662" y="1016562"/>
            <a:ext cx="20526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Au+Au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0-10%</a:t>
            </a:r>
          </a:p>
          <a:p>
            <a:pPr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808080"/>
                </a:solidFill>
                <a:latin typeface="Arial" charset="0"/>
                <a:ea typeface="ＭＳ Ｐゴシック" charset="0"/>
                <a:cs typeface="Arial" charset="0"/>
              </a:rPr>
              <a:t>STAR arXiv:0909.0191</a:t>
            </a:r>
          </a:p>
        </p:txBody>
      </p:sp>
      <p:grpSp>
        <p:nvGrpSpPr>
          <p:cNvPr id="62514" name="Group 50"/>
          <p:cNvGrpSpPr>
            <a:grpSpLocks/>
          </p:cNvGrpSpPr>
          <p:nvPr/>
        </p:nvGrpSpPr>
        <p:grpSpPr bwMode="auto">
          <a:xfrm>
            <a:off x="589100" y="3049751"/>
            <a:ext cx="8518268" cy="1877296"/>
            <a:chOff x="0" y="336"/>
            <a:chExt cx="5760" cy="1316"/>
          </a:xfrm>
        </p:grpSpPr>
        <p:pic>
          <p:nvPicPr>
            <p:cNvPr id="62515" name="Picture 5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89" r="50002"/>
            <a:stretch>
              <a:fillRect/>
            </a:stretch>
          </p:blipFill>
          <p:spPr bwMode="auto">
            <a:xfrm>
              <a:off x="0" y="413"/>
              <a:ext cx="2880" cy="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8789" r="5000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2517" name="Text Box 53"/>
            <p:cNvSpPr txBox="1">
              <a:spLocks noChangeArrowheads="1"/>
            </p:cNvSpPr>
            <p:nvPr/>
          </p:nvSpPr>
          <p:spPr bwMode="auto">
            <a:xfrm>
              <a:off x="240" y="336"/>
              <a:ext cx="7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D0D0D"/>
                </a:buClr>
                <a:buSzPct val="100000"/>
                <a:buFont typeface="Arial" charset="0"/>
                <a:buNone/>
              </a:pPr>
              <a:r>
                <a:rPr lang="en-GB" sz="1200" b="1">
                  <a:solidFill>
                    <a:srgbClr val="0D0D0D"/>
                  </a:solidFill>
                  <a:cs typeface="Arial" charset="0"/>
                </a:rPr>
                <a:t>83-94%</a:t>
              </a:r>
            </a:p>
          </p:txBody>
        </p:sp>
        <p:sp>
          <p:nvSpPr>
            <p:cNvPr id="62518" name="Text Box 54"/>
            <p:cNvSpPr txBox="1">
              <a:spLocks noChangeArrowheads="1"/>
            </p:cNvSpPr>
            <p:nvPr/>
          </p:nvSpPr>
          <p:spPr bwMode="auto">
            <a:xfrm>
              <a:off x="1680" y="336"/>
              <a:ext cx="7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D0D0D"/>
                </a:buClr>
                <a:buSzPct val="100000"/>
                <a:buFont typeface="Arial" charset="0"/>
                <a:buNone/>
              </a:pPr>
              <a:r>
                <a:rPr lang="en-GB" sz="1200" b="1">
                  <a:solidFill>
                    <a:srgbClr val="0D0D0D"/>
                  </a:solidFill>
                  <a:cs typeface="Arial" charset="0"/>
                </a:rPr>
                <a:t>55-65%</a:t>
              </a:r>
            </a:p>
          </p:txBody>
        </p:sp>
        <p:sp>
          <p:nvSpPr>
            <p:cNvPr id="62519" name="Text Box 55"/>
            <p:cNvSpPr txBox="1">
              <a:spLocks noChangeArrowheads="1"/>
            </p:cNvSpPr>
            <p:nvPr/>
          </p:nvSpPr>
          <p:spPr bwMode="auto">
            <a:xfrm rot="20700000">
              <a:off x="800" y="1299"/>
              <a:ext cx="720" cy="19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100000"/>
                <a:buFont typeface="Arial" charset="0"/>
                <a:buNone/>
              </a:pPr>
              <a:r>
                <a:rPr lang="en-GB" sz="1400" b="1">
                  <a:solidFill>
                    <a:srgbClr val="FF0000"/>
                  </a:solidFill>
                  <a:cs typeface="Arial" charset="0"/>
                </a:rPr>
                <a:t>η</a:t>
              </a:r>
              <a:r>
                <a:rPr lang="en-GB" sz="1400" b="1" baseline="-25000">
                  <a:solidFill>
                    <a:srgbClr val="FF0000"/>
                  </a:solidFill>
                  <a:cs typeface="Arial" charset="0"/>
                </a:rPr>
                <a:t>Δ</a:t>
              </a:r>
              <a:r>
                <a:rPr lang="en-GB" sz="1400" b="1">
                  <a:solidFill>
                    <a:srgbClr val="FF0000"/>
                  </a:solidFill>
                  <a:cs typeface="Arial" charset="0"/>
                </a:rPr>
                <a:t> width</a:t>
              </a:r>
            </a:p>
          </p:txBody>
        </p:sp>
        <p:sp>
          <p:nvSpPr>
            <p:cNvPr id="62520" name="AutoShape 56"/>
            <p:cNvSpPr>
              <a:spLocks noChangeArrowheads="1"/>
            </p:cNvSpPr>
            <p:nvPr/>
          </p:nvSpPr>
          <p:spPr bwMode="auto">
            <a:xfrm rot="20760000">
              <a:off x="758" y="1210"/>
              <a:ext cx="480" cy="144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521" name="AutoShape 57"/>
            <p:cNvSpPr>
              <a:spLocks/>
            </p:cNvSpPr>
            <p:nvPr/>
          </p:nvSpPr>
          <p:spPr bwMode="auto">
            <a:xfrm>
              <a:off x="1153" y="1334"/>
              <a:ext cx="1007" cy="318"/>
            </a:xfrm>
            <a:custGeom>
              <a:avLst/>
              <a:gdLst>
                <a:gd name="T0" fmla="*/ 0 w 1726816"/>
                <a:gd name="T1" fmla="*/ 255011 h 513786"/>
                <a:gd name="T2" fmla="*/ 695119 w 1726816"/>
                <a:gd name="T3" fmla="*/ 462323 h 513786"/>
                <a:gd name="T4" fmla="*/ 1598612 w 1726816"/>
                <a:gd name="T5" fmla="*/ 0 h 513786"/>
                <a:gd name="T6" fmla="*/ 0 w 1726816"/>
                <a:gd name="T7" fmla="*/ 0 h 513786"/>
                <a:gd name="T8" fmla="*/ 1726816 w 1726816"/>
                <a:gd name="T9" fmla="*/ 513786 h 513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1726816" h="513786">
                  <a:moveTo>
                    <a:pt x="0" y="259538"/>
                  </a:moveTo>
                  <a:cubicBezTo>
                    <a:pt x="288412" y="471751"/>
                    <a:pt x="463063" y="513786"/>
                    <a:pt x="750866" y="470530"/>
                  </a:cubicBezTo>
                  <a:cubicBezTo>
                    <a:pt x="1038669" y="427274"/>
                    <a:pt x="1553932" y="317161"/>
                    <a:pt x="1726816" y="0"/>
                  </a:cubicBezTo>
                </a:path>
              </a:pathLst>
            </a:custGeom>
            <a:noFill/>
            <a:ln w="38160">
              <a:solidFill>
                <a:srgbClr val="008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522" name="Text Box 58"/>
            <p:cNvSpPr txBox="1">
              <a:spLocks noChangeArrowheads="1"/>
            </p:cNvSpPr>
            <p:nvPr/>
          </p:nvSpPr>
          <p:spPr bwMode="auto">
            <a:xfrm rot="20760000">
              <a:off x="191" y="479"/>
              <a:ext cx="969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8064A2"/>
                </a:buClr>
                <a:buSzPct val="100000"/>
                <a:buFont typeface="Arial" charset="0"/>
                <a:buNone/>
              </a:pPr>
              <a:r>
                <a:rPr lang="en-GB" sz="1100">
                  <a:solidFill>
                    <a:srgbClr val="8064A2"/>
                  </a:solidFill>
                  <a:cs typeface="Arial" charset="0"/>
                </a:rPr>
                <a:t>STAR Preliminary</a:t>
              </a:r>
            </a:p>
          </p:txBody>
        </p:sp>
        <p:sp>
          <p:nvSpPr>
            <p:cNvPr id="62523" name="Text Box 59"/>
            <p:cNvSpPr txBox="1">
              <a:spLocks noChangeArrowheads="1"/>
            </p:cNvSpPr>
            <p:nvPr/>
          </p:nvSpPr>
          <p:spPr bwMode="auto">
            <a:xfrm rot="20760000">
              <a:off x="1638" y="484"/>
              <a:ext cx="969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8064A2"/>
                </a:buClr>
                <a:buSzPct val="100000"/>
                <a:buFont typeface="Arial" charset="0"/>
                <a:buNone/>
              </a:pPr>
              <a:r>
                <a:rPr lang="en-GB" sz="1100">
                  <a:solidFill>
                    <a:srgbClr val="8064A2"/>
                  </a:solidFill>
                  <a:cs typeface="Arial" charset="0"/>
                </a:rPr>
                <a:t>STAR Preliminary</a:t>
              </a:r>
            </a:p>
          </p:txBody>
        </p:sp>
        <p:grpSp>
          <p:nvGrpSpPr>
            <p:cNvPr id="62524" name="Group 60"/>
            <p:cNvGrpSpPr>
              <a:grpSpLocks/>
            </p:cNvGrpSpPr>
            <p:nvPr/>
          </p:nvGrpSpPr>
          <p:grpSpPr bwMode="auto">
            <a:xfrm>
              <a:off x="2496" y="336"/>
              <a:ext cx="1824" cy="1229"/>
              <a:chOff x="2496" y="336"/>
              <a:chExt cx="1824" cy="1229"/>
            </a:xfrm>
          </p:grpSpPr>
          <p:grpSp>
            <p:nvGrpSpPr>
              <p:cNvPr id="62525" name="Group 61"/>
              <p:cNvGrpSpPr>
                <a:grpSpLocks/>
              </p:cNvGrpSpPr>
              <p:nvPr/>
            </p:nvGrpSpPr>
            <p:grpSpPr bwMode="auto">
              <a:xfrm>
                <a:off x="2496" y="336"/>
                <a:ext cx="1824" cy="1229"/>
                <a:chOff x="2496" y="336"/>
                <a:chExt cx="1824" cy="1229"/>
              </a:xfrm>
            </p:grpSpPr>
            <p:pic>
              <p:nvPicPr>
                <p:cNvPr id="62526" name="Picture 6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2" t="8789" r="25002"/>
                <a:stretch>
                  <a:fillRect/>
                </a:stretch>
              </p:blipFill>
              <p:spPr bwMode="auto">
                <a:xfrm>
                  <a:off x="2880" y="415"/>
                  <a:ext cx="1440" cy="1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50002" t="8789" r="25002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2529" name="AutoShape 65"/>
                <p:cNvSpPr>
                  <a:spLocks/>
                </p:cNvSpPr>
                <p:nvPr/>
              </p:nvSpPr>
              <p:spPr bwMode="auto">
                <a:xfrm flipV="1">
                  <a:off x="2496" y="795"/>
                  <a:ext cx="1008" cy="96"/>
                </a:xfrm>
                <a:custGeom>
                  <a:avLst/>
                  <a:gdLst>
                    <a:gd name="T0" fmla="*/ 0 w 1907529"/>
                    <a:gd name="T1" fmla="*/ 482 h 339464"/>
                    <a:gd name="T2" fmla="*/ 919669 w 1907529"/>
                    <a:gd name="T3" fmla="*/ 124984 h 339464"/>
                    <a:gd name="T4" fmla="*/ 1600200 w 1907529"/>
                    <a:gd name="T5" fmla="*/ 0 h 339464"/>
                    <a:gd name="T6" fmla="*/ 0 w 1907529"/>
                    <a:gd name="T7" fmla="*/ 0 h 339464"/>
                    <a:gd name="T8" fmla="*/ 1907529 w 1907529"/>
                    <a:gd name="T9" fmla="*/ 339464 h 3394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T6" t="T7" r="T8" b="T9"/>
                  <a:pathLst>
                    <a:path w="1907529" h="339464">
                      <a:moveTo>
                        <a:pt x="0" y="1074"/>
                      </a:moveTo>
                      <a:cubicBezTo>
                        <a:pt x="288412" y="213287"/>
                        <a:pt x="778376" y="278709"/>
                        <a:pt x="1096297" y="278530"/>
                      </a:cubicBezTo>
                      <a:cubicBezTo>
                        <a:pt x="1414218" y="278351"/>
                        <a:pt x="1434436" y="339464"/>
                        <a:pt x="1907529" y="0"/>
                      </a:cubicBezTo>
                    </a:path>
                  </a:pathLst>
                </a:custGeom>
                <a:noFill/>
                <a:ln w="38160">
                  <a:solidFill>
                    <a:srgbClr val="FF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2530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3120" y="336"/>
                  <a:ext cx="76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D0D0D"/>
                    </a:buClr>
                    <a:buSzPct val="100000"/>
                    <a:buFont typeface="Arial" charset="0"/>
                    <a:buNone/>
                  </a:pPr>
                  <a:r>
                    <a:rPr lang="en-GB" sz="1200" b="1">
                      <a:solidFill>
                        <a:srgbClr val="0D0D0D"/>
                      </a:solidFill>
                      <a:cs typeface="Arial" charset="0"/>
                    </a:rPr>
                    <a:t>46-55%</a:t>
                  </a:r>
                </a:p>
              </p:txBody>
            </p:sp>
          </p:grpSp>
          <p:sp>
            <p:nvSpPr>
              <p:cNvPr id="62531" name="Text Box 67"/>
              <p:cNvSpPr txBox="1">
                <a:spLocks noChangeArrowheads="1"/>
              </p:cNvSpPr>
              <p:nvPr/>
            </p:nvSpPr>
            <p:spPr bwMode="auto">
              <a:xfrm rot="20760000">
                <a:off x="3078" y="484"/>
                <a:ext cx="969" cy="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8064A2"/>
                  </a:buClr>
                  <a:buSzPct val="100000"/>
                  <a:buFont typeface="Arial" charset="0"/>
                  <a:buNone/>
                </a:pPr>
                <a:r>
                  <a:rPr lang="en-GB" sz="1100">
                    <a:solidFill>
                      <a:srgbClr val="8064A2"/>
                    </a:solidFill>
                    <a:cs typeface="Arial" charset="0"/>
                  </a:rPr>
                  <a:t>STAR Preliminary</a:t>
                </a:r>
              </a:p>
            </p:txBody>
          </p:sp>
        </p:grpSp>
        <p:grpSp>
          <p:nvGrpSpPr>
            <p:cNvPr id="62532" name="Group 68"/>
            <p:cNvGrpSpPr>
              <a:grpSpLocks/>
            </p:cNvGrpSpPr>
            <p:nvPr/>
          </p:nvGrpSpPr>
          <p:grpSpPr bwMode="auto">
            <a:xfrm>
              <a:off x="3888" y="336"/>
              <a:ext cx="1872" cy="1250"/>
              <a:chOff x="3888" y="336"/>
              <a:chExt cx="1872" cy="1250"/>
            </a:xfrm>
          </p:grpSpPr>
          <p:grpSp>
            <p:nvGrpSpPr>
              <p:cNvPr id="62533" name="Group 69"/>
              <p:cNvGrpSpPr>
                <a:grpSpLocks/>
              </p:cNvGrpSpPr>
              <p:nvPr/>
            </p:nvGrpSpPr>
            <p:grpSpPr bwMode="auto">
              <a:xfrm>
                <a:off x="3888" y="336"/>
                <a:ext cx="1872" cy="1250"/>
                <a:chOff x="3888" y="336"/>
                <a:chExt cx="1872" cy="1250"/>
              </a:xfrm>
            </p:grpSpPr>
            <p:pic>
              <p:nvPicPr>
                <p:cNvPr id="62534" name="Picture 70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005" t="8789"/>
                <a:stretch>
                  <a:fillRect/>
                </a:stretch>
              </p:blipFill>
              <p:spPr bwMode="auto">
                <a:xfrm>
                  <a:off x="4320" y="415"/>
                  <a:ext cx="1440" cy="1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75005" t="8789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2537" name="AutoShape 73"/>
                <p:cNvSpPr>
                  <a:spLocks/>
                </p:cNvSpPr>
                <p:nvPr/>
              </p:nvSpPr>
              <p:spPr bwMode="auto">
                <a:xfrm>
                  <a:off x="3888" y="1346"/>
                  <a:ext cx="1147" cy="240"/>
                </a:xfrm>
                <a:custGeom>
                  <a:avLst/>
                  <a:gdLst>
                    <a:gd name="T0" fmla="*/ 0 w 2202425"/>
                    <a:gd name="T1" fmla="*/ 6923 h 541099"/>
                    <a:gd name="T2" fmla="*/ 906367 w 2202425"/>
                    <a:gd name="T3" fmla="*/ 379857 h 541099"/>
                    <a:gd name="T4" fmla="*/ 1820863 w 2202425"/>
                    <a:gd name="T5" fmla="*/ 0 h 541099"/>
                    <a:gd name="T6" fmla="*/ 0 w 2202425"/>
                    <a:gd name="T7" fmla="*/ 0 h 541099"/>
                    <a:gd name="T8" fmla="*/ 2202425 w 2202425"/>
                    <a:gd name="T9" fmla="*/ 541099 h 5410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T6" t="T7" r="T8" b="T9"/>
                  <a:pathLst>
                    <a:path w="2202425" h="541099">
                      <a:moveTo>
                        <a:pt x="0" y="9832"/>
                      </a:moveTo>
                      <a:cubicBezTo>
                        <a:pt x="288412" y="222045"/>
                        <a:pt x="729225" y="541099"/>
                        <a:pt x="1096296" y="539460"/>
                      </a:cubicBezTo>
                      <a:cubicBezTo>
                        <a:pt x="1463367" y="537821"/>
                        <a:pt x="2029541" y="317161"/>
                        <a:pt x="2202425" y="0"/>
                      </a:cubicBezTo>
                    </a:path>
                  </a:pathLst>
                </a:custGeom>
                <a:noFill/>
                <a:ln w="38160">
                  <a:solidFill>
                    <a:srgbClr val="0070C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2538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4560" y="336"/>
                  <a:ext cx="76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D0D0D"/>
                    </a:buClr>
                    <a:buSzPct val="100000"/>
                    <a:buFont typeface="Arial" charset="0"/>
                    <a:buNone/>
                  </a:pPr>
                  <a:r>
                    <a:rPr lang="en-GB" sz="1200" b="1" dirty="0">
                      <a:solidFill>
                        <a:srgbClr val="0D0D0D"/>
                      </a:solidFill>
                      <a:cs typeface="Arial" charset="0"/>
                    </a:rPr>
                    <a:t>0-5%</a:t>
                  </a:r>
                </a:p>
              </p:txBody>
            </p:sp>
          </p:grpSp>
          <p:sp>
            <p:nvSpPr>
              <p:cNvPr id="62539" name="Text Box 75"/>
              <p:cNvSpPr txBox="1">
                <a:spLocks noChangeArrowheads="1"/>
              </p:cNvSpPr>
              <p:nvPr/>
            </p:nvSpPr>
            <p:spPr bwMode="auto">
              <a:xfrm rot="20760000">
                <a:off x="4518" y="484"/>
                <a:ext cx="969" cy="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8064A2"/>
                  </a:buClr>
                  <a:buSzPct val="100000"/>
                  <a:buFont typeface="Arial" charset="0"/>
                  <a:buNone/>
                </a:pPr>
                <a:r>
                  <a:rPr lang="en-GB" sz="1100">
                    <a:solidFill>
                      <a:srgbClr val="8064A2"/>
                    </a:solidFill>
                    <a:cs typeface="Arial" charset="0"/>
                  </a:rPr>
                  <a:t>STAR Preliminary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0" y="4918928"/>
            <a:ext cx="93467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   In </a:t>
            </a:r>
            <a:r>
              <a:rPr lang="en-US" sz="2000" b="1" dirty="0" smtClean="0">
                <a:latin typeface="Calibri"/>
                <a:cs typeface="Calibri"/>
              </a:rPr>
              <a:t>(central) A+A, the ridge is commonly interpreted as hydrodynamic “</a:t>
            </a:r>
            <a:r>
              <a:rPr lang="en-US" sz="2000" b="1" dirty="0" err="1" smtClean="0">
                <a:latin typeface="Calibri"/>
                <a:cs typeface="Calibri"/>
              </a:rPr>
              <a:t>hubble</a:t>
            </a:r>
            <a:r>
              <a:rPr lang="en-US" sz="2000" b="1" dirty="0" smtClean="0">
                <a:latin typeface="Calibri"/>
                <a:cs typeface="Calibri"/>
              </a:rPr>
              <a:t>” </a:t>
            </a:r>
          </a:p>
          <a:p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smtClean="0">
                <a:latin typeface="Calibri"/>
                <a:cs typeface="Calibri"/>
              </a:rPr>
              <a:t>  f</a:t>
            </a:r>
            <a:r>
              <a:rPr lang="en-US" sz="2000" b="1" dirty="0" smtClean="0">
                <a:latin typeface="Calibri"/>
                <a:cs typeface="Calibri"/>
              </a:rPr>
              <a:t>low </a:t>
            </a:r>
            <a:r>
              <a:rPr lang="en-US" sz="2000" b="1" dirty="0" smtClean="0">
                <a:latin typeface="Calibri"/>
                <a:cs typeface="Calibri"/>
              </a:rPr>
              <a:t>of initial “stringy” structures in rapidity</a:t>
            </a:r>
          </a:p>
          <a:p>
            <a:endParaRPr lang="en-US" sz="1000" b="1" dirty="0" smtClean="0">
              <a:latin typeface="Calibri"/>
              <a:cs typeface="Calibri"/>
            </a:endParaRPr>
          </a:p>
          <a:p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smtClean="0">
                <a:latin typeface="Calibri"/>
                <a:cs typeface="Calibri"/>
              </a:rPr>
              <a:t>   T</a:t>
            </a:r>
            <a:r>
              <a:rPr lang="en-US" sz="2000" b="1" dirty="0" smtClean="0">
                <a:latin typeface="Calibri"/>
                <a:cs typeface="Calibri"/>
              </a:rPr>
              <a:t>he </a:t>
            </a:r>
            <a:r>
              <a:rPr lang="en-US" sz="2000" b="1" dirty="0" smtClean="0">
                <a:latin typeface="Calibri"/>
                <a:cs typeface="Calibri"/>
              </a:rPr>
              <a:t>structures in the </a:t>
            </a:r>
            <a:r>
              <a:rPr lang="en-US" sz="2000" b="1" dirty="0" err="1" smtClean="0">
                <a:latin typeface="Calibri"/>
                <a:cs typeface="Calibri"/>
              </a:rPr>
              <a:t>Δφ</a:t>
            </a:r>
            <a:r>
              <a:rPr lang="en-US" sz="2000" b="1" dirty="0" smtClean="0">
                <a:latin typeface="Calibri"/>
                <a:cs typeface="Calibri"/>
              </a:rPr>
              <a:t> direction decomposed into the </a:t>
            </a:r>
            <a:endParaRPr lang="en-US" sz="2000" b="1" dirty="0" smtClean="0">
              <a:latin typeface="Calibri"/>
              <a:cs typeface="Calibri"/>
            </a:endParaRPr>
          </a:p>
          <a:p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smtClean="0">
                <a:latin typeface="Calibri"/>
                <a:cs typeface="Calibri"/>
              </a:rPr>
              <a:t>   </a:t>
            </a:r>
            <a:r>
              <a:rPr lang="en-US" sz="2000" b="1" dirty="0" err="1" smtClean="0">
                <a:latin typeface="Calibri"/>
                <a:cs typeface="Calibri"/>
              </a:rPr>
              <a:t>V</a:t>
            </a:r>
            <a:r>
              <a:rPr lang="en-US" sz="2000" b="1" baseline="-25000" dirty="0" err="1" smtClean="0">
                <a:latin typeface="Calibri"/>
                <a:cs typeface="Calibri"/>
              </a:rPr>
              <a:t>n</a:t>
            </a:r>
            <a:r>
              <a:rPr lang="en-US" sz="2000" b="1" dirty="0" smtClean="0">
                <a:latin typeface="Calibri"/>
                <a:cs typeface="Calibri"/>
              </a:rPr>
              <a:t> </a:t>
            </a:r>
            <a:r>
              <a:rPr lang="en-US" sz="2000" b="1" dirty="0" smtClean="0">
                <a:latin typeface="Calibri"/>
                <a:cs typeface="Calibri"/>
              </a:rPr>
              <a:t>Fourier “Flow moments”    </a:t>
            </a:r>
          </a:p>
          <a:p>
            <a:r>
              <a:rPr lang="en-US" sz="2000" b="1" dirty="0" smtClean="0">
                <a:latin typeface="Calibri"/>
                <a:cs typeface="Calibri"/>
              </a:rPr>
              <a:t>            </a:t>
            </a:r>
            <a:endParaRPr lang="en-US" sz="2000" b="1" dirty="0">
              <a:latin typeface="Calibri"/>
              <a:cs typeface="Calibri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54" y="6133279"/>
            <a:ext cx="5707529" cy="570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Standarddesign">
  <a:themeElements>
    <a:clrScheme name="4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Standard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4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>
            <a:ln>
              <a:noFill/>
            </a:ln>
            <a:solidFill>
              <a:srgbClr val="00008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>
            <a:ln>
              <a:noFill/>
            </a:ln>
            <a:solidFill>
              <a:srgbClr val="00008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4130</TotalTime>
  <Words>2361</Words>
  <Application>Microsoft Macintosh PowerPoint</Application>
  <PresentationFormat>On-screen Show (4:3)</PresentationFormat>
  <Paragraphs>312</Paragraphs>
  <Slides>61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61</vt:i4>
      </vt:variant>
    </vt:vector>
  </HeadingPairs>
  <TitlesOfParts>
    <vt:vector size="75" baseType="lpstr">
      <vt:lpstr>1_Office Theme</vt:lpstr>
      <vt:lpstr>Office Theme</vt:lpstr>
      <vt:lpstr>Blank Presentation</vt:lpstr>
      <vt:lpstr>4_Standarddesign</vt:lpstr>
      <vt:lpstr>5_Office Theme</vt:lpstr>
      <vt:lpstr>1_Blank Presentation</vt:lpstr>
      <vt:lpstr>3_Office Theme</vt:lpstr>
      <vt:lpstr>9_Blank Presentation</vt:lpstr>
      <vt:lpstr>3_標準デザイン</vt:lpstr>
      <vt:lpstr>3_Blank Presentation</vt:lpstr>
      <vt:lpstr>4_標準デザイン</vt:lpstr>
      <vt:lpstr>19_Blank Presentation</vt:lpstr>
      <vt:lpstr>8_Office Theme</vt:lpstr>
      <vt:lpstr>2_Office Theme</vt:lpstr>
      <vt:lpstr>PowerPoint Presentation</vt:lpstr>
      <vt:lpstr>High Multiplicity pp collisions</vt:lpstr>
      <vt:lpstr>High Multiplicity pp collisions</vt:lpstr>
      <vt:lpstr>Two particle correlations: CMS results</vt:lpstr>
      <vt:lpstr>The ridge</vt:lpstr>
      <vt:lpstr>PowerPoint Presentation</vt:lpstr>
      <vt:lpstr>Long range rapidity correlations as a chronometer</vt:lpstr>
      <vt:lpstr>Striking results from LHC p+A collisions</vt:lpstr>
      <vt:lpstr>The ridge in A+A collisions</vt:lpstr>
      <vt:lpstr>What’s the underlying QCD dynamics?</vt:lpstr>
      <vt:lpstr>The initial state in rare, high multiplicity events</vt:lpstr>
      <vt:lpstr>High multiplicities + small systems = gluon saturation</vt:lpstr>
      <vt:lpstr>High multiplicities + small systems = gluon saturation</vt:lpstr>
      <vt:lpstr>High multiplicities + small systems = gluon saturation</vt:lpstr>
      <vt:lpstr>High multiplicities + small systems = gluon saturation</vt:lpstr>
      <vt:lpstr>High multiplicity events:  “dense-dense” hadron-hadron collisions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Lasing gluons: Stimulated emission from Glasma flux tubes</vt:lpstr>
      <vt:lpstr>Lasing gluons: Stimulated emission from Glasma flux tubes</vt:lpstr>
      <vt:lpstr>Nearside collimation: quantum interference of glue</vt:lpstr>
      <vt:lpstr>Collimated yield ?</vt:lpstr>
      <vt:lpstr>PowerPoint Presentation</vt:lpstr>
      <vt:lpstr>PowerPoint Presentation</vt:lpstr>
      <vt:lpstr>Quantitative description of pp ridge</vt:lpstr>
      <vt:lpstr>PowerPoint Presentation</vt:lpstr>
      <vt:lpstr>PowerPoint Presentation</vt:lpstr>
      <vt:lpstr>PowerPoint Presentation</vt:lpstr>
      <vt:lpstr>Striking results from LHC p+A collisions</vt:lpstr>
      <vt:lpstr>Systematics of p+Pb associated yield</vt:lpstr>
      <vt:lpstr>PowerPoint Presentation</vt:lpstr>
      <vt:lpstr> v3 in LHC pA collisions</vt:lpstr>
      <vt:lpstr>Higher cumulants of elliptic flow</vt:lpstr>
      <vt:lpstr>Collective flow in small size systems?</vt:lpstr>
      <vt:lpstr>Studies of small size systems at RHIC</vt:lpstr>
      <vt:lpstr>Hydrodynamics in small systems?</vt:lpstr>
      <vt:lpstr>Hydrodynamics in p+A collisions?</vt:lpstr>
      <vt:lpstr>Hydro in A+A: quantitative description out to peripheral centralities</vt:lpstr>
      <vt:lpstr>Hydro and event-by-event-flow fluctuations</vt:lpstr>
      <vt:lpstr>Hydro in p+A</vt:lpstr>
      <vt:lpstr>Hydro in p+A</vt:lpstr>
      <vt:lpstr>Shape matters ?</vt:lpstr>
      <vt:lpstr>Shape matters ?</vt:lpstr>
      <vt:lpstr>Hydro in small size systems: sensible or not ?</vt:lpstr>
      <vt:lpstr>Surprising ATLAS results in p+p</vt:lpstr>
      <vt:lpstr>PowerPoint Presentation</vt:lpstr>
      <vt:lpstr>PowerPoint Presentation</vt:lpstr>
      <vt:lpstr>Previously ignored initial state contributions can mimic final state contributions and explain systematics of the data </vt:lpstr>
      <vt:lpstr>Are there sources of v3 in the Glasma?</vt:lpstr>
      <vt:lpstr>Azimuthal anisotropy from Yang-Mills Dynamics</vt:lpstr>
      <vt:lpstr>Azimuthal anisotropy from Yang-Mills Dynamics</vt:lpstr>
      <vt:lpstr>Higher cumulants from Glasma domains</vt:lpstr>
      <vt:lpstr>PowerPoint Presentation</vt:lpstr>
      <vt:lpstr>Higher cumulants from Glasma domains</vt:lpstr>
      <vt:lpstr>Higher cumulants from Glasma domains</vt:lpstr>
      <vt:lpstr>My personal viewpoint</vt:lpstr>
      <vt:lpstr>Outlook</vt:lpstr>
      <vt:lpstr>Intriguing CMS result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Raju Venugopalan</dc:creator>
  <cp:lastModifiedBy>Raju Venugopalan</cp:lastModifiedBy>
  <cp:revision>138</cp:revision>
  <dcterms:created xsi:type="dcterms:W3CDTF">2014-06-25T20:45:21Z</dcterms:created>
  <dcterms:modified xsi:type="dcterms:W3CDTF">2016-05-13T08:02:25Z</dcterms:modified>
</cp:coreProperties>
</file>